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75" r:id="rId2"/>
    <p:sldId id="276" r:id="rId3"/>
    <p:sldId id="256" r:id="rId4"/>
    <p:sldId id="260" r:id="rId5"/>
    <p:sldId id="257" r:id="rId6"/>
    <p:sldId id="261" r:id="rId7"/>
    <p:sldId id="262" r:id="rId8"/>
    <p:sldId id="263" r:id="rId9"/>
    <p:sldId id="258" r:id="rId10"/>
    <p:sldId id="259" r:id="rId11"/>
    <p:sldId id="264" r:id="rId12"/>
    <p:sldId id="265" r:id="rId13"/>
    <p:sldId id="281" r:id="rId14"/>
    <p:sldId id="280" r:id="rId15"/>
    <p:sldId id="268" r:id="rId16"/>
    <p:sldId id="272" r:id="rId17"/>
    <p:sldId id="269" r:id="rId18"/>
    <p:sldId id="270" r:id="rId19"/>
    <p:sldId id="271" r:id="rId20"/>
    <p:sldId id="273" r:id="rId21"/>
    <p:sldId id="274" r:id="rId22"/>
    <p:sldId id="266" r:id="rId23"/>
    <p:sldId id="267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4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2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5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1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0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0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to know how the machine is accomplishing the functionality that is available through its methods</a:t>
            </a:r>
          </a:p>
          <a:p>
            <a:endParaRPr lang="en-US" dirty="0"/>
          </a:p>
          <a:p>
            <a:r>
              <a:rPr lang="en-US" dirty="0"/>
              <a:t>The cooling system is operating without direct interaction from the user</a:t>
            </a:r>
          </a:p>
          <a:p>
            <a:endParaRPr lang="en-US" dirty="0"/>
          </a:p>
          <a:p>
            <a:r>
              <a:rPr lang="en-US" dirty="0"/>
              <a:t>Would we want the user to be able to directly access or control the cooling system? What about the item quantities?</a:t>
            </a:r>
          </a:p>
        </p:txBody>
      </p:sp>
    </p:spTree>
    <p:extLst>
      <p:ext uri="{BB962C8B-B14F-4D97-AF65-F5344CB8AC3E}">
        <p14:creationId xmlns:p14="http://schemas.microsoft.com/office/powerpoint/2010/main" val="120053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a common ADT for holding ordered data</a:t>
            </a:r>
          </a:p>
          <a:p>
            <a:endParaRPr lang="en-US" dirty="0"/>
          </a:p>
          <a:p>
            <a:r>
              <a:rPr lang="en-US" dirty="0"/>
              <a:t>Has several methods to append, remove, search, etc.</a:t>
            </a:r>
          </a:p>
          <a:p>
            <a:pPr lvl="1"/>
            <a:r>
              <a:rPr lang="en-US" dirty="0"/>
              <a:t>As the user of the list class, you don’t need direct access to the data to perform these operations (encapsulation)</a:t>
            </a:r>
          </a:p>
          <a:p>
            <a:pPr lvl="1"/>
            <a:endParaRPr lang="en-US" dirty="0"/>
          </a:p>
          <a:p>
            <a:r>
              <a:rPr lang="en-US" dirty="0"/>
              <a:t>The list can hold more than just simple types, it can hold entire objects</a:t>
            </a:r>
          </a:p>
          <a:p>
            <a:endParaRPr lang="en-US" dirty="0"/>
          </a:p>
          <a:p>
            <a:r>
              <a:rPr lang="en-US" dirty="0"/>
              <a:t>Each item is sometimes called a node</a:t>
            </a:r>
          </a:p>
        </p:txBody>
      </p:sp>
    </p:spTree>
    <p:extLst>
      <p:ext uri="{BB962C8B-B14F-4D97-AF65-F5344CB8AC3E}">
        <p14:creationId xmlns:p14="http://schemas.microsoft.com/office/powerpoint/2010/main" val="26233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common types of lists used in Java (there are also more types)</a:t>
            </a:r>
          </a:p>
          <a:p>
            <a:endParaRPr lang="en-US" dirty="0"/>
          </a:p>
          <a:p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/>
              <a:t>Implemented as a doubly-linked list in Java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Implemented as a dynamically re-sizing array in Java</a:t>
            </a:r>
          </a:p>
        </p:txBody>
      </p:sp>
    </p:spTree>
    <p:extLst>
      <p:ext uri="{BB962C8B-B14F-4D97-AF65-F5344CB8AC3E}">
        <p14:creationId xmlns:p14="http://schemas.microsoft.com/office/powerpoint/2010/main" val="674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offers fast random access to elements</a:t>
            </a:r>
          </a:p>
          <a:p>
            <a:pPr lvl="1"/>
            <a:r>
              <a:rPr lang="en-US" dirty="0"/>
              <a:t>You can access any element in constant time</a:t>
            </a:r>
          </a:p>
          <a:p>
            <a:pPr lvl="1"/>
            <a:endParaRPr lang="en-US" dirty="0"/>
          </a:p>
          <a:p>
            <a:r>
              <a:rPr lang="en-US" dirty="0"/>
              <a:t>Can only store reference types, not primitive types</a:t>
            </a:r>
          </a:p>
          <a:p>
            <a:pPr lvl="1"/>
            <a:r>
              <a:rPr lang="en-US" dirty="0"/>
              <a:t>So it can’t hold </a:t>
            </a:r>
            <a:r>
              <a:rPr lang="en-US" dirty="0" err="1"/>
              <a:t>int</a:t>
            </a:r>
            <a:r>
              <a:rPr lang="en-US" dirty="0"/>
              <a:t>, double, char, etc.</a:t>
            </a:r>
          </a:p>
          <a:p>
            <a:pPr lvl="1"/>
            <a:r>
              <a:rPr lang="en-US" dirty="0"/>
              <a:t>Instead we must use wrapper classes for these primitive types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https://docs.oracle.com/javase/8/docs/api/java/util/ArrayList.html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Interactive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6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has data and a pointer to the next node</a:t>
            </a:r>
          </a:p>
          <a:p>
            <a:endParaRPr lang="en-US" dirty="0"/>
          </a:p>
          <a:p>
            <a:r>
              <a:rPr lang="en-US" dirty="0"/>
              <a:t>First node called the “head”, last called the “tail”</a:t>
            </a:r>
          </a:p>
          <a:p>
            <a:endParaRPr lang="en-US" dirty="0"/>
          </a:p>
          <a:p>
            <a:r>
              <a:rPr lang="en-US" dirty="0"/>
              <a:t>Object contains pointers to the first node and last node for searching, appending, prepending,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0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4" y="2671492"/>
            <a:ext cx="8780922" cy="22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Appending a node updates the previous tail’s pointer to point to the new node</a:t>
            </a:r>
          </a:p>
          <a:p>
            <a:endParaRPr lang="en-US" dirty="0"/>
          </a:p>
          <a:p>
            <a:r>
              <a:rPr lang="en-US" dirty="0"/>
              <a:t>Prepending a node updates the head pointer to point to the new node and then its pointer points to the previous head node</a:t>
            </a:r>
          </a:p>
          <a:p>
            <a:endParaRPr lang="en-US" dirty="0"/>
          </a:p>
          <a:p>
            <a:r>
              <a:rPr lang="en-US" dirty="0"/>
              <a:t>Removing a node will remove it and update the previous node’s next pointer</a:t>
            </a:r>
          </a:p>
          <a:p>
            <a:endParaRPr lang="en-US" dirty="0"/>
          </a:p>
          <a:p>
            <a:r>
              <a:rPr lang="en-US" dirty="0"/>
              <a:t>Inserting creates node in middle of chain and updates appropriate pointers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 List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" y="1887231"/>
            <a:ext cx="8931422" cy="43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8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singly-linked list except each node has a pointer to the node before it and after it</a:t>
            </a:r>
          </a:p>
          <a:p>
            <a:endParaRPr lang="en-US" dirty="0"/>
          </a:p>
          <a:p>
            <a:r>
              <a:rPr lang="en-US" dirty="0"/>
              <a:t>This allows for traversing the list in two directions</a:t>
            </a:r>
          </a:p>
          <a:p>
            <a:endParaRPr lang="en-US" dirty="0"/>
          </a:p>
          <a:p>
            <a:r>
              <a:rPr lang="en-US" dirty="0"/>
              <a:t>Append, prepend, remove, etc., all behave similarly but have to update pointers to the next and the previous nodes</a:t>
            </a:r>
          </a:p>
        </p:txBody>
      </p:sp>
    </p:spTree>
    <p:extLst>
      <p:ext uri="{BB962C8B-B14F-4D97-AF65-F5344CB8AC3E}">
        <p14:creationId xmlns:p14="http://schemas.microsoft.com/office/powerpoint/2010/main" val="7876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390224"/>
            <a:ext cx="8838264" cy="3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List: Append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449"/>
            <a:ext cx="9099774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6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Generally, </a:t>
            </a:r>
            <a:r>
              <a:rPr lang="en-US" dirty="0" err="1"/>
              <a:t>ArrayLists</a:t>
            </a:r>
            <a:r>
              <a:rPr lang="en-US" dirty="0"/>
              <a:t> are preferable in most of our use cases</a:t>
            </a:r>
          </a:p>
          <a:p>
            <a:pPr lvl="1"/>
            <a:endParaRPr lang="en-US" dirty="0"/>
          </a:p>
          <a:p>
            <a:r>
              <a:rPr lang="en-US" dirty="0"/>
              <a:t>If a lot of data will be frequently added, allocating space for a new larger array every time and copying the old one into it can be expensive</a:t>
            </a:r>
          </a:p>
          <a:p>
            <a:pPr lvl="1"/>
            <a:r>
              <a:rPr lang="en-US" dirty="0"/>
              <a:t>Some additional space is allocated above what is necessary to store the data to mitigate this</a:t>
            </a:r>
          </a:p>
          <a:p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 offers constant time to add new elements to head or tail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must shift everything when you add to head</a:t>
            </a:r>
          </a:p>
        </p:txBody>
      </p:sp>
    </p:spTree>
    <p:extLst>
      <p:ext uri="{BB962C8B-B14F-4D97-AF65-F5344CB8AC3E}">
        <p14:creationId xmlns:p14="http://schemas.microsoft.com/office/powerpoint/2010/main" val="289162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speaking, we will not be concerned with the performance differences of these two types of lists</a:t>
            </a:r>
          </a:p>
          <a:p>
            <a:endParaRPr lang="en-US" dirty="0"/>
          </a:p>
          <a:p>
            <a:r>
              <a:rPr lang="en-US" dirty="0"/>
              <a:t>We are more concerned with the usage of these objects to accomplish our programming goals</a:t>
            </a:r>
          </a:p>
        </p:txBody>
      </p:sp>
    </p:spTree>
    <p:extLst>
      <p:ext uri="{BB962C8B-B14F-4D97-AF65-F5344CB8AC3E}">
        <p14:creationId xmlns:p14="http://schemas.microsoft.com/office/powerpoint/2010/main" val="52359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</a:t>
            </a:r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/>
              <a:t>Due next Tuesday 11:59pm</a:t>
            </a:r>
          </a:p>
        </p:txBody>
      </p:sp>
    </p:spTree>
    <p:extLst>
      <p:ext uri="{BB962C8B-B14F-4D97-AF65-F5344CB8AC3E}">
        <p14:creationId xmlns:p14="http://schemas.microsoft.com/office/powerpoint/2010/main" val="185244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next Tuesday 11:59pm</a:t>
            </a:r>
          </a:p>
        </p:txBody>
      </p:sp>
    </p:spTree>
    <p:extLst>
      <p:ext uri="{BB962C8B-B14F-4D97-AF65-F5344CB8AC3E}">
        <p14:creationId xmlns:p14="http://schemas.microsoft.com/office/powerpoint/2010/main" val="240565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– 2.7, 2.16, 2.23</a:t>
            </a:r>
          </a:p>
        </p:txBody>
      </p:sp>
    </p:spTree>
    <p:extLst>
      <p:ext uri="{BB962C8B-B14F-4D97-AF65-F5344CB8AC3E}">
        <p14:creationId xmlns:p14="http://schemas.microsoft.com/office/powerpoint/2010/main" val="25652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2018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2875"/>
            <a:ext cx="8677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described by pre-defined user operations</a:t>
            </a:r>
          </a:p>
          <a:p>
            <a:pPr lvl="1"/>
            <a:r>
              <a:rPr lang="en-US" dirty="0"/>
              <a:t>Does not indicate how each operation is implemented</a:t>
            </a:r>
          </a:p>
          <a:p>
            <a:pPr lvl="1"/>
            <a:endParaRPr lang="en-US" dirty="0"/>
          </a:p>
          <a:p>
            <a:r>
              <a:rPr lang="en-US" dirty="0"/>
              <a:t>The database class that we created in Assignment 2 is an ADT</a:t>
            </a:r>
          </a:p>
          <a:p>
            <a:endParaRPr lang="en-US" dirty="0"/>
          </a:p>
          <a:p>
            <a:r>
              <a:rPr lang="en-US" dirty="0"/>
              <a:t>Always think about it from the user’s perspective</a:t>
            </a:r>
          </a:p>
          <a:p>
            <a:pPr lvl="1"/>
            <a:r>
              <a:rPr lang="en-US" dirty="0"/>
              <a:t>How will this object be used and how can we make it easier to use and modular</a:t>
            </a:r>
          </a:p>
        </p:txBody>
      </p:sp>
    </p:spTree>
    <p:extLst>
      <p:ext uri="{BB962C8B-B14F-4D97-AF65-F5344CB8AC3E}">
        <p14:creationId xmlns:p14="http://schemas.microsoft.com/office/powerpoint/2010/main" val="366559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23825"/>
            <a:ext cx="87058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1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09537"/>
            <a:ext cx="86772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8743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5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Type: Vending Machine</a:t>
            </a:r>
          </a:p>
          <a:p>
            <a:r>
              <a:rPr lang="en-US" dirty="0"/>
              <a:t>Fields:</a:t>
            </a:r>
          </a:p>
          <a:p>
            <a:pPr lvl="1"/>
            <a:r>
              <a:rPr lang="en-US" dirty="0"/>
              <a:t>Item quantities, cash inserted by user, change remaining, refrigeration setting, etc.</a:t>
            </a:r>
          </a:p>
          <a:p>
            <a:r>
              <a:rPr lang="en-US" dirty="0"/>
              <a:t>Public Methods:</a:t>
            </a:r>
          </a:p>
          <a:p>
            <a:pPr lvl="1"/>
            <a:r>
              <a:rPr lang="en-US" dirty="0" err="1"/>
              <a:t>vendingMachine.add</a:t>
            </a:r>
            <a:r>
              <a:rPr lang="en-US" dirty="0"/>
              <a:t>(1.00)</a:t>
            </a:r>
          </a:p>
          <a:p>
            <a:pPr lvl="1"/>
            <a:r>
              <a:rPr lang="en-US" dirty="0" err="1"/>
              <a:t>vendingMachine.refund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vendingMachine.getItem</a:t>
            </a:r>
            <a:r>
              <a:rPr lang="en-US" dirty="0"/>
              <a:t>(“C4”)</a:t>
            </a:r>
          </a:p>
          <a:p>
            <a:r>
              <a:rPr lang="en-US" dirty="0"/>
              <a:t>Private Methods:</a:t>
            </a:r>
          </a:p>
          <a:p>
            <a:pPr lvl="1"/>
            <a:r>
              <a:rPr lang="en-US" dirty="0" err="1"/>
              <a:t>vendingMachine.setThermostat</a:t>
            </a:r>
            <a:r>
              <a:rPr lang="en-US" dirty="0"/>
              <a:t>(39)</a:t>
            </a:r>
          </a:p>
          <a:p>
            <a:pPr lvl="1"/>
            <a:r>
              <a:rPr lang="en-US" dirty="0" err="1"/>
              <a:t>vendingMachine.outOfStock</a:t>
            </a:r>
            <a:r>
              <a:rPr lang="en-US" dirty="0"/>
              <a:t>(“C4”)</a:t>
            </a:r>
          </a:p>
        </p:txBody>
      </p:sp>
    </p:spTree>
    <p:extLst>
      <p:ext uri="{BB962C8B-B14F-4D97-AF65-F5344CB8AC3E}">
        <p14:creationId xmlns:p14="http://schemas.microsoft.com/office/powerpoint/2010/main" val="126625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3627</TotalTime>
  <Words>672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Calisto MT</vt:lpstr>
      <vt:lpstr>Trebuchet MS</vt:lpstr>
      <vt:lpstr>Wingdings 2</vt:lpstr>
      <vt:lpstr>Slate</vt:lpstr>
      <vt:lpstr>Last Week Quiz</vt:lpstr>
      <vt:lpstr>Last Week Assignment</vt:lpstr>
      <vt:lpstr>Lecture 3</vt:lpstr>
      <vt:lpstr>PowerPoint Presentation</vt:lpstr>
      <vt:lpstr>Abstract Data Type</vt:lpstr>
      <vt:lpstr>PowerPoint Presentation</vt:lpstr>
      <vt:lpstr>PowerPoint Presentation</vt:lpstr>
      <vt:lpstr>PowerPoint Presentation</vt:lpstr>
      <vt:lpstr>Example: Vending Machine</vt:lpstr>
      <vt:lpstr>Example: Vending Machine</vt:lpstr>
      <vt:lpstr>Lists</vt:lpstr>
      <vt:lpstr>Lists in Java</vt:lpstr>
      <vt:lpstr>ArrayList</vt:lpstr>
      <vt:lpstr>Fun Interactive Example</vt:lpstr>
      <vt:lpstr>Singly-linked List</vt:lpstr>
      <vt:lpstr>Singly-linked List</vt:lpstr>
      <vt:lpstr>Singly-linked List</vt:lpstr>
      <vt:lpstr>Singly-linked List Insert</vt:lpstr>
      <vt:lpstr>Doubly-linked List</vt:lpstr>
      <vt:lpstr>Doubly-linked List</vt:lpstr>
      <vt:lpstr>Doubly-linked List: Append</vt:lpstr>
      <vt:lpstr>Lists in Java</vt:lpstr>
      <vt:lpstr>Lists in Java</vt:lpstr>
      <vt:lpstr>Quiz this Week</vt:lpstr>
      <vt:lpstr>Assignment 4: Lists</vt:lpstr>
      <vt:lpstr>Zybooks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McCloskey</dc:creator>
  <cp:lastModifiedBy>BE</cp:lastModifiedBy>
  <cp:revision>50</cp:revision>
  <dcterms:created xsi:type="dcterms:W3CDTF">2017-02-27T06:37:20Z</dcterms:created>
  <dcterms:modified xsi:type="dcterms:W3CDTF">2019-09-12T00:44:43Z</dcterms:modified>
</cp:coreProperties>
</file>