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67" r:id="rId2"/>
    <p:sldId id="272" r:id="rId3"/>
    <p:sldId id="281" r:id="rId4"/>
    <p:sldId id="274" r:id="rId5"/>
    <p:sldId id="256" r:id="rId6"/>
    <p:sldId id="262" r:id="rId7"/>
    <p:sldId id="258" r:id="rId8"/>
    <p:sldId id="257" r:id="rId9"/>
    <p:sldId id="286" r:id="rId10"/>
    <p:sldId id="280" r:id="rId11"/>
    <p:sldId id="264" r:id="rId12"/>
    <p:sldId id="265" r:id="rId13"/>
    <p:sldId id="283" r:id="rId14"/>
    <p:sldId id="261" r:id="rId15"/>
    <p:sldId id="259" r:id="rId16"/>
    <p:sldId id="270" r:id="rId17"/>
    <p:sldId id="263" r:id="rId18"/>
    <p:sldId id="271" r:id="rId19"/>
    <p:sldId id="273" r:id="rId20"/>
    <p:sldId id="277" r:id="rId21"/>
    <p:sldId id="278" r:id="rId22"/>
    <p:sldId id="279" r:id="rId23"/>
    <p:sldId id="284" r:id="rId24"/>
    <p:sldId id="285" r:id="rId25"/>
    <p:sldId id="282" r:id="rId26"/>
    <p:sldId id="268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7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where the tail node’s next pointer points to the head instead of null</a:t>
            </a:r>
          </a:p>
          <a:p>
            <a:endParaRPr lang="en-US" dirty="0"/>
          </a:p>
          <a:p>
            <a:r>
              <a:rPr lang="en-US" dirty="0"/>
              <a:t>A traversal through a circular linked list is similar to traversal through a standard linked list, but must terminate after reaching the head node a second time</a:t>
            </a:r>
          </a:p>
          <a:p>
            <a:endParaRPr lang="en-US" dirty="0"/>
          </a:p>
          <a:p>
            <a:r>
              <a:rPr lang="en-US" dirty="0"/>
              <a:t>Example use cases where you might want an infinitely looping list:</a:t>
            </a:r>
          </a:p>
          <a:p>
            <a:pPr lvl="1"/>
            <a:r>
              <a:rPr lang="en-US" dirty="0"/>
              <a:t>In a game, keeping track of which player’s turn it is</a:t>
            </a:r>
          </a:p>
          <a:p>
            <a:pPr lvl="1"/>
            <a:r>
              <a:rPr lang="en-US" dirty="0"/>
              <a:t>Providing CPU resources to a list of running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24643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323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computer science concept and a Java class (just like Linked List)</a:t>
            </a:r>
          </a:p>
          <a:p>
            <a:pPr lvl="1"/>
            <a:r>
              <a:rPr lang="en-US" dirty="0"/>
              <a:t>Functions similarly to </a:t>
            </a:r>
            <a:r>
              <a:rPr lang="en-US" dirty="0" err="1"/>
              <a:t>ArrayList</a:t>
            </a:r>
            <a:r>
              <a:rPr lang="en-US" dirty="0"/>
              <a:t> in Java</a:t>
            </a:r>
          </a:p>
          <a:p>
            <a:endParaRPr lang="en-US" dirty="0"/>
          </a:p>
          <a:p>
            <a:r>
              <a:rPr lang="en-US" dirty="0"/>
              <a:t>Automatically resizes when max capacity reached (defaults to double its size)</a:t>
            </a:r>
          </a:p>
          <a:p>
            <a:endParaRPr lang="en-US" dirty="0"/>
          </a:p>
          <a:p>
            <a:r>
              <a:rPr lang="en-US" dirty="0"/>
              <a:t>Can set custom capacity increment in constructor (different than 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Synchronized (thread safe)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not synchronized</a:t>
            </a:r>
          </a:p>
        </p:txBody>
      </p:sp>
    </p:spTree>
    <p:extLst>
      <p:ext uri="{BB962C8B-B14F-4D97-AF65-F5344CB8AC3E}">
        <p14:creationId xmlns:p14="http://schemas.microsoft.com/office/powerpoint/2010/main" val="386383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“Synchronized”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Multi-threaded programs run multiple branches of code simultaneously</a:t>
            </a:r>
          </a:p>
          <a:p>
            <a:endParaRPr lang="en-US" dirty="0"/>
          </a:p>
          <a:p>
            <a:r>
              <a:rPr lang="en-US" dirty="0"/>
              <a:t>A situation can arise where multiple threads try to access the same resource</a:t>
            </a:r>
          </a:p>
          <a:p>
            <a:endParaRPr lang="en-US" dirty="0"/>
          </a:p>
          <a:p>
            <a:r>
              <a:rPr lang="en-US" dirty="0"/>
              <a:t>This can lead to unpredictable behavior or data corruption</a:t>
            </a:r>
          </a:p>
          <a:p>
            <a:endParaRPr lang="en-US" dirty="0"/>
          </a:p>
          <a:p>
            <a:r>
              <a:rPr lang="en-US" dirty="0"/>
              <a:t>Monitors are used to lock and unlock a resource to prevent this</a:t>
            </a:r>
          </a:p>
        </p:txBody>
      </p:sp>
    </p:spTree>
    <p:extLst>
      <p:ext uri="{BB962C8B-B14F-4D97-AF65-F5344CB8AC3E}">
        <p14:creationId xmlns:p14="http://schemas.microsoft.com/office/powerpoint/2010/main" val="132591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may be shared between threads</a:t>
            </a:r>
          </a:p>
          <a:p>
            <a:pPr lvl="1"/>
            <a:r>
              <a:rPr lang="en-US" dirty="0"/>
              <a:t>One thread receives messages from a data connection and pushes them to a queue</a:t>
            </a:r>
          </a:p>
          <a:p>
            <a:pPr lvl="1"/>
            <a:r>
              <a:rPr lang="en-US" dirty="0"/>
              <a:t>Another thread pops messages from the queue and processes them</a:t>
            </a:r>
          </a:p>
          <a:p>
            <a:pPr lvl="1"/>
            <a:endParaRPr lang="en-US" dirty="0"/>
          </a:p>
          <a:p>
            <a:r>
              <a:rPr lang="en-US" dirty="0"/>
              <a:t>This allows the message receive thread to run faster and keep up with rapid incoming messages because it’s not having to process the data</a:t>
            </a:r>
          </a:p>
          <a:p>
            <a:endParaRPr lang="en-US" dirty="0"/>
          </a:p>
          <a:p>
            <a:r>
              <a:rPr lang="en-US" dirty="0"/>
              <a:t>Using synchronization, we can make sure both threads aren’t concurrently modifying the queue which could result in unpredictable behavior or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312425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Traverse with </a:t>
            </a:r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convenience for cycling through a list, works with both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lists we have covered can return a </a:t>
            </a:r>
            <a:r>
              <a:rPr lang="en-US" dirty="0" err="1"/>
              <a:t>ListIterator</a:t>
            </a:r>
            <a:r>
              <a:rPr lang="en-US" dirty="0"/>
              <a:t> object for themselves with their </a:t>
            </a:r>
            <a:r>
              <a:rPr lang="en-US" dirty="0" err="1"/>
              <a:t>listIterator</a:t>
            </a:r>
            <a:r>
              <a:rPr lang="en-US" dirty="0"/>
              <a:t>() method</a:t>
            </a:r>
          </a:p>
          <a:p>
            <a:endParaRPr lang="en-US" dirty="0"/>
          </a:p>
          <a:p>
            <a:r>
              <a:rPr lang="en-US" dirty="0"/>
              <a:t>The iterator starts at the beginning of the list and can move forwards and backwards</a:t>
            </a:r>
          </a:p>
          <a:p>
            <a:endParaRPr lang="en-US" dirty="0"/>
          </a:p>
          <a:p>
            <a:r>
              <a:rPr lang="en-US" dirty="0"/>
              <a:t>The iterator’s current location is not an index, it is between the previous and next element </a:t>
            </a:r>
          </a:p>
        </p:txBody>
      </p:sp>
    </p:spTree>
    <p:extLst>
      <p:ext uri="{BB962C8B-B14F-4D97-AF65-F5344CB8AC3E}">
        <p14:creationId xmlns:p14="http://schemas.microsoft.com/office/powerpoint/2010/main" val="318991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2079"/>
          </a:xfrm>
        </p:spPr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40" y="1167205"/>
            <a:ext cx="7886700" cy="4351338"/>
          </a:xfrm>
        </p:spPr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 class to traverse linked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6" y="1579600"/>
            <a:ext cx="8617999" cy="51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7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20717"/>
            <a:ext cx="7765322" cy="970450"/>
          </a:xfrm>
        </p:spPr>
        <p:txBody>
          <a:bodyPr/>
          <a:lstStyle/>
          <a:p>
            <a:r>
              <a:rPr lang="en-US" dirty="0" err="1"/>
              <a:t>ListIterator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8" y="1191167"/>
            <a:ext cx="8843861" cy="4925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70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ADT where items are inserted or removed from the top of a stack of data</a:t>
            </a:r>
          </a:p>
          <a:p>
            <a:endParaRPr lang="en-US" dirty="0"/>
          </a:p>
          <a:p>
            <a:r>
              <a:rPr lang="en-US" dirty="0"/>
              <a:t>A “Last in First Out” data structure (LIFO)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Can be implemented using a linked list, an array, or a vector.</a:t>
            </a:r>
          </a:p>
          <a:p>
            <a:endParaRPr lang="en-US" dirty="0"/>
          </a:p>
          <a:p>
            <a:r>
              <a:rPr lang="en-US" dirty="0"/>
              <a:t>Java has a Stack class that is a subclass of the vector class </a:t>
            </a:r>
          </a:p>
        </p:txBody>
      </p:sp>
    </p:spTree>
    <p:extLst>
      <p:ext uri="{BB962C8B-B14F-4D97-AF65-F5344CB8AC3E}">
        <p14:creationId xmlns:p14="http://schemas.microsoft.com/office/powerpoint/2010/main" val="267621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“push” operation inserts an item on the top of the stack</a:t>
            </a:r>
          </a:p>
          <a:p>
            <a:endParaRPr lang="en-US" dirty="0"/>
          </a:p>
          <a:p>
            <a:r>
              <a:rPr lang="en-US" dirty="0"/>
              <a:t>The “pop” operation removes AND returns the item at the top of the stack</a:t>
            </a:r>
          </a:p>
          <a:p>
            <a:endParaRPr lang="en-US" dirty="0"/>
          </a:p>
          <a:p>
            <a:r>
              <a:rPr lang="en-US" dirty="0"/>
              <a:t>The “peek” operation returns the top item in the stack but does NOT remove it</a:t>
            </a:r>
          </a:p>
        </p:txBody>
      </p:sp>
    </p:spTree>
    <p:extLst>
      <p:ext uri="{BB962C8B-B14F-4D97-AF65-F5344CB8AC3E}">
        <p14:creationId xmlns:p14="http://schemas.microsoft.com/office/powerpoint/2010/main" val="186863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5" y="1811937"/>
            <a:ext cx="8883001" cy="37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68" y="530667"/>
            <a:ext cx="7765322" cy="970450"/>
          </a:xfrm>
        </p:spPr>
        <p:txBody>
          <a:bodyPr/>
          <a:lstStyle/>
          <a:p>
            <a:r>
              <a:rPr lang="en-US" dirty="0"/>
              <a:t>Last Week’s 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Non-Interactive Stack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break before?</a:t>
            </a:r>
          </a:p>
        </p:txBody>
      </p:sp>
    </p:spTree>
    <p:extLst>
      <p:ext uri="{BB962C8B-B14F-4D97-AF65-F5344CB8AC3E}">
        <p14:creationId xmlns:p14="http://schemas.microsoft.com/office/powerpoint/2010/main" val="42454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an ADT which items are inserted at the end of the queue and removed from the front of the queue.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QueuePush</a:t>
            </a:r>
            <a:r>
              <a:rPr lang="en-US" dirty="0"/>
              <a:t>() operation inserts an item at the end of the queue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QueuePop</a:t>
            </a:r>
            <a:r>
              <a:rPr lang="en-US" dirty="0"/>
              <a:t>() operation removes and returns the item at the front of the queue</a:t>
            </a:r>
          </a:p>
          <a:p>
            <a:endParaRPr lang="en-US" dirty="0"/>
          </a:p>
          <a:p>
            <a:r>
              <a:rPr lang="en-US" dirty="0"/>
              <a:t>Similar to a stack, but is first-in first-out (FIFO) instead of (LIFO)</a:t>
            </a:r>
          </a:p>
        </p:txBody>
      </p:sp>
    </p:spTree>
    <p:extLst>
      <p:ext uri="{BB962C8B-B14F-4D97-AF65-F5344CB8AC3E}">
        <p14:creationId xmlns:p14="http://schemas.microsoft.com/office/powerpoint/2010/main" val="351299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like a pile of dishes</a:t>
            </a:r>
          </a:p>
          <a:p>
            <a:pPr lvl="1"/>
            <a:r>
              <a:rPr lang="en-US" dirty="0"/>
              <a:t>Only the top dish can be removed directly</a:t>
            </a:r>
          </a:p>
          <a:p>
            <a:pPr lvl="1"/>
            <a:r>
              <a:rPr lang="en-US" dirty="0"/>
              <a:t>If you want one in the middle you have to remove all the dishes on top of it</a:t>
            </a:r>
          </a:p>
          <a:p>
            <a:endParaRPr lang="en-US" dirty="0"/>
          </a:p>
          <a:p>
            <a:r>
              <a:rPr lang="en-US" dirty="0"/>
              <a:t>A Queue is like a line of people waiting for the bathroom</a:t>
            </a:r>
          </a:p>
          <a:p>
            <a:pPr lvl="1"/>
            <a:r>
              <a:rPr lang="en-US" dirty="0"/>
              <a:t>The first person in line is the first to go</a:t>
            </a:r>
          </a:p>
          <a:p>
            <a:pPr lvl="1"/>
            <a:r>
              <a:rPr lang="en-US" dirty="0"/>
              <a:t>New people are added to the back of the line</a:t>
            </a:r>
          </a:p>
        </p:txBody>
      </p:sp>
    </p:spTree>
    <p:extLst>
      <p:ext uri="{BB962C8B-B14F-4D97-AF65-F5344CB8AC3E}">
        <p14:creationId xmlns:p14="http://schemas.microsoft.com/office/powerpoint/2010/main" val="162781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deque is an ADT in which items can be inserted and removed at both the front and back.</a:t>
            </a:r>
          </a:p>
          <a:p>
            <a:pPr lvl="1"/>
            <a:r>
              <a:rPr lang="en-US" dirty="0"/>
              <a:t>Dual Queue</a:t>
            </a:r>
          </a:p>
          <a:p>
            <a:endParaRPr lang="en-US" dirty="0"/>
          </a:p>
          <a:p>
            <a:r>
              <a:rPr lang="en-US" dirty="0"/>
              <a:t>The “push-front” operation inserts an item a the front</a:t>
            </a:r>
          </a:p>
          <a:p>
            <a:endParaRPr lang="en-US" dirty="0"/>
          </a:p>
          <a:p>
            <a:r>
              <a:rPr lang="en-US" dirty="0"/>
              <a:t>The “push-back” operation inserts at the back, etc.</a:t>
            </a:r>
          </a:p>
          <a:p>
            <a:endParaRPr lang="en-US" dirty="0"/>
          </a:p>
          <a:p>
            <a:r>
              <a:rPr lang="en-US" dirty="0"/>
              <a:t>Also supports “peek” operation</a:t>
            </a:r>
          </a:p>
        </p:txBody>
      </p:sp>
    </p:spTree>
    <p:extLst>
      <p:ext uri="{BB962C8B-B14F-4D97-AF65-F5344CB8AC3E}">
        <p14:creationId xmlns:p14="http://schemas.microsoft.com/office/powerpoint/2010/main" val="58418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web browser history</a:t>
            </a:r>
          </a:p>
          <a:p>
            <a:pPr lvl="1"/>
            <a:r>
              <a:rPr lang="en-US" dirty="0"/>
              <a:t>You need to add to the front but remove from both ends</a:t>
            </a:r>
          </a:p>
          <a:p>
            <a:pPr lvl="2"/>
            <a:r>
              <a:rPr lang="en-US" dirty="0"/>
              <a:t>Whenever you press back, you remove the item at front</a:t>
            </a:r>
          </a:p>
          <a:p>
            <a:pPr lvl="2"/>
            <a:r>
              <a:rPr lang="en-US" dirty="0"/>
              <a:t>After N number of sites, remove item at the back (only track the last N sites)</a:t>
            </a:r>
          </a:p>
          <a:p>
            <a:endParaRPr lang="en-US" dirty="0"/>
          </a:p>
          <a:p>
            <a:r>
              <a:rPr lang="en-US" dirty="0"/>
              <a:t>Storing an application’s list of undo operations</a:t>
            </a:r>
          </a:p>
          <a:p>
            <a:endParaRPr lang="en-US" dirty="0"/>
          </a:p>
          <a:p>
            <a:r>
              <a:rPr lang="en-US" dirty="0"/>
              <a:t>A line of people where:</a:t>
            </a:r>
          </a:p>
          <a:p>
            <a:pPr lvl="1"/>
            <a:r>
              <a:rPr lang="en-US" dirty="0"/>
              <a:t>A person is removed from the front of the line when they’re served</a:t>
            </a:r>
          </a:p>
          <a:p>
            <a:pPr lvl="1"/>
            <a:r>
              <a:rPr lang="en-US" dirty="0"/>
              <a:t>A person is removed from the back of the line when they are sick of waiting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1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Sections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2.8, </a:t>
            </a:r>
            <a:r>
              <a:rPr lang="en-US"/>
              <a:t>2.11, 2.12, 2.17 –&gt; </a:t>
            </a:r>
            <a:r>
              <a:rPr lang="en-US" dirty="0"/>
              <a:t>2.22</a:t>
            </a:r>
          </a:p>
        </p:txBody>
      </p:sp>
    </p:spTree>
    <p:extLst>
      <p:ext uri="{BB962C8B-B14F-4D97-AF65-F5344CB8AC3E}">
        <p14:creationId xmlns:p14="http://schemas.microsoft.com/office/powerpoint/2010/main" val="321115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Stacks</a:t>
            </a:r>
          </a:p>
        </p:txBody>
      </p:sp>
    </p:spTree>
    <p:extLst>
      <p:ext uri="{BB962C8B-B14F-4D97-AF65-F5344CB8AC3E}">
        <p14:creationId xmlns:p14="http://schemas.microsoft.com/office/powerpoint/2010/main" val="197441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to Complete </a:t>
            </a:r>
            <a:r>
              <a:rPr lang="en-US" dirty="0" err="1"/>
              <a:t>Zybooks</a:t>
            </a:r>
            <a:r>
              <a:rPr lang="en-US" dirty="0"/>
              <a:t>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assigned sections are to be completed each class before leaving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uncompleted sections are deducted from participation grade</a:t>
            </a:r>
          </a:p>
        </p:txBody>
      </p:sp>
    </p:spTree>
    <p:extLst>
      <p:ext uri="{BB962C8B-B14F-4D97-AF65-F5344CB8AC3E}">
        <p14:creationId xmlns:p14="http://schemas.microsoft.com/office/powerpoint/2010/main" val="53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Lists (cont.), Stacks, and Queues</a:t>
            </a:r>
          </a:p>
        </p:txBody>
      </p:sp>
    </p:spTree>
    <p:extLst>
      <p:ext uri="{BB962C8B-B14F-4D97-AF65-F5344CB8AC3E}">
        <p14:creationId xmlns:p14="http://schemas.microsoft.com/office/powerpoint/2010/main" val="12532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search using the Java linked list ADT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1" y="2422094"/>
            <a:ext cx="8762000" cy="32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happening behind the scenes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86" y="2248817"/>
            <a:ext cx="7920642" cy="44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4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Traverse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1" y="1281119"/>
            <a:ext cx="8527137" cy="39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Traverse (using recursion)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1EC10-39BC-4D0B-8870-27F2A942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4" y="1365002"/>
            <a:ext cx="8678598" cy="43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844</Words>
  <Application>Microsoft Office PowerPoint</Application>
  <PresentationFormat>On-screen Show (4:3)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Last Week’s Quiz</vt:lpstr>
      <vt:lpstr>Last Week’s Assignment</vt:lpstr>
      <vt:lpstr>Reminder to Complete Zybooks Sections</vt:lpstr>
      <vt:lpstr>Recap from Last Class</vt:lpstr>
      <vt:lpstr>Lecture 4</vt:lpstr>
      <vt:lpstr>Linked List Search</vt:lpstr>
      <vt:lpstr>Linked List Search</vt:lpstr>
      <vt:lpstr>Linked List Traverse</vt:lpstr>
      <vt:lpstr>Linked List Traverse (using recursion)</vt:lpstr>
      <vt:lpstr>Circular Linked List</vt:lpstr>
      <vt:lpstr>Vector</vt:lpstr>
      <vt:lpstr>What does “Synchronized” mean?</vt:lpstr>
      <vt:lpstr>Synchronization Example</vt:lpstr>
      <vt:lpstr>List Traverse with ListIterator</vt:lpstr>
      <vt:lpstr>ListIterator in Java</vt:lpstr>
      <vt:lpstr>ListIterator</vt:lpstr>
      <vt:lpstr>Stack ADT</vt:lpstr>
      <vt:lpstr>Stack ADT</vt:lpstr>
      <vt:lpstr>Stack Class in Java</vt:lpstr>
      <vt:lpstr>Fun Non-Interactive Stack Example</vt:lpstr>
      <vt:lpstr>Queues</vt:lpstr>
      <vt:lpstr>Stack vs. Queue</vt:lpstr>
      <vt:lpstr>Deque</vt:lpstr>
      <vt:lpstr>Applications of Deque</vt:lpstr>
      <vt:lpstr>Zybooks Sections Today</vt:lpstr>
      <vt:lpstr>Quiz This Week</vt:lpstr>
      <vt:lpstr>Assignment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Matthew McCloskey</dc:creator>
  <cp:lastModifiedBy>BE</cp:lastModifiedBy>
  <cp:revision>94</cp:revision>
  <dcterms:created xsi:type="dcterms:W3CDTF">2017-03-08T05:28:28Z</dcterms:created>
  <dcterms:modified xsi:type="dcterms:W3CDTF">2019-09-19T00:33:31Z</dcterms:modified>
</cp:coreProperties>
</file>