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315" r:id="rId2"/>
    <p:sldId id="256" r:id="rId3"/>
    <p:sldId id="296" r:id="rId4"/>
    <p:sldId id="297" r:id="rId5"/>
    <p:sldId id="298" r:id="rId6"/>
    <p:sldId id="299" r:id="rId7"/>
    <p:sldId id="317" r:id="rId8"/>
    <p:sldId id="300" r:id="rId9"/>
    <p:sldId id="302" r:id="rId10"/>
    <p:sldId id="316" r:id="rId11"/>
    <p:sldId id="318" r:id="rId12"/>
    <p:sldId id="303" r:id="rId13"/>
    <p:sldId id="304" r:id="rId14"/>
    <p:sldId id="305" r:id="rId15"/>
    <p:sldId id="306" r:id="rId16"/>
    <p:sldId id="307" r:id="rId17"/>
    <p:sldId id="319" r:id="rId18"/>
    <p:sldId id="320" r:id="rId19"/>
    <p:sldId id="321" r:id="rId20"/>
    <p:sldId id="308" r:id="rId21"/>
    <p:sldId id="309" r:id="rId22"/>
    <p:sldId id="310" r:id="rId23"/>
    <p:sldId id="311" r:id="rId24"/>
    <p:sldId id="312" r:id="rId25"/>
    <p:sldId id="313" r:id="rId26"/>
    <p:sldId id="314" r:id="rId27"/>
    <p:sldId id="323" r:id="rId28"/>
    <p:sldId id="268" r:id="rId29"/>
    <p:sldId id="322" r:id="rId30"/>
    <p:sldId id="26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4" d="100"/>
          <a:sy n="114" d="100"/>
        </p:scale>
        <p:origin x="15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6508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5072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3758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5700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2278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958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2645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3424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6329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8277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723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E36636D-D922-432D-A958-524484B5923D}" type="datetimeFigureOut">
              <a:rPr lang="en-US" smtClean="0"/>
              <a:pPr/>
              <a:t>10/9/2019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8266652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Solution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6671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 (Open Addressing)</a:t>
            </a:r>
          </a:p>
        </p:txBody>
      </p:sp>
      <p:sp>
        <p:nvSpPr>
          <p:cNvPr id="3" name="Content Placeholder 2"/>
          <p:cNvSpPr>
            <a:spLocks noGrp="1"/>
          </p:cNvSpPr>
          <p:nvPr>
            <p:ph idx="1"/>
          </p:nvPr>
        </p:nvSpPr>
        <p:spPr/>
        <p:txBody>
          <a:bodyPr/>
          <a:lstStyle/>
          <a:p>
            <a:r>
              <a:rPr lang="en-US" dirty="0"/>
              <a:t>Three common techniques:</a:t>
            </a:r>
          </a:p>
          <a:p>
            <a:pPr lvl="1"/>
            <a:r>
              <a:rPr lang="en-US" dirty="0"/>
              <a:t>Linear probing</a:t>
            </a:r>
          </a:p>
          <a:p>
            <a:pPr lvl="1"/>
            <a:r>
              <a:rPr lang="en-US" dirty="0"/>
              <a:t>Quadratic probing</a:t>
            </a:r>
          </a:p>
          <a:p>
            <a:pPr lvl="1"/>
            <a:r>
              <a:rPr lang="en-US" dirty="0"/>
              <a:t>Double hashing</a:t>
            </a:r>
          </a:p>
          <a:p>
            <a:pPr lvl="1"/>
            <a:endParaRPr lang="en-US" dirty="0"/>
          </a:p>
          <a:p>
            <a:r>
              <a:rPr lang="en-US" dirty="0"/>
              <a:t>All three techniques do these two basic steps:</a:t>
            </a:r>
          </a:p>
          <a:p>
            <a:pPr lvl="1"/>
            <a:r>
              <a:rPr lang="en-US" dirty="0"/>
              <a:t>Hash the key to determine which bucket to put the item in</a:t>
            </a:r>
          </a:p>
          <a:p>
            <a:pPr lvl="1"/>
            <a:r>
              <a:rPr lang="en-US" dirty="0"/>
              <a:t>If that bucket is occupied, continue probing buckets until an empty bucket is found</a:t>
            </a:r>
          </a:p>
          <a:p>
            <a:pPr lvl="1"/>
            <a:endParaRPr lang="en-US" dirty="0"/>
          </a:p>
          <a:p>
            <a:r>
              <a:rPr lang="en-US" dirty="0"/>
              <a:t>The difference is how they calculate which bucket to check next if the desired bucket is occupied</a:t>
            </a:r>
          </a:p>
        </p:txBody>
      </p:sp>
    </p:spTree>
    <p:extLst>
      <p:ext uri="{BB962C8B-B14F-4D97-AF65-F5344CB8AC3E}">
        <p14:creationId xmlns:p14="http://schemas.microsoft.com/office/powerpoint/2010/main" val="26534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a:t>
            </a:r>
          </a:p>
        </p:txBody>
      </p:sp>
      <p:sp>
        <p:nvSpPr>
          <p:cNvPr id="3" name="Content Placeholder 2"/>
          <p:cNvSpPr>
            <a:spLocks noGrp="1"/>
          </p:cNvSpPr>
          <p:nvPr>
            <p:ph idx="1"/>
          </p:nvPr>
        </p:nvSpPr>
        <p:spPr/>
        <p:txBody>
          <a:bodyPr/>
          <a:lstStyle/>
          <a:p>
            <a:r>
              <a:rPr lang="en-US" dirty="0"/>
              <a:t>Linear Probing</a:t>
            </a:r>
          </a:p>
          <a:p>
            <a:pPr lvl="1"/>
            <a:r>
              <a:rPr lang="en-US" dirty="0"/>
              <a:t>The interval between probed buckets is fixed (usually set to 1 but can be larger)</a:t>
            </a:r>
          </a:p>
          <a:p>
            <a:pPr lvl="1"/>
            <a:endParaRPr lang="en-US" dirty="0"/>
          </a:p>
          <a:p>
            <a:r>
              <a:rPr lang="en-US" dirty="0"/>
              <a:t>Quadratic Probing</a:t>
            </a:r>
          </a:p>
          <a:p>
            <a:pPr lvl="1"/>
            <a:r>
              <a:rPr lang="en-US" dirty="0"/>
              <a:t>The interval between probed buckets increases </a:t>
            </a:r>
            <a:r>
              <a:rPr lang="en-US" dirty="0" err="1"/>
              <a:t>quadratically</a:t>
            </a:r>
            <a:r>
              <a:rPr lang="en-US" dirty="0"/>
              <a:t> (c1 and c2 are </a:t>
            </a:r>
            <a:r>
              <a:rPr lang="en-US"/>
              <a:t>tunable constants)</a:t>
            </a:r>
            <a:endParaRPr lang="en-US" dirty="0"/>
          </a:p>
          <a:p>
            <a:pPr lvl="1"/>
            <a:endParaRPr lang="en-US" dirty="0"/>
          </a:p>
          <a:p>
            <a:pPr lvl="1"/>
            <a:endParaRPr lang="en-US" dirty="0"/>
          </a:p>
          <a:p>
            <a:r>
              <a:rPr lang="en-US" dirty="0"/>
              <a:t>Double Hashing</a:t>
            </a:r>
          </a:p>
          <a:p>
            <a:pPr lvl="1"/>
            <a:r>
              <a:rPr lang="en-US" dirty="0"/>
              <a:t>The interval between probed buckets is determined by another hash function</a:t>
            </a:r>
          </a:p>
          <a:p>
            <a:pPr lvl="1"/>
            <a:endParaRPr lang="en-US" dirty="0"/>
          </a:p>
        </p:txBody>
      </p:sp>
      <p:pic>
        <p:nvPicPr>
          <p:cNvPr id="4" name="Picture 3"/>
          <p:cNvPicPr>
            <a:picLocks noChangeAspect="1"/>
          </p:cNvPicPr>
          <p:nvPr/>
        </p:nvPicPr>
        <p:blipFill>
          <a:blip r:embed="rId2"/>
          <a:stretch>
            <a:fillRect/>
          </a:stretch>
        </p:blipFill>
        <p:spPr>
          <a:xfrm>
            <a:off x="1690740" y="5455236"/>
            <a:ext cx="4866598" cy="399861"/>
          </a:xfrm>
          <a:prstGeom prst="rect">
            <a:avLst/>
          </a:prstGeom>
        </p:spPr>
      </p:pic>
      <p:pic>
        <p:nvPicPr>
          <p:cNvPr id="5" name="Picture 4"/>
          <p:cNvPicPr>
            <a:picLocks noChangeAspect="1"/>
          </p:cNvPicPr>
          <p:nvPr/>
        </p:nvPicPr>
        <p:blipFill>
          <a:blip r:embed="rId3"/>
          <a:stretch>
            <a:fillRect/>
          </a:stretch>
        </p:blipFill>
        <p:spPr>
          <a:xfrm>
            <a:off x="1789348" y="3955330"/>
            <a:ext cx="4669382" cy="424943"/>
          </a:xfrm>
          <a:prstGeom prst="rect">
            <a:avLst/>
          </a:prstGeom>
        </p:spPr>
      </p:pic>
    </p:spTree>
    <p:extLst>
      <p:ext uri="{BB962C8B-B14F-4D97-AF65-F5344CB8AC3E}">
        <p14:creationId xmlns:p14="http://schemas.microsoft.com/office/powerpoint/2010/main" val="394263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US" dirty="0"/>
              <a:t>One of the most common probing techniques used in the “Open Addressing” methodology</a:t>
            </a:r>
          </a:p>
          <a:p>
            <a:endParaRPr lang="en-US" dirty="0"/>
          </a:p>
          <a:p>
            <a:r>
              <a:rPr lang="en-US" dirty="0"/>
              <a:t>Starts at the key’s mapped bucket and then linearly searches subsequent buckets until an empty bucket is found</a:t>
            </a:r>
          </a:p>
          <a:p>
            <a:endParaRPr lang="en-US" dirty="0"/>
          </a:p>
          <a:p>
            <a:r>
              <a:rPr lang="en-US" dirty="0"/>
              <a:t>The interval between probed buckets is fixed</a:t>
            </a:r>
          </a:p>
          <a:p>
            <a:pPr lvl="1"/>
            <a:r>
              <a:rPr lang="en-US" dirty="0"/>
              <a:t>Usually set to 1 but can be larger</a:t>
            </a:r>
          </a:p>
        </p:txBody>
      </p:sp>
    </p:spTree>
    <p:extLst>
      <p:ext uri="{BB962C8B-B14F-4D97-AF65-F5344CB8AC3E}">
        <p14:creationId xmlns:p14="http://schemas.microsoft.com/office/powerpoint/2010/main" val="352994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US" dirty="0"/>
              <a:t>You must keep track of “empty since start” buckets and “empty after removal” buckets</a:t>
            </a:r>
          </a:p>
          <a:p>
            <a:endParaRPr lang="en-US" dirty="0"/>
          </a:p>
          <a:p>
            <a:r>
              <a:rPr lang="en-US" dirty="0"/>
              <a:t>If an “empty since start” bucket is encountered during a search, the search ends</a:t>
            </a:r>
          </a:p>
          <a:p>
            <a:endParaRPr lang="en-US" dirty="0"/>
          </a:p>
          <a:p>
            <a:r>
              <a:rPr lang="en-US" dirty="0"/>
              <a:t>If an “empty after removal” bucket is encountered during a search, the search continues</a:t>
            </a:r>
          </a:p>
        </p:txBody>
      </p:sp>
    </p:spTree>
    <p:extLst>
      <p:ext uri="{BB962C8B-B14F-4D97-AF65-F5344CB8AC3E}">
        <p14:creationId xmlns:p14="http://schemas.microsoft.com/office/powerpoint/2010/main" val="339140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Buckets</a:t>
            </a:r>
          </a:p>
        </p:txBody>
      </p:sp>
      <p:sp>
        <p:nvSpPr>
          <p:cNvPr id="3" name="Content Placeholder 2"/>
          <p:cNvSpPr>
            <a:spLocks noGrp="1"/>
          </p:cNvSpPr>
          <p:nvPr>
            <p:ph idx="1"/>
          </p:nvPr>
        </p:nvSpPr>
        <p:spPr/>
        <p:txBody>
          <a:bodyPr/>
          <a:lstStyle/>
          <a:p>
            <a:r>
              <a:rPr lang="en-US" dirty="0"/>
              <a:t>An “empty since start” bucket means there was never any data there so you know that is a breakpoint between occupied buckets</a:t>
            </a:r>
          </a:p>
          <a:p>
            <a:endParaRPr lang="en-US" dirty="0"/>
          </a:p>
          <a:p>
            <a:r>
              <a:rPr lang="en-US" dirty="0"/>
              <a:t>An “empty after removal” bucket means data was placed in that bucket and then removed. There could be more data after it whose key maps to the same bucket as the removed data.</a:t>
            </a:r>
          </a:p>
        </p:txBody>
      </p:sp>
    </p:spTree>
    <p:extLst>
      <p:ext uri="{BB962C8B-B14F-4D97-AF65-F5344CB8AC3E}">
        <p14:creationId xmlns:p14="http://schemas.microsoft.com/office/powerpoint/2010/main" val="35319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Insert</a:t>
            </a:r>
          </a:p>
        </p:txBody>
      </p:sp>
      <p:sp>
        <p:nvSpPr>
          <p:cNvPr id="3" name="Content Placeholder 2"/>
          <p:cNvSpPr>
            <a:spLocks noGrp="1"/>
          </p:cNvSpPr>
          <p:nvPr>
            <p:ph idx="1"/>
          </p:nvPr>
        </p:nvSpPr>
        <p:spPr/>
        <p:txBody>
          <a:bodyPr/>
          <a:lstStyle/>
          <a:p>
            <a:r>
              <a:rPr lang="en-US" dirty="0"/>
              <a:t>The insert operation:</a:t>
            </a:r>
          </a:p>
          <a:p>
            <a:pPr lvl="1"/>
            <a:r>
              <a:rPr lang="en-US" dirty="0"/>
              <a:t>Hash the item’s key to determine the initial bucket</a:t>
            </a:r>
          </a:p>
          <a:p>
            <a:pPr lvl="1"/>
            <a:r>
              <a:rPr lang="en-US" dirty="0"/>
              <a:t>Linearly check each bucket until the first empty bucket is found</a:t>
            </a:r>
          </a:p>
          <a:p>
            <a:pPr lvl="1"/>
            <a:r>
              <a:rPr lang="en-US" dirty="0"/>
              <a:t>Place item in this empty bucket</a:t>
            </a:r>
          </a:p>
          <a:p>
            <a:pPr lvl="1"/>
            <a:endParaRPr lang="en-US" dirty="0"/>
          </a:p>
          <a:p>
            <a:r>
              <a:rPr lang="en-US" dirty="0"/>
              <a:t>If the end of the hash table is reached, continue at the beginning (bucket 0)</a:t>
            </a:r>
          </a:p>
        </p:txBody>
      </p:sp>
    </p:spTree>
    <p:extLst>
      <p:ext uri="{BB962C8B-B14F-4D97-AF65-F5344CB8AC3E}">
        <p14:creationId xmlns:p14="http://schemas.microsoft.com/office/powerpoint/2010/main" val="368649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Remove</a:t>
            </a:r>
          </a:p>
        </p:txBody>
      </p:sp>
      <p:sp>
        <p:nvSpPr>
          <p:cNvPr id="3" name="Content Placeholder 2"/>
          <p:cNvSpPr>
            <a:spLocks noGrp="1"/>
          </p:cNvSpPr>
          <p:nvPr>
            <p:ph idx="1"/>
          </p:nvPr>
        </p:nvSpPr>
        <p:spPr/>
        <p:txBody>
          <a:bodyPr>
            <a:normAutofit/>
          </a:bodyPr>
          <a:lstStyle/>
          <a:p>
            <a:r>
              <a:rPr lang="en-US" dirty="0"/>
              <a:t>The remove operation:</a:t>
            </a:r>
          </a:p>
          <a:p>
            <a:pPr lvl="1"/>
            <a:r>
              <a:rPr lang="en-US" dirty="0"/>
              <a:t>Hash the item’s key to determine the initial bucket</a:t>
            </a:r>
          </a:p>
          <a:p>
            <a:pPr lvl="1"/>
            <a:r>
              <a:rPr lang="en-US" dirty="0"/>
              <a:t>Linearly search each bucket until one of the following is true:</a:t>
            </a:r>
          </a:p>
          <a:p>
            <a:pPr lvl="2"/>
            <a:r>
              <a:rPr lang="en-US" dirty="0"/>
              <a:t>The matching item is found</a:t>
            </a:r>
          </a:p>
          <a:p>
            <a:pPr lvl="2"/>
            <a:r>
              <a:rPr lang="en-US" dirty="0"/>
              <a:t>An empty since start bucket is found</a:t>
            </a:r>
          </a:p>
          <a:p>
            <a:pPr lvl="2"/>
            <a:r>
              <a:rPr lang="en-US" dirty="0"/>
              <a:t>All buckets have been probed</a:t>
            </a:r>
          </a:p>
          <a:p>
            <a:pPr lvl="2"/>
            <a:endParaRPr lang="en-US" dirty="0"/>
          </a:p>
          <a:p>
            <a:r>
              <a:rPr lang="en-US" dirty="0"/>
              <a:t>The item is then removed and that bucket is marked “empty after removal”</a:t>
            </a:r>
          </a:p>
          <a:p>
            <a:pPr lvl="1"/>
            <a:r>
              <a:rPr lang="en-US" dirty="0"/>
              <a:t>The bucket’s empty status is typically implemented using a variable in the bucket data structure</a:t>
            </a:r>
          </a:p>
        </p:txBody>
      </p:sp>
    </p:spTree>
    <p:extLst>
      <p:ext uri="{BB962C8B-B14F-4D97-AF65-F5344CB8AC3E}">
        <p14:creationId xmlns:p14="http://schemas.microsoft.com/office/powerpoint/2010/main" val="8614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54" y="-210409"/>
            <a:ext cx="7886700" cy="1325563"/>
          </a:xfrm>
        </p:spPr>
        <p:txBody>
          <a:bodyPr/>
          <a:lstStyle/>
          <a:p>
            <a:r>
              <a:rPr lang="en-US" dirty="0"/>
              <a:t>Quadratic Probing is very similar</a:t>
            </a:r>
          </a:p>
        </p:txBody>
      </p:sp>
      <p:pic>
        <p:nvPicPr>
          <p:cNvPr id="4" name="Content Placeholder 3"/>
          <p:cNvPicPr>
            <a:picLocks noGrp="1" noChangeAspect="1"/>
          </p:cNvPicPr>
          <p:nvPr>
            <p:ph idx="1"/>
          </p:nvPr>
        </p:nvPicPr>
        <p:blipFill>
          <a:blip r:embed="rId2"/>
          <a:stretch>
            <a:fillRect/>
          </a:stretch>
        </p:blipFill>
        <p:spPr>
          <a:xfrm>
            <a:off x="246753" y="744482"/>
            <a:ext cx="8749463" cy="5892986"/>
          </a:xfrm>
          <a:prstGeom prst="rect">
            <a:avLst/>
          </a:prstGeom>
        </p:spPr>
      </p:pic>
    </p:spTree>
    <p:extLst>
      <p:ext uri="{BB962C8B-B14F-4D97-AF65-F5344CB8AC3E}">
        <p14:creationId xmlns:p14="http://schemas.microsoft.com/office/powerpoint/2010/main" val="150775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 Performance</a:t>
            </a:r>
          </a:p>
        </p:txBody>
      </p:sp>
      <p:sp>
        <p:nvSpPr>
          <p:cNvPr id="3" name="Content Placeholder 2"/>
          <p:cNvSpPr>
            <a:spLocks noGrp="1"/>
          </p:cNvSpPr>
          <p:nvPr>
            <p:ph idx="1"/>
          </p:nvPr>
        </p:nvSpPr>
        <p:spPr/>
        <p:txBody>
          <a:bodyPr>
            <a:normAutofit lnSpcReduction="10000"/>
          </a:bodyPr>
          <a:lstStyle/>
          <a:p>
            <a:r>
              <a:rPr lang="en-US" dirty="0"/>
              <a:t>Linear probing</a:t>
            </a:r>
          </a:p>
          <a:p>
            <a:pPr lvl="1"/>
            <a:r>
              <a:rPr lang="en-US" dirty="0"/>
              <a:t>Has best cache performance because it accesses the same memory locations more frequently</a:t>
            </a:r>
          </a:p>
          <a:p>
            <a:pPr lvl="1"/>
            <a:r>
              <a:rPr lang="en-US" dirty="0"/>
              <a:t>Most sensitive to clustering because items get placed in buckets next to each other</a:t>
            </a:r>
          </a:p>
          <a:p>
            <a:pPr lvl="1"/>
            <a:endParaRPr lang="en-US" dirty="0"/>
          </a:p>
          <a:p>
            <a:r>
              <a:rPr lang="en-US" dirty="0"/>
              <a:t>Double Hashing</a:t>
            </a:r>
          </a:p>
          <a:p>
            <a:pPr lvl="1"/>
            <a:r>
              <a:rPr lang="en-US" dirty="0"/>
              <a:t>Has the poorest cache performance because it rarely accesses the same memory locations</a:t>
            </a:r>
          </a:p>
          <a:p>
            <a:pPr lvl="1"/>
            <a:r>
              <a:rPr lang="en-US" dirty="0"/>
              <a:t>Requires additional computations due to the double hash functions</a:t>
            </a:r>
          </a:p>
          <a:p>
            <a:pPr lvl="1"/>
            <a:r>
              <a:rPr lang="en-US" dirty="0"/>
              <a:t>Excellent at preventing clustering</a:t>
            </a:r>
          </a:p>
          <a:p>
            <a:endParaRPr lang="en-US" dirty="0"/>
          </a:p>
          <a:p>
            <a:r>
              <a:rPr lang="en-US" dirty="0"/>
              <a:t>Quadratic probing</a:t>
            </a:r>
          </a:p>
          <a:p>
            <a:pPr lvl="1"/>
            <a:r>
              <a:rPr lang="en-US" dirty="0"/>
              <a:t>Cache performance, computations, and clustering is usually somewhere in the middle between the other two techniques</a:t>
            </a:r>
          </a:p>
          <a:p>
            <a:pPr lvl="1"/>
            <a:endParaRPr lang="en-US" dirty="0"/>
          </a:p>
        </p:txBody>
      </p:sp>
    </p:spTree>
    <p:extLst>
      <p:ext uri="{BB962C8B-B14F-4D97-AF65-F5344CB8AC3E}">
        <p14:creationId xmlns:p14="http://schemas.microsoft.com/office/powerpoint/2010/main" val="308772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 vs. Chaining Performance</a:t>
            </a:r>
          </a:p>
        </p:txBody>
      </p:sp>
      <p:sp>
        <p:nvSpPr>
          <p:cNvPr id="3" name="Content Placeholder 2"/>
          <p:cNvSpPr>
            <a:spLocks noGrp="1"/>
          </p:cNvSpPr>
          <p:nvPr>
            <p:ph idx="1"/>
          </p:nvPr>
        </p:nvSpPr>
        <p:spPr/>
        <p:txBody>
          <a:bodyPr/>
          <a:lstStyle/>
          <a:p>
            <a:r>
              <a:rPr lang="en-US" dirty="0"/>
              <a:t>Probing</a:t>
            </a:r>
          </a:p>
          <a:p>
            <a:pPr lvl="1"/>
            <a:r>
              <a:rPr lang="en-US" dirty="0"/>
              <a:t>Faster than Chaining when load factor is low because you don’t have to follow pointers between nodes</a:t>
            </a:r>
          </a:p>
          <a:p>
            <a:pPr lvl="1"/>
            <a:r>
              <a:rPr lang="en-US" dirty="0"/>
              <a:t>Gets very slow when the load factor is high because you have to search many buckets to find an open one</a:t>
            </a:r>
          </a:p>
          <a:p>
            <a:pPr lvl="1"/>
            <a:r>
              <a:rPr lang="en-US" dirty="0"/>
              <a:t>You can’t have more items in the table than there are buckets</a:t>
            </a:r>
          </a:p>
          <a:p>
            <a:pPr lvl="1"/>
            <a:endParaRPr lang="en-US" dirty="0"/>
          </a:p>
          <a:p>
            <a:r>
              <a:rPr lang="en-US" dirty="0"/>
              <a:t>Chaining</a:t>
            </a:r>
          </a:p>
          <a:p>
            <a:pPr lvl="1"/>
            <a:r>
              <a:rPr lang="en-US" dirty="0"/>
              <a:t>Only gets linearly slower as the load factor approaches 1 because a bucket isn’t affected by overflows from adjacent buckets</a:t>
            </a:r>
          </a:p>
          <a:p>
            <a:pPr lvl="1"/>
            <a:r>
              <a:rPr lang="en-US" dirty="0"/>
              <a:t>Can add more items to the table than there are buckets</a:t>
            </a:r>
          </a:p>
          <a:p>
            <a:pPr lvl="1"/>
            <a:r>
              <a:rPr lang="en-US" dirty="0"/>
              <a:t>Searching the lists for items can be slower than simple probing when the load factor is low</a:t>
            </a:r>
          </a:p>
        </p:txBody>
      </p:sp>
    </p:spTree>
    <p:extLst>
      <p:ext uri="{BB962C8B-B14F-4D97-AF65-F5344CB8AC3E}">
        <p14:creationId xmlns:p14="http://schemas.microsoft.com/office/powerpoint/2010/main" val="356167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6</a:t>
            </a:r>
          </a:p>
        </p:txBody>
      </p:sp>
      <p:sp>
        <p:nvSpPr>
          <p:cNvPr id="3" name="Subtitle 2"/>
          <p:cNvSpPr>
            <a:spLocks noGrp="1"/>
          </p:cNvSpPr>
          <p:nvPr>
            <p:ph type="subTitle" idx="1"/>
          </p:nvPr>
        </p:nvSpPr>
        <p:spPr/>
        <p:txBody>
          <a:bodyPr/>
          <a:lstStyle/>
          <a:p>
            <a:r>
              <a:rPr lang="en-US" dirty="0"/>
              <a:t>Hash Tables</a:t>
            </a:r>
          </a:p>
        </p:txBody>
      </p:sp>
    </p:spTree>
    <p:extLst>
      <p:ext uri="{BB962C8B-B14F-4D97-AF65-F5344CB8AC3E}">
        <p14:creationId xmlns:p14="http://schemas.microsoft.com/office/powerpoint/2010/main" val="1253250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Efficiency</a:t>
            </a:r>
          </a:p>
        </p:txBody>
      </p:sp>
      <p:sp>
        <p:nvSpPr>
          <p:cNvPr id="3" name="Content Placeholder 2"/>
          <p:cNvSpPr>
            <a:spLocks noGrp="1"/>
          </p:cNvSpPr>
          <p:nvPr>
            <p:ph idx="1"/>
          </p:nvPr>
        </p:nvSpPr>
        <p:spPr/>
        <p:txBody>
          <a:bodyPr/>
          <a:lstStyle/>
          <a:p>
            <a:r>
              <a:rPr lang="en-US" dirty="0"/>
              <a:t>A hash table is fast if the hash function minimizes collisions</a:t>
            </a:r>
          </a:p>
          <a:p>
            <a:endParaRPr lang="en-US" dirty="0"/>
          </a:p>
          <a:p>
            <a:r>
              <a:rPr lang="en-US" dirty="0"/>
              <a:t>A perfect hash function would map all items to buckets without collisions</a:t>
            </a:r>
          </a:p>
          <a:p>
            <a:endParaRPr lang="en-US" dirty="0"/>
          </a:p>
          <a:p>
            <a:r>
              <a:rPr lang="en-US" dirty="0"/>
              <a:t>A perfect hash function can be created if the number of items and all possible item keys are known beforehand</a:t>
            </a:r>
          </a:p>
          <a:p>
            <a:endParaRPr lang="en-US" dirty="0"/>
          </a:p>
          <a:p>
            <a:r>
              <a:rPr lang="en-US" dirty="0"/>
              <a:t>The runtime for insert, search, and remove is O(1) with a perfect hash function</a:t>
            </a:r>
          </a:p>
        </p:txBody>
      </p:sp>
    </p:spTree>
    <p:extLst>
      <p:ext uri="{BB962C8B-B14F-4D97-AF65-F5344CB8AC3E}">
        <p14:creationId xmlns:p14="http://schemas.microsoft.com/office/powerpoint/2010/main" val="193501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Efficiency</a:t>
            </a:r>
          </a:p>
        </p:txBody>
      </p:sp>
      <p:sp>
        <p:nvSpPr>
          <p:cNvPr id="3" name="Content Placeholder 2"/>
          <p:cNvSpPr>
            <a:spLocks noGrp="1"/>
          </p:cNvSpPr>
          <p:nvPr>
            <p:ph idx="1"/>
          </p:nvPr>
        </p:nvSpPr>
        <p:spPr/>
        <p:txBody>
          <a:bodyPr/>
          <a:lstStyle/>
          <a:p>
            <a:r>
              <a:rPr lang="en-US" dirty="0"/>
              <a:t>Having knowledge of the expected keys can help you make a more efficient hash function</a:t>
            </a:r>
          </a:p>
          <a:p>
            <a:endParaRPr lang="en-US" dirty="0"/>
          </a:p>
          <a:p>
            <a:r>
              <a:rPr lang="en-US" dirty="0"/>
              <a:t>Using a (key%10) hash function when the expected keys are multiples of 10 would be a bad choice</a:t>
            </a:r>
          </a:p>
          <a:p>
            <a:pPr lvl="1"/>
            <a:r>
              <a:rPr lang="en-US" dirty="0"/>
              <a:t>All keys would map to the same bucket</a:t>
            </a:r>
          </a:p>
          <a:p>
            <a:pPr lvl="1"/>
            <a:endParaRPr lang="en-US" dirty="0"/>
          </a:p>
          <a:p>
            <a:r>
              <a:rPr lang="en-US" dirty="0"/>
              <a:t>A good hash function will uniformly distribute hashed keys across all buckets</a:t>
            </a:r>
          </a:p>
        </p:txBody>
      </p:sp>
    </p:spTree>
    <p:extLst>
      <p:ext uri="{BB962C8B-B14F-4D97-AF65-F5344CB8AC3E}">
        <p14:creationId xmlns:p14="http://schemas.microsoft.com/office/powerpoint/2010/main" val="225400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Hash Functions</a:t>
            </a:r>
          </a:p>
        </p:txBody>
      </p:sp>
      <p:sp>
        <p:nvSpPr>
          <p:cNvPr id="3" name="Content Placeholder 2"/>
          <p:cNvSpPr>
            <a:spLocks noGrp="1"/>
          </p:cNvSpPr>
          <p:nvPr>
            <p:ph idx="1"/>
          </p:nvPr>
        </p:nvSpPr>
        <p:spPr/>
        <p:txBody>
          <a:bodyPr>
            <a:normAutofit/>
          </a:bodyPr>
          <a:lstStyle/>
          <a:p>
            <a:r>
              <a:rPr lang="en-US" dirty="0"/>
              <a:t>Modulo hash</a:t>
            </a:r>
          </a:p>
          <a:p>
            <a:pPr lvl="2"/>
            <a:r>
              <a:rPr lang="en-US" dirty="0"/>
              <a:t>Key % N (where N is size of hash table)</a:t>
            </a:r>
          </a:p>
          <a:p>
            <a:pPr lvl="2"/>
            <a:endParaRPr lang="en-US" dirty="0"/>
          </a:p>
          <a:p>
            <a:r>
              <a:rPr lang="en-US" dirty="0"/>
              <a:t>Mid-square hash</a:t>
            </a:r>
          </a:p>
          <a:p>
            <a:pPr lvl="1"/>
            <a:r>
              <a:rPr lang="en-US" dirty="0"/>
              <a:t>Squares the key, extracts R digits from the result’s middle, and returns the remainder of the middle digits divided by hash table size N</a:t>
            </a:r>
          </a:p>
          <a:p>
            <a:pPr lvl="1"/>
            <a:r>
              <a:rPr lang="en-US" dirty="0"/>
              <a:t>For N buckets, R must be greater than or equal to log(N) to index all buckets</a:t>
            </a:r>
          </a:p>
          <a:p>
            <a:pPr lvl="1"/>
            <a:endParaRPr lang="en-US" dirty="0"/>
          </a:p>
          <a:p>
            <a:r>
              <a:rPr lang="en-US" dirty="0"/>
              <a:t>Multiplicative string hash</a:t>
            </a:r>
          </a:p>
          <a:p>
            <a:pPr lvl="1"/>
            <a:r>
              <a:rPr lang="en-US" dirty="0"/>
              <a:t>Multiplies the current hash value by a multiplier (often prime) and adds the current character’s ASCII value (repeats for each character)</a:t>
            </a:r>
          </a:p>
          <a:p>
            <a:pPr lvl="2"/>
            <a:endParaRPr lang="en-US" dirty="0"/>
          </a:p>
        </p:txBody>
      </p:sp>
    </p:spTree>
    <p:extLst>
      <p:ext uri="{BB962C8B-B14F-4D97-AF65-F5344CB8AC3E}">
        <p14:creationId xmlns:p14="http://schemas.microsoft.com/office/powerpoint/2010/main" val="352102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Mid-square Hash</a:t>
            </a:r>
          </a:p>
        </p:txBody>
      </p:sp>
      <p:sp>
        <p:nvSpPr>
          <p:cNvPr id="3" name="Content Placeholder 2"/>
          <p:cNvSpPr>
            <a:spLocks noGrp="1"/>
          </p:cNvSpPr>
          <p:nvPr>
            <p:ph idx="1"/>
          </p:nvPr>
        </p:nvSpPr>
        <p:spPr/>
        <p:txBody>
          <a:bodyPr>
            <a:normAutofit/>
          </a:bodyPr>
          <a:lstStyle/>
          <a:p>
            <a:r>
              <a:rPr lang="en-US" dirty="0"/>
              <a:t>Example:</a:t>
            </a:r>
          </a:p>
          <a:p>
            <a:pPr lvl="1"/>
            <a:r>
              <a:rPr lang="en-US" dirty="0"/>
              <a:t>Hash table size of 100 (N = 100)</a:t>
            </a:r>
          </a:p>
          <a:p>
            <a:pPr lvl="1"/>
            <a:r>
              <a:rPr lang="en-US" dirty="0"/>
              <a:t>R = 2 (must be greater than or equal to log(N))</a:t>
            </a:r>
          </a:p>
          <a:p>
            <a:pPr lvl="1"/>
            <a:r>
              <a:rPr lang="en-US" dirty="0"/>
              <a:t>Key of 453</a:t>
            </a:r>
          </a:p>
          <a:p>
            <a:pPr lvl="1"/>
            <a:endParaRPr lang="en-US" dirty="0"/>
          </a:p>
          <a:p>
            <a:pPr lvl="1"/>
            <a:r>
              <a:rPr lang="en-US" dirty="0"/>
              <a:t>Hash function computes:</a:t>
            </a:r>
          </a:p>
          <a:p>
            <a:pPr lvl="2"/>
            <a:r>
              <a:rPr lang="en-US" dirty="0"/>
              <a:t>453 * 453 = 205209 (takes middle two digits since R = 2)</a:t>
            </a:r>
          </a:p>
          <a:p>
            <a:pPr lvl="2"/>
            <a:r>
              <a:rPr lang="en-US" dirty="0"/>
              <a:t>52 % 100 = 52</a:t>
            </a:r>
          </a:p>
          <a:p>
            <a:pPr lvl="2"/>
            <a:endParaRPr lang="en-US" dirty="0"/>
          </a:p>
          <a:p>
            <a:r>
              <a:rPr lang="en-US" dirty="0"/>
              <a:t>The process of squaring and extracting middle digits reduces the likelihood of keys mapping to just a few buckets</a:t>
            </a:r>
          </a:p>
          <a:p>
            <a:pPr lvl="1"/>
            <a:endParaRPr lang="en-US" dirty="0"/>
          </a:p>
        </p:txBody>
      </p:sp>
    </p:spTree>
    <p:extLst>
      <p:ext uri="{BB962C8B-B14F-4D97-AF65-F5344CB8AC3E}">
        <p14:creationId xmlns:p14="http://schemas.microsoft.com/office/powerpoint/2010/main" val="313671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String Hash</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8551" y="1732450"/>
            <a:ext cx="8650189" cy="3127874"/>
          </a:xfrm>
          <a:prstGeom prst="rect">
            <a:avLst/>
          </a:prstGeom>
        </p:spPr>
      </p:pic>
    </p:spTree>
    <p:extLst>
      <p:ext uri="{BB962C8B-B14F-4D97-AF65-F5344CB8AC3E}">
        <p14:creationId xmlns:p14="http://schemas.microsoft.com/office/powerpoint/2010/main" val="86381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Hashing</a:t>
            </a:r>
          </a:p>
        </p:txBody>
      </p:sp>
      <p:sp>
        <p:nvSpPr>
          <p:cNvPr id="3" name="Content Placeholder 2"/>
          <p:cNvSpPr>
            <a:spLocks noGrp="1"/>
          </p:cNvSpPr>
          <p:nvPr>
            <p:ph idx="1"/>
          </p:nvPr>
        </p:nvSpPr>
        <p:spPr/>
        <p:txBody>
          <a:bodyPr>
            <a:normAutofit/>
          </a:bodyPr>
          <a:lstStyle/>
          <a:p>
            <a:r>
              <a:rPr lang="en-US" dirty="0"/>
              <a:t>A direct hash function uses the item’s key as the bucket index</a:t>
            </a:r>
          </a:p>
          <a:p>
            <a:pPr lvl="1"/>
            <a:r>
              <a:rPr lang="en-US" dirty="0"/>
              <a:t>i.e. if the key is 89, the index is 89</a:t>
            </a:r>
          </a:p>
          <a:p>
            <a:pPr lvl="1"/>
            <a:endParaRPr lang="en-US" dirty="0"/>
          </a:p>
          <a:p>
            <a:r>
              <a:rPr lang="en-US" dirty="0"/>
              <a:t>Called a “direct access table”</a:t>
            </a:r>
          </a:p>
          <a:p>
            <a:endParaRPr lang="en-US" dirty="0"/>
          </a:p>
          <a:p>
            <a:r>
              <a:rPr lang="en-US" dirty="0"/>
              <a:t>Has advantage of no collisions</a:t>
            </a:r>
          </a:p>
          <a:p>
            <a:pPr lvl="1"/>
            <a:r>
              <a:rPr lang="en-US" dirty="0"/>
              <a:t>Each key is unique and gets a unique bucket</a:t>
            </a:r>
          </a:p>
          <a:p>
            <a:pPr lvl="1"/>
            <a:endParaRPr lang="en-US" dirty="0"/>
          </a:p>
          <a:p>
            <a:r>
              <a:rPr lang="en-US" dirty="0"/>
              <a:t>No linear probing or list searching necessary</a:t>
            </a:r>
          </a:p>
        </p:txBody>
      </p:sp>
    </p:spTree>
    <p:extLst>
      <p:ext uri="{BB962C8B-B14F-4D97-AF65-F5344CB8AC3E}">
        <p14:creationId xmlns:p14="http://schemas.microsoft.com/office/powerpoint/2010/main" val="820215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Hashing</a:t>
            </a:r>
          </a:p>
        </p:txBody>
      </p:sp>
      <p:sp>
        <p:nvSpPr>
          <p:cNvPr id="3" name="Content Placeholder 2"/>
          <p:cNvSpPr>
            <a:spLocks noGrp="1"/>
          </p:cNvSpPr>
          <p:nvPr>
            <p:ph idx="1"/>
          </p:nvPr>
        </p:nvSpPr>
        <p:spPr/>
        <p:txBody>
          <a:bodyPr>
            <a:normAutofit/>
          </a:bodyPr>
          <a:lstStyle/>
          <a:p>
            <a:r>
              <a:rPr lang="en-US" sz="2400" dirty="0"/>
              <a:t>Limitations:</a:t>
            </a:r>
          </a:p>
          <a:p>
            <a:pPr lvl="1"/>
            <a:r>
              <a:rPr lang="en-US" sz="2000" dirty="0"/>
              <a:t>All keys must be non-negative integers</a:t>
            </a:r>
          </a:p>
          <a:p>
            <a:pPr lvl="1"/>
            <a:endParaRPr lang="en-US" sz="2000" dirty="0"/>
          </a:p>
          <a:p>
            <a:pPr lvl="1"/>
            <a:r>
              <a:rPr lang="en-US" sz="2000" dirty="0"/>
              <a:t>The hash table’s size equals the largest key value plus 1</a:t>
            </a:r>
          </a:p>
          <a:p>
            <a:pPr lvl="2"/>
            <a:r>
              <a:rPr lang="en-US" sz="1600" dirty="0"/>
              <a:t>This can lead to a very large table with a lot of empty buckets</a:t>
            </a:r>
          </a:p>
        </p:txBody>
      </p:sp>
    </p:spTree>
    <p:extLst>
      <p:ext uri="{BB962C8B-B14F-4D97-AF65-F5344CB8AC3E}">
        <p14:creationId xmlns:p14="http://schemas.microsoft.com/office/powerpoint/2010/main" val="49790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67A7-2E80-426E-9B42-00648E1A5937}"/>
              </a:ext>
            </a:extLst>
          </p:cNvPr>
          <p:cNvSpPr>
            <a:spLocks noGrp="1"/>
          </p:cNvSpPr>
          <p:nvPr>
            <p:ph type="title"/>
          </p:nvPr>
        </p:nvSpPr>
        <p:spPr/>
        <p:txBody>
          <a:bodyPr/>
          <a:lstStyle/>
          <a:p>
            <a:r>
              <a:rPr lang="en-US" dirty="0"/>
              <a:t>Human Hash Table Demonstration</a:t>
            </a:r>
          </a:p>
        </p:txBody>
      </p:sp>
      <p:sp>
        <p:nvSpPr>
          <p:cNvPr id="3" name="Content Placeholder 2">
            <a:extLst>
              <a:ext uri="{FF2B5EF4-FFF2-40B4-BE49-F238E27FC236}">
                <a16:creationId xmlns:a16="http://schemas.microsoft.com/office/drawing/2014/main" id="{0568B6AC-5F09-4B97-AEB5-24CD2224F36D}"/>
              </a:ext>
            </a:extLst>
          </p:cNvPr>
          <p:cNvSpPr>
            <a:spLocks noGrp="1"/>
          </p:cNvSpPr>
          <p:nvPr>
            <p:ph idx="1"/>
          </p:nvPr>
        </p:nvSpPr>
        <p:spPr/>
        <p:txBody>
          <a:bodyPr/>
          <a:lstStyle/>
          <a:p>
            <a:r>
              <a:rPr lang="en-US" dirty="0"/>
              <a:t>Main Class</a:t>
            </a:r>
          </a:p>
          <a:p>
            <a:pPr lvl="1"/>
            <a:r>
              <a:rPr lang="en-US" dirty="0"/>
              <a:t>Main Method</a:t>
            </a:r>
          </a:p>
          <a:p>
            <a:r>
              <a:rPr lang="en-US" dirty="0" err="1"/>
              <a:t>HashTable</a:t>
            </a:r>
            <a:r>
              <a:rPr lang="en-US" dirty="0"/>
              <a:t> Class</a:t>
            </a:r>
          </a:p>
          <a:p>
            <a:pPr lvl="1"/>
            <a:r>
              <a:rPr lang="en-US" dirty="0" err="1"/>
              <a:t>HashFunction</a:t>
            </a:r>
            <a:r>
              <a:rPr lang="en-US" dirty="0"/>
              <a:t> Method</a:t>
            </a:r>
          </a:p>
          <a:p>
            <a:pPr lvl="1"/>
            <a:r>
              <a:rPr lang="en-US" dirty="0"/>
              <a:t>Insert Method</a:t>
            </a:r>
          </a:p>
        </p:txBody>
      </p:sp>
    </p:spTree>
    <p:extLst>
      <p:ext uri="{BB962C8B-B14F-4D97-AF65-F5344CB8AC3E}">
        <p14:creationId xmlns:p14="http://schemas.microsoft.com/office/powerpoint/2010/main" val="380435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This Week</a:t>
            </a:r>
          </a:p>
        </p:txBody>
      </p:sp>
      <p:sp>
        <p:nvSpPr>
          <p:cNvPr id="3" name="Content Placeholder 2"/>
          <p:cNvSpPr>
            <a:spLocks noGrp="1"/>
          </p:cNvSpPr>
          <p:nvPr>
            <p:ph idx="1"/>
          </p:nvPr>
        </p:nvSpPr>
        <p:spPr/>
        <p:txBody>
          <a:bodyPr/>
          <a:lstStyle/>
          <a:p>
            <a:r>
              <a:rPr lang="en-US" dirty="0"/>
              <a:t>Topic: Hash Tables</a:t>
            </a:r>
          </a:p>
        </p:txBody>
      </p:sp>
    </p:spTree>
    <p:extLst>
      <p:ext uri="{BB962C8B-B14F-4D97-AF65-F5344CB8AC3E}">
        <p14:creationId xmlns:p14="http://schemas.microsoft.com/office/powerpoint/2010/main" val="1974410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Zybooks</a:t>
            </a:r>
            <a:r>
              <a:rPr lang="en-US" dirty="0"/>
              <a:t> Sections: Hash Tables</a:t>
            </a:r>
          </a:p>
        </p:txBody>
      </p:sp>
      <p:sp>
        <p:nvSpPr>
          <p:cNvPr id="3" name="Content Placeholder 2"/>
          <p:cNvSpPr>
            <a:spLocks noGrp="1"/>
          </p:cNvSpPr>
          <p:nvPr>
            <p:ph idx="1"/>
          </p:nvPr>
        </p:nvSpPr>
        <p:spPr/>
        <p:txBody>
          <a:bodyPr/>
          <a:lstStyle/>
          <a:p>
            <a:r>
              <a:rPr lang="en-US" dirty="0"/>
              <a:t>3.1 – 3.6, 3.8</a:t>
            </a:r>
          </a:p>
        </p:txBody>
      </p:sp>
    </p:spTree>
    <p:extLst>
      <p:ext uri="{BB962C8B-B14F-4D97-AF65-F5344CB8AC3E}">
        <p14:creationId xmlns:p14="http://schemas.microsoft.com/office/powerpoint/2010/main" val="196070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dirty="0"/>
              <a:t>A data structure that stores unordered items by mapping each item to a location in an array.</a:t>
            </a:r>
          </a:p>
          <a:p>
            <a:endParaRPr lang="en-US" dirty="0"/>
          </a:p>
          <a:p>
            <a:r>
              <a:rPr lang="en-US" dirty="0"/>
              <a:t>Each item has a key that is used to map to an index</a:t>
            </a:r>
          </a:p>
          <a:p>
            <a:endParaRPr lang="en-US" dirty="0"/>
          </a:p>
          <a:p>
            <a:r>
              <a:rPr lang="en-US" dirty="0"/>
              <a:t>The “hash function” computes an index in the array from the item’s key</a:t>
            </a:r>
          </a:p>
        </p:txBody>
      </p:sp>
    </p:spTree>
    <p:extLst>
      <p:ext uri="{BB962C8B-B14F-4D97-AF65-F5344CB8AC3E}">
        <p14:creationId xmlns:p14="http://schemas.microsoft.com/office/powerpoint/2010/main" val="2718360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7 – Hash Table</a:t>
            </a:r>
          </a:p>
        </p:txBody>
      </p:sp>
    </p:spTree>
    <p:extLst>
      <p:ext uri="{BB962C8B-B14F-4D97-AF65-F5344CB8AC3E}">
        <p14:creationId xmlns:p14="http://schemas.microsoft.com/office/powerpoint/2010/main" val="22611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dirty="0"/>
              <a:t>Each location in the array is called a bucket</a:t>
            </a:r>
          </a:p>
          <a:p>
            <a:endParaRPr lang="en-US" dirty="0"/>
          </a:p>
          <a:p>
            <a:r>
              <a:rPr lang="en-US" dirty="0"/>
              <a:t>Items in the table are added to a bucket calculated from the hash function</a:t>
            </a:r>
          </a:p>
        </p:txBody>
      </p:sp>
    </p:spTree>
    <p:extLst>
      <p:ext uri="{BB962C8B-B14F-4D97-AF65-F5344CB8AC3E}">
        <p14:creationId xmlns:p14="http://schemas.microsoft.com/office/powerpoint/2010/main" val="89151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Content Placeholder 2"/>
          <p:cNvSpPr>
            <a:spLocks noGrp="1"/>
          </p:cNvSpPr>
          <p:nvPr>
            <p:ph idx="1"/>
          </p:nvPr>
        </p:nvSpPr>
        <p:spPr/>
        <p:txBody>
          <a:bodyPr/>
          <a:lstStyle/>
          <a:p>
            <a:r>
              <a:rPr lang="en-US" dirty="0"/>
              <a:t>A common hash function uses the modulo operator</a:t>
            </a:r>
          </a:p>
          <a:p>
            <a:pPr lvl="1"/>
            <a:r>
              <a:rPr lang="en-US" dirty="0"/>
              <a:t>“10%3”</a:t>
            </a:r>
          </a:p>
          <a:p>
            <a:pPr lvl="1"/>
            <a:r>
              <a:rPr lang="en-US" dirty="0"/>
              <a:t>This evaluates to the integer remaining when dividing two numbers</a:t>
            </a:r>
          </a:p>
          <a:p>
            <a:pPr lvl="1"/>
            <a:endParaRPr lang="en-US" dirty="0"/>
          </a:p>
          <a:p>
            <a:r>
              <a:rPr lang="en-US" dirty="0"/>
              <a:t>The number you use in the modulus operation determines how many buckets you will have</a:t>
            </a:r>
          </a:p>
          <a:p>
            <a:pPr lvl="1"/>
            <a:r>
              <a:rPr lang="en-US" dirty="0" err="1"/>
              <a:t>i.e</a:t>
            </a:r>
            <a:r>
              <a:rPr lang="en-US" dirty="0"/>
              <a:t> “key%20” will map keys to buckets indices 0 to 19</a:t>
            </a:r>
          </a:p>
        </p:txBody>
      </p:sp>
    </p:spTree>
    <p:extLst>
      <p:ext uri="{BB962C8B-B14F-4D97-AF65-F5344CB8AC3E}">
        <p14:creationId xmlns:p14="http://schemas.microsoft.com/office/powerpoint/2010/main" val="353207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p:txBody>
          <a:bodyPr/>
          <a:lstStyle/>
          <a:p>
            <a:r>
              <a:rPr lang="en-US" dirty="0"/>
              <a:t>A collision occurs when an item being inserted into a hash table maps to the same bucket as an existing item</a:t>
            </a:r>
          </a:p>
          <a:p>
            <a:endParaRPr lang="en-US" dirty="0"/>
          </a:p>
          <a:p>
            <a:r>
              <a:rPr lang="en-US" dirty="0"/>
              <a:t>Inadequate hashing functions create many collisions</a:t>
            </a:r>
          </a:p>
          <a:p>
            <a:endParaRPr lang="en-US" dirty="0"/>
          </a:p>
          <a:p>
            <a:r>
              <a:rPr lang="en-US" dirty="0"/>
              <a:t>A perfectly </a:t>
            </a:r>
            <a:r>
              <a:rPr lang="en-US" u="sng" dirty="0"/>
              <a:t>valid</a:t>
            </a:r>
            <a:r>
              <a:rPr lang="en-US" dirty="0"/>
              <a:t> hash function can still be </a:t>
            </a:r>
            <a:r>
              <a:rPr lang="en-US" u="sng" dirty="0"/>
              <a:t>inadequate</a:t>
            </a:r>
          </a:p>
          <a:p>
            <a:endParaRPr lang="en-US" dirty="0"/>
          </a:p>
          <a:p>
            <a:endParaRPr lang="en-US" dirty="0"/>
          </a:p>
        </p:txBody>
      </p:sp>
    </p:spTree>
    <p:extLst>
      <p:ext uri="{BB962C8B-B14F-4D97-AF65-F5344CB8AC3E}">
        <p14:creationId xmlns:p14="http://schemas.microsoft.com/office/powerpoint/2010/main" val="330417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Collisions</a:t>
            </a:r>
          </a:p>
        </p:txBody>
      </p:sp>
      <p:sp>
        <p:nvSpPr>
          <p:cNvPr id="3" name="Content Placeholder 2"/>
          <p:cNvSpPr>
            <a:spLocks noGrp="1"/>
          </p:cNvSpPr>
          <p:nvPr>
            <p:ph idx="1"/>
          </p:nvPr>
        </p:nvSpPr>
        <p:spPr/>
        <p:txBody>
          <a:bodyPr/>
          <a:lstStyle/>
          <a:p>
            <a:r>
              <a:rPr lang="en-US" dirty="0"/>
              <a:t>We’ll cover two common ways of dealing with collisions in a hash table</a:t>
            </a:r>
          </a:p>
          <a:p>
            <a:pPr lvl="1"/>
            <a:r>
              <a:rPr lang="en-US" dirty="0"/>
              <a:t>Chaining</a:t>
            </a:r>
          </a:p>
          <a:p>
            <a:pPr lvl="1"/>
            <a:r>
              <a:rPr lang="en-US" dirty="0"/>
              <a:t>Open Addressing (Probing)</a:t>
            </a:r>
          </a:p>
          <a:p>
            <a:pPr lvl="1"/>
            <a:endParaRPr lang="en-US" dirty="0"/>
          </a:p>
          <a:p>
            <a:r>
              <a:rPr lang="en-US" dirty="0"/>
              <a:t>Both accomplish the same goal of allowing us to put multiple keys in the table that have the same hash</a:t>
            </a:r>
          </a:p>
          <a:p>
            <a:endParaRPr lang="en-US" dirty="0"/>
          </a:p>
          <a:p>
            <a:endParaRPr lang="en-US" dirty="0"/>
          </a:p>
        </p:txBody>
      </p:sp>
    </p:spTree>
    <p:extLst>
      <p:ext uri="{BB962C8B-B14F-4D97-AF65-F5344CB8AC3E}">
        <p14:creationId xmlns:p14="http://schemas.microsoft.com/office/powerpoint/2010/main" val="309252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a:t>
            </a:r>
          </a:p>
        </p:txBody>
      </p:sp>
      <p:sp>
        <p:nvSpPr>
          <p:cNvPr id="3" name="Content Placeholder 2"/>
          <p:cNvSpPr>
            <a:spLocks noGrp="1"/>
          </p:cNvSpPr>
          <p:nvPr>
            <p:ph idx="1"/>
          </p:nvPr>
        </p:nvSpPr>
        <p:spPr/>
        <p:txBody>
          <a:bodyPr>
            <a:normAutofit/>
          </a:bodyPr>
          <a:lstStyle/>
          <a:p>
            <a:r>
              <a:rPr lang="en-US" dirty="0"/>
              <a:t>Chaining handles hash table collisions by using a list for each bucket</a:t>
            </a:r>
          </a:p>
          <a:p>
            <a:endParaRPr lang="en-US" dirty="0"/>
          </a:p>
          <a:p>
            <a:r>
              <a:rPr lang="en-US" dirty="0"/>
              <a:t>Each list can store multiple items</a:t>
            </a:r>
          </a:p>
          <a:p>
            <a:endParaRPr lang="en-US" dirty="0"/>
          </a:p>
          <a:p>
            <a:r>
              <a:rPr lang="en-US" dirty="0"/>
              <a:t>Searching an item consists of:</a:t>
            </a:r>
          </a:p>
          <a:p>
            <a:pPr lvl="1"/>
            <a:r>
              <a:rPr lang="en-US" dirty="0"/>
              <a:t>Hash the key to find the bucket</a:t>
            </a:r>
          </a:p>
          <a:p>
            <a:pPr lvl="1"/>
            <a:r>
              <a:rPr lang="en-US" dirty="0"/>
              <a:t>Then search the list in that bucket for the item of interest</a:t>
            </a:r>
          </a:p>
          <a:p>
            <a:pPr lvl="1"/>
            <a:endParaRPr lang="en-US" dirty="0"/>
          </a:p>
          <a:p>
            <a:r>
              <a:rPr lang="en-US" dirty="0"/>
              <a:t>There is a performance cost for chaining when retrieving items</a:t>
            </a:r>
          </a:p>
        </p:txBody>
      </p:sp>
    </p:spTree>
    <p:extLst>
      <p:ext uri="{BB962C8B-B14F-4D97-AF65-F5344CB8AC3E}">
        <p14:creationId xmlns:p14="http://schemas.microsoft.com/office/powerpoint/2010/main" val="393224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665"/>
            <a:ext cx="7886700" cy="1325563"/>
          </a:xfrm>
        </p:spPr>
        <p:txBody>
          <a:bodyPr/>
          <a:lstStyle/>
          <a:p>
            <a:r>
              <a:rPr lang="en-US" dirty="0"/>
              <a:t>Chaining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09899" y="853909"/>
            <a:ext cx="6724202" cy="5941247"/>
          </a:xfrm>
          <a:prstGeom prst="rect">
            <a:avLst/>
          </a:prstGeom>
        </p:spPr>
      </p:pic>
    </p:spTree>
    <p:extLst>
      <p:ext uri="{BB962C8B-B14F-4D97-AF65-F5344CB8AC3E}">
        <p14:creationId xmlns:p14="http://schemas.microsoft.com/office/powerpoint/2010/main" val="259071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TotalTime>
  <Words>1293</Words>
  <Application>Microsoft Office PowerPoint</Application>
  <PresentationFormat>On-screen Show (4:3)</PresentationFormat>
  <Paragraphs>185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Midterm Solution</vt:lpstr>
      <vt:lpstr>Lecture 6</vt:lpstr>
      <vt:lpstr>Hash Tables</vt:lpstr>
      <vt:lpstr>Hash Tables</vt:lpstr>
      <vt:lpstr>Hash Function</vt:lpstr>
      <vt:lpstr>Collisions</vt:lpstr>
      <vt:lpstr>Dealing With Collisions</vt:lpstr>
      <vt:lpstr>Chaining</vt:lpstr>
      <vt:lpstr>Chaining</vt:lpstr>
      <vt:lpstr>Probing (Open Addressing)</vt:lpstr>
      <vt:lpstr>Probing</vt:lpstr>
      <vt:lpstr>Linear Probing</vt:lpstr>
      <vt:lpstr>Linear Probing</vt:lpstr>
      <vt:lpstr>Empty Buckets</vt:lpstr>
      <vt:lpstr>Linear Probing: Insert</vt:lpstr>
      <vt:lpstr>Linear Probing: Remove</vt:lpstr>
      <vt:lpstr>Quadratic Probing is very similar</vt:lpstr>
      <vt:lpstr>Probing Performance</vt:lpstr>
      <vt:lpstr>Probing vs. Chaining Performance</vt:lpstr>
      <vt:lpstr>Hash Table Efficiency</vt:lpstr>
      <vt:lpstr>Hash Table Efficiency</vt:lpstr>
      <vt:lpstr>Common Hash Functions</vt:lpstr>
      <vt:lpstr>Mid-square Hash</vt:lpstr>
      <vt:lpstr>Multiplicative String Hash</vt:lpstr>
      <vt:lpstr>Direct Hashing</vt:lpstr>
      <vt:lpstr>Direct Hashing</vt:lpstr>
      <vt:lpstr>Human Hash Table Demonstration</vt:lpstr>
      <vt:lpstr>Quiz This Week</vt:lpstr>
      <vt:lpstr>Zybooks Sections: Hash Tables</vt:lpstr>
      <vt:lpstr>Assignment 7 – Hash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Matthew McCloskey</dc:creator>
  <cp:lastModifiedBy>BE</cp:lastModifiedBy>
  <cp:revision>129</cp:revision>
  <dcterms:created xsi:type="dcterms:W3CDTF">2017-03-08T05:28:28Z</dcterms:created>
  <dcterms:modified xsi:type="dcterms:W3CDTF">2019-10-10T02:33:19Z</dcterms:modified>
</cp:coreProperties>
</file>