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8" r:id="rId1"/>
  </p:sldMasterIdLst>
  <p:sldIdLst>
    <p:sldId id="295" r:id="rId2"/>
    <p:sldId id="296" r:id="rId3"/>
    <p:sldId id="256" r:id="rId4"/>
    <p:sldId id="286" r:id="rId5"/>
    <p:sldId id="270" r:id="rId6"/>
    <p:sldId id="284" r:id="rId7"/>
    <p:sldId id="271" r:id="rId8"/>
    <p:sldId id="285" r:id="rId9"/>
    <p:sldId id="272" r:id="rId10"/>
    <p:sldId id="287" r:id="rId11"/>
    <p:sldId id="273" r:id="rId12"/>
    <p:sldId id="274" r:id="rId13"/>
    <p:sldId id="275" r:id="rId14"/>
    <p:sldId id="289" r:id="rId15"/>
    <p:sldId id="278" r:id="rId16"/>
    <p:sldId id="288" r:id="rId17"/>
    <p:sldId id="276" r:id="rId18"/>
    <p:sldId id="277" r:id="rId19"/>
    <p:sldId id="290" r:id="rId20"/>
    <p:sldId id="279" r:id="rId21"/>
    <p:sldId id="280" r:id="rId22"/>
    <p:sldId id="281" r:id="rId23"/>
    <p:sldId id="291" r:id="rId24"/>
    <p:sldId id="292" r:id="rId25"/>
    <p:sldId id="293" r:id="rId26"/>
    <p:sldId id="282" r:id="rId27"/>
    <p:sldId id="283" r:id="rId28"/>
    <p:sldId id="298" r:id="rId29"/>
    <p:sldId id="297" r:id="rId30"/>
    <p:sldId id="268" r:id="rId31"/>
    <p:sldId id="269" r:id="rId32"/>
    <p:sldId id="29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116" d="100"/>
          <a:sy n="116" d="100"/>
        </p:scale>
        <p:origin x="15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38952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44252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5454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4624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6574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pPr/>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18223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36636D-D922-432D-A958-524484B5923D}" type="datetimeFigureOut">
              <a:rPr lang="en-US" smtClean="0"/>
              <a:pPr/>
              <a:t>10/30/2019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49856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36636D-D922-432D-A958-524484B5923D}" type="datetimeFigureOut">
              <a:rPr lang="en-US" smtClean="0"/>
              <a:pPr/>
              <a:t>10/30/2019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10570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10/30/2019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0982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4758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48648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E36636D-D922-432D-A958-524484B5923D}" type="datetimeFigureOut">
              <a:rPr lang="en-US" smtClean="0"/>
              <a:pPr/>
              <a:t>10/30/2019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79866164"/>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baeldung.com/java-binary-tre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117910"/>
            <a:ext cx="7765322" cy="970450"/>
          </a:xfrm>
        </p:spPr>
        <p:txBody>
          <a:bodyPr/>
          <a:lstStyle/>
          <a:p>
            <a:r>
              <a:rPr lang="en-US" dirty="0" smtClean="0"/>
              <a:t>Quiz Last Week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0389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8551" y="2106339"/>
            <a:ext cx="8939538" cy="2823012"/>
          </a:xfrm>
          <a:prstGeom prst="rect">
            <a:avLst/>
          </a:prstGeom>
        </p:spPr>
      </p:pic>
    </p:spTree>
    <p:extLst>
      <p:ext uri="{BB962C8B-B14F-4D97-AF65-F5344CB8AC3E}">
        <p14:creationId xmlns:p14="http://schemas.microsoft.com/office/powerpoint/2010/main" val="231928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 BST</a:t>
            </a:r>
            <a:endParaRPr lang="en-US" dirty="0"/>
          </a:p>
        </p:txBody>
      </p:sp>
      <p:sp>
        <p:nvSpPr>
          <p:cNvPr id="3" name="Content Placeholder 2"/>
          <p:cNvSpPr>
            <a:spLocks noGrp="1"/>
          </p:cNvSpPr>
          <p:nvPr>
            <p:ph idx="1"/>
          </p:nvPr>
        </p:nvSpPr>
        <p:spPr/>
        <p:txBody>
          <a:bodyPr/>
          <a:lstStyle/>
          <a:p>
            <a:r>
              <a:rPr lang="en-US" dirty="0" smtClean="0"/>
              <a:t>To search nodes means to find a node with a desired key, if it exists</a:t>
            </a:r>
          </a:p>
          <a:p>
            <a:endParaRPr lang="en-US" dirty="0"/>
          </a:p>
          <a:p>
            <a:r>
              <a:rPr lang="en-US" dirty="0" smtClean="0"/>
              <a:t>A Binary Search Tree may be faster than a traditional list when searching</a:t>
            </a:r>
          </a:p>
          <a:p>
            <a:endParaRPr lang="en-US" dirty="0"/>
          </a:p>
          <a:p>
            <a:r>
              <a:rPr lang="en-US" dirty="0" smtClean="0"/>
              <a:t>Starts at the root node</a:t>
            </a:r>
          </a:p>
          <a:p>
            <a:pPr lvl="1"/>
            <a:r>
              <a:rPr lang="en-US" dirty="0" smtClean="0"/>
              <a:t>If a child to be visited doesn’t exist, the node you are searching for must not be in the Tree</a:t>
            </a:r>
          </a:p>
          <a:p>
            <a:pPr lvl="1"/>
            <a:endParaRPr lang="en-US" dirty="0"/>
          </a:p>
          <a:p>
            <a:r>
              <a:rPr lang="en-US" dirty="0" smtClean="0"/>
              <a:t>Only a small fraction of nodes need to be checked</a:t>
            </a:r>
            <a:endParaRPr lang="en-US" dirty="0"/>
          </a:p>
        </p:txBody>
      </p:sp>
    </p:spTree>
    <p:extLst>
      <p:ext uri="{BB962C8B-B14F-4D97-AF65-F5344CB8AC3E}">
        <p14:creationId xmlns:p14="http://schemas.microsoft.com/office/powerpoint/2010/main" val="185000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 BST</a:t>
            </a:r>
            <a:endParaRPr lang="en-US" dirty="0"/>
          </a:p>
        </p:txBody>
      </p:sp>
      <p:sp>
        <p:nvSpPr>
          <p:cNvPr id="3" name="Content Placeholder 2"/>
          <p:cNvSpPr>
            <a:spLocks noGrp="1"/>
          </p:cNvSpPr>
          <p:nvPr>
            <p:ph idx="1"/>
          </p:nvPr>
        </p:nvSpPr>
        <p:spPr/>
        <p:txBody>
          <a:bodyPr/>
          <a:lstStyle/>
          <a:p>
            <a:r>
              <a:rPr lang="en-US" dirty="0" smtClean="0"/>
              <a:t>Searching a BST in the worst case requires h + 1 comparisons</a:t>
            </a:r>
          </a:p>
          <a:p>
            <a:pPr lvl="1"/>
            <a:r>
              <a:rPr lang="en-US" dirty="0" smtClean="0"/>
              <a:t>Where h is the tree height</a:t>
            </a:r>
          </a:p>
          <a:p>
            <a:pPr lvl="1"/>
            <a:endParaRPr lang="en-US" dirty="0"/>
          </a:p>
          <a:p>
            <a:r>
              <a:rPr lang="en-US" dirty="0" smtClean="0"/>
              <a:t>A tree with a root node and one child has height 1</a:t>
            </a:r>
          </a:p>
          <a:p>
            <a:pPr lvl="1"/>
            <a:r>
              <a:rPr lang="en-US" dirty="0" smtClean="0"/>
              <a:t>The worst case visits the root and the child</a:t>
            </a:r>
          </a:p>
          <a:p>
            <a:pPr lvl="1"/>
            <a:endParaRPr lang="en-US" dirty="0"/>
          </a:p>
          <a:p>
            <a:r>
              <a:rPr lang="en-US" dirty="0" smtClean="0"/>
              <a:t>A major BST benefit is that an n-node tree’s height may be as small as O(log n), yielding extremely fast searches</a:t>
            </a:r>
            <a:endParaRPr lang="en-US" dirty="0"/>
          </a:p>
        </p:txBody>
      </p:sp>
    </p:spTree>
    <p:extLst>
      <p:ext uri="{BB962C8B-B14F-4D97-AF65-F5344CB8AC3E}">
        <p14:creationId xmlns:p14="http://schemas.microsoft.com/office/powerpoint/2010/main" val="395047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 BST</a:t>
            </a:r>
            <a:endParaRPr lang="en-US" dirty="0"/>
          </a:p>
        </p:txBody>
      </p:sp>
      <p:sp>
        <p:nvSpPr>
          <p:cNvPr id="3" name="Content Placeholder 2"/>
          <p:cNvSpPr>
            <a:spLocks noGrp="1"/>
          </p:cNvSpPr>
          <p:nvPr>
            <p:ph idx="1"/>
          </p:nvPr>
        </p:nvSpPr>
        <p:spPr/>
        <p:txBody>
          <a:bodyPr/>
          <a:lstStyle/>
          <a:p>
            <a:r>
              <a:rPr lang="en-US" dirty="0" smtClean="0"/>
              <a:t>Searching a 10,000 node BST may require only 14 comparisons</a:t>
            </a:r>
          </a:p>
          <a:p>
            <a:pPr marL="0" indent="0">
              <a:buNone/>
            </a:pPr>
            <a:endParaRPr lang="en-US" dirty="0"/>
          </a:p>
          <a:p>
            <a:r>
              <a:rPr lang="en-US" dirty="0" smtClean="0"/>
              <a:t>A binary tree’s height can be minimized by keeping all levels full, except possibly the last level</a:t>
            </a:r>
          </a:p>
          <a:p>
            <a:endParaRPr lang="en-US" dirty="0"/>
          </a:p>
          <a:p>
            <a:r>
              <a:rPr lang="en-US" dirty="0" smtClean="0"/>
              <a:t>An “all-but-last-level-full” binary tree’s height is h = log(n)</a:t>
            </a:r>
            <a:endParaRPr lang="en-US" dirty="0"/>
          </a:p>
        </p:txBody>
      </p:sp>
    </p:spTree>
    <p:extLst>
      <p:ext uri="{BB962C8B-B14F-4D97-AF65-F5344CB8AC3E}">
        <p14:creationId xmlns:p14="http://schemas.microsoft.com/office/powerpoint/2010/main" val="2469613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 BST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3092" y="1885400"/>
            <a:ext cx="8956084" cy="3073778"/>
          </a:xfrm>
          <a:prstGeom prst="rect">
            <a:avLst/>
          </a:prstGeom>
        </p:spPr>
      </p:pic>
    </p:spTree>
    <p:extLst>
      <p:ext uri="{BB962C8B-B14F-4D97-AF65-F5344CB8AC3E}">
        <p14:creationId xmlns:p14="http://schemas.microsoft.com/office/powerpoint/2010/main" val="2652362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 Searching</a:t>
            </a:r>
            <a:endParaRPr lang="en-US" dirty="0"/>
          </a:p>
        </p:txBody>
      </p:sp>
      <p:sp>
        <p:nvSpPr>
          <p:cNvPr id="3" name="Content Placeholder 2"/>
          <p:cNvSpPr>
            <a:spLocks noGrp="1"/>
          </p:cNvSpPr>
          <p:nvPr>
            <p:ph idx="1"/>
          </p:nvPr>
        </p:nvSpPr>
        <p:spPr/>
        <p:txBody>
          <a:bodyPr/>
          <a:lstStyle/>
          <a:p>
            <a:r>
              <a:rPr lang="en-US" dirty="0" smtClean="0"/>
              <a:t>A simple BST search algorithm checks the current node (initially the tree’s root)</a:t>
            </a:r>
          </a:p>
          <a:p>
            <a:endParaRPr lang="en-US" dirty="0"/>
          </a:p>
          <a:p>
            <a:r>
              <a:rPr lang="en-US" dirty="0" smtClean="0"/>
              <a:t>If that node is not a match, then move to the left or right child depending on whether the key is less or greater</a:t>
            </a:r>
          </a:p>
          <a:p>
            <a:endParaRPr lang="en-US" dirty="0"/>
          </a:p>
          <a:p>
            <a:r>
              <a:rPr lang="en-US" dirty="0" smtClean="0"/>
              <a:t>Repeats until the desired node is found or returns 0 if not found</a:t>
            </a:r>
            <a:endParaRPr lang="en-US" dirty="0"/>
          </a:p>
        </p:txBody>
      </p:sp>
    </p:spTree>
    <p:extLst>
      <p:ext uri="{BB962C8B-B14F-4D97-AF65-F5344CB8AC3E}">
        <p14:creationId xmlns:p14="http://schemas.microsoft.com/office/powerpoint/2010/main" val="1098214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 BST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1710" y="1732450"/>
            <a:ext cx="8592594" cy="3422874"/>
          </a:xfrm>
          <a:prstGeom prst="rect">
            <a:avLst/>
          </a:prstGeom>
        </p:spPr>
      </p:pic>
    </p:spTree>
    <p:extLst>
      <p:ext uri="{BB962C8B-B14F-4D97-AF65-F5344CB8AC3E}">
        <p14:creationId xmlns:p14="http://schemas.microsoft.com/office/powerpoint/2010/main" val="793784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 Ordering</a:t>
            </a:r>
            <a:endParaRPr lang="en-US" dirty="0"/>
          </a:p>
        </p:txBody>
      </p:sp>
      <p:sp>
        <p:nvSpPr>
          <p:cNvPr id="3" name="Content Placeholder 2"/>
          <p:cNvSpPr>
            <a:spLocks noGrp="1"/>
          </p:cNvSpPr>
          <p:nvPr>
            <p:ph idx="1"/>
          </p:nvPr>
        </p:nvSpPr>
        <p:spPr/>
        <p:txBody>
          <a:bodyPr/>
          <a:lstStyle/>
          <a:p>
            <a:r>
              <a:rPr lang="en-US" dirty="0" smtClean="0"/>
              <a:t>A BST defines an ordering among nodes, from smallest to largest</a:t>
            </a:r>
          </a:p>
          <a:p>
            <a:endParaRPr lang="en-US" dirty="0"/>
          </a:p>
          <a:p>
            <a:r>
              <a:rPr lang="en-US" dirty="0" smtClean="0"/>
              <a:t>A node’s successor is the node that comes after in the BST ordering</a:t>
            </a:r>
          </a:p>
          <a:p>
            <a:endParaRPr lang="en-US" dirty="0"/>
          </a:p>
          <a:p>
            <a:r>
              <a:rPr lang="en-US" dirty="0" smtClean="0"/>
              <a:t>A node’s predecessor is the node that comes before in the BST ordering</a:t>
            </a:r>
          </a:p>
          <a:p>
            <a:endParaRPr lang="en-US" dirty="0"/>
          </a:p>
        </p:txBody>
      </p:sp>
    </p:spTree>
    <p:extLst>
      <p:ext uri="{BB962C8B-B14F-4D97-AF65-F5344CB8AC3E}">
        <p14:creationId xmlns:p14="http://schemas.microsoft.com/office/powerpoint/2010/main" val="388190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BST Ordering</a:t>
            </a:r>
            <a:endParaRPr lang="en-US"/>
          </a:p>
        </p:txBody>
      </p:sp>
      <p:sp>
        <p:nvSpPr>
          <p:cNvPr id="3" name="Content Placeholder 2"/>
          <p:cNvSpPr>
            <a:spLocks noGrp="1"/>
          </p:cNvSpPr>
          <p:nvPr>
            <p:ph idx="1"/>
          </p:nvPr>
        </p:nvSpPr>
        <p:spPr/>
        <p:txBody>
          <a:bodyPr/>
          <a:lstStyle/>
          <a:p>
            <a:r>
              <a:rPr lang="en-US" dirty="0" smtClean="0"/>
              <a:t>If a node has a right subtree, the node’s successor is that right subtree’s leftmost child</a:t>
            </a:r>
          </a:p>
          <a:p>
            <a:endParaRPr lang="en-US" dirty="0"/>
          </a:p>
          <a:p>
            <a:r>
              <a:rPr lang="en-US" dirty="0" smtClean="0"/>
              <a:t>If a node doesn’t have a right subtree, the node’s successor is the first ancestor having this node in a left subtree</a:t>
            </a:r>
            <a:endParaRPr lang="en-US" dirty="0"/>
          </a:p>
        </p:txBody>
      </p:sp>
    </p:spTree>
    <p:extLst>
      <p:ext uri="{BB962C8B-B14F-4D97-AF65-F5344CB8AC3E}">
        <p14:creationId xmlns:p14="http://schemas.microsoft.com/office/powerpoint/2010/main" val="895066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 Ordering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982" y="1732450"/>
            <a:ext cx="8796823" cy="3720999"/>
          </a:xfrm>
          <a:prstGeom prst="rect">
            <a:avLst/>
          </a:prstGeom>
        </p:spPr>
      </p:pic>
    </p:spTree>
    <p:extLst>
      <p:ext uri="{BB962C8B-B14F-4D97-AF65-F5344CB8AC3E}">
        <p14:creationId xmlns:p14="http://schemas.microsoft.com/office/powerpoint/2010/main" val="134469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Last Week</a:t>
            </a:r>
            <a:endParaRPr lang="en-US" dirty="0"/>
          </a:p>
        </p:txBody>
      </p:sp>
      <p:sp>
        <p:nvSpPr>
          <p:cNvPr id="3" name="Content Placeholder 2"/>
          <p:cNvSpPr>
            <a:spLocks noGrp="1"/>
          </p:cNvSpPr>
          <p:nvPr>
            <p:ph idx="1"/>
          </p:nvPr>
        </p:nvSpPr>
        <p:spPr/>
        <p:txBody>
          <a:bodyPr/>
          <a:lstStyle/>
          <a:p>
            <a:pPr marL="36900" indent="0">
              <a:buNone/>
            </a:pPr>
            <a:endParaRPr lang="en-US" dirty="0"/>
          </a:p>
        </p:txBody>
      </p:sp>
    </p:spTree>
    <p:extLst>
      <p:ext uri="{BB962C8B-B14F-4D97-AF65-F5344CB8AC3E}">
        <p14:creationId xmlns:p14="http://schemas.microsoft.com/office/powerpoint/2010/main" val="3894071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 Insert Algorithm</a:t>
            </a:r>
            <a:endParaRPr lang="en-US" dirty="0"/>
          </a:p>
        </p:txBody>
      </p:sp>
      <p:sp>
        <p:nvSpPr>
          <p:cNvPr id="3" name="Content Placeholder 2"/>
          <p:cNvSpPr>
            <a:spLocks noGrp="1"/>
          </p:cNvSpPr>
          <p:nvPr>
            <p:ph idx="1"/>
          </p:nvPr>
        </p:nvSpPr>
        <p:spPr/>
        <p:txBody>
          <a:bodyPr>
            <a:normAutofit/>
          </a:bodyPr>
          <a:lstStyle/>
          <a:p>
            <a:r>
              <a:rPr lang="en-US" dirty="0" smtClean="0"/>
              <a:t>A simple BST insert algorithm compares the new node with the current node (initially the root)</a:t>
            </a:r>
          </a:p>
          <a:p>
            <a:endParaRPr lang="en-US" dirty="0"/>
          </a:p>
          <a:p>
            <a:r>
              <a:rPr lang="en-US" dirty="0" smtClean="0"/>
              <a:t>If the new node’s key is less than the current node, and the current node’s left child is 0, insert as left child</a:t>
            </a:r>
          </a:p>
          <a:p>
            <a:endParaRPr lang="en-US" dirty="0"/>
          </a:p>
          <a:p>
            <a:r>
              <a:rPr lang="en-US" dirty="0" smtClean="0"/>
              <a:t>If the new node’s key is greater than the current node, and the current node’s right child is 0, insert as right child</a:t>
            </a:r>
          </a:p>
          <a:p>
            <a:endParaRPr lang="en-US" dirty="0"/>
          </a:p>
          <a:p>
            <a:r>
              <a:rPr lang="en-US" dirty="0" smtClean="0"/>
              <a:t>If the node’s child is not 0, the algorithm assigns the current node with that child and continues</a:t>
            </a:r>
          </a:p>
          <a:p>
            <a:endParaRPr lang="en-US" dirty="0"/>
          </a:p>
          <a:p>
            <a:endParaRPr lang="en-US" dirty="0" smtClean="0"/>
          </a:p>
        </p:txBody>
      </p:sp>
    </p:spTree>
    <p:extLst>
      <p:ext uri="{BB962C8B-B14F-4D97-AF65-F5344CB8AC3E}">
        <p14:creationId xmlns:p14="http://schemas.microsoft.com/office/powerpoint/2010/main" val="209878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 Remove Algorithm</a:t>
            </a:r>
            <a:endParaRPr lang="en-US" dirty="0"/>
          </a:p>
        </p:txBody>
      </p:sp>
      <p:sp>
        <p:nvSpPr>
          <p:cNvPr id="3" name="Content Placeholder 2"/>
          <p:cNvSpPr>
            <a:spLocks noGrp="1"/>
          </p:cNvSpPr>
          <p:nvPr>
            <p:ph idx="1"/>
          </p:nvPr>
        </p:nvSpPr>
        <p:spPr/>
        <p:txBody>
          <a:bodyPr/>
          <a:lstStyle/>
          <a:p>
            <a:r>
              <a:rPr lang="en-US" dirty="0" smtClean="0"/>
              <a:t>A BST remove operation removes the first-found matching node</a:t>
            </a:r>
          </a:p>
          <a:p>
            <a:endParaRPr lang="en-US" dirty="0"/>
          </a:p>
          <a:p>
            <a:r>
              <a:rPr lang="en-US" dirty="0" smtClean="0"/>
              <a:t>The tree must be restructured to preserve the BST ordering property</a:t>
            </a:r>
          </a:p>
          <a:p>
            <a:endParaRPr lang="en-US" dirty="0"/>
          </a:p>
          <a:p>
            <a:r>
              <a:rPr lang="en-US" dirty="0" smtClean="0"/>
              <a:t>The algorithm first searches for a matching node just like the search algorithm</a:t>
            </a:r>
          </a:p>
          <a:p>
            <a:endParaRPr lang="en-US" dirty="0"/>
          </a:p>
          <a:p>
            <a:r>
              <a:rPr lang="en-US" dirty="0" smtClean="0"/>
              <a:t>If found, the algorithm performs one of multiple actions</a:t>
            </a:r>
            <a:endParaRPr lang="en-US" dirty="0"/>
          </a:p>
        </p:txBody>
      </p:sp>
    </p:spTree>
    <p:extLst>
      <p:ext uri="{BB962C8B-B14F-4D97-AF65-F5344CB8AC3E}">
        <p14:creationId xmlns:p14="http://schemas.microsoft.com/office/powerpoint/2010/main" val="3082725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Removal Actions</a:t>
            </a:r>
            <a:endParaRPr lang="en-US" dirty="0"/>
          </a:p>
        </p:txBody>
      </p:sp>
      <p:sp>
        <p:nvSpPr>
          <p:cNvPr id="3" name="Content Placeholder 2"/>
          <p:cNvSpPr>
            <a:spLocks noGrp="1"/>
          </p:cNvSpPr>
          <p:nvPr>
            <p:ph idx="1"/>
          </p:nvPr>
        </p:nvSpPr>
        <p:spPr>
          <a:xfrm>
            <a:off x="685346" y="1732450"/>
            <a:ext cx="7765322" cy="4896950"/>
          </a:xfrm>
        </p:spPr>
        <p:txBody>
          <a:bodyPr/>
          <a:lstStyle/>
          <a:p>
            <a:r>
              <a:rPr lang="en-US" dirty="0" smtClean="0"/>
              <a:t>Remove a leaf node</a:t>
            </a:r>
          </a:p>
          <a:p>
            <a:pPr lvl="1"/>
            <a:r>
              <a:rPr lang="en-US" dirty="0" smtClean="0">
                <a:effectLst/>
              </a:rPr>
              <a:t>The parent's </a:t>
            </a:r>
            <a:r>
              <a:rPr lang="en-US" dirty="0">
                <a:effectLst/>
              </a:rPr>
              <a:t>left or right child (whichever points to X) is assigned with 0. Else, if X was the root, the root pointer is assigned with 0, and the BST is now </a:t>
            </a:r>
            <a:r>
              <a:rPr lang="en-US" dirty="0" smtClean="0">
                <a:effectLst/>
              </a:rPr>
              <a:t>empty. </a:t>
            </a:r>
            <a:r>
              <a:rPr lang="en-US" dirty="0" smtClean="0"/>
              <a:t>Remove an internal node with single child</a:t>
            </a:r>
          </a:p>
          <a:p>
            <a:r>
              <a:rPr lang="en-US" dirty="0" smtClean="0"/>
              <a:t>Remove an internal node with single child</a:t>
            </a:r>
          </a:p>
          <a:p>
            <a:pPr lvl="1"/>
            <a:r>
              <a:rPr lang="en-US" dirty="0" smtClean="0">
                <a:effectLst/>
              </a:rPr>
              <a:t>The parent's </a:t>
            </a:r>
            <a:r>
              <a:rPr lang="en-US" dirty="0">
                <a:effectLst/>
              </a:rPr>
              <a:t>left or right child (whichever points to X) is assigned with X's single child. Else, if X was the root, the root pointer is assigned with X's single child</a:t>
            </a:r>
            <a:r>
              <a:rPr lang="en-US" dirty="0" smtClean="0">
                <a:effectLst/>
              </a:rPr>
              <a:t>.</a:t>
            </a:r>
          </a:p>
          <a:p>
            <a:r>
              <a:rPr lang="en-US" dirty="0" smtClean="0">
                <a:effectLst/>
              </a:rPr>
              <a:t>Remove an internal node with two children</a:t>
            </a:r>
          </a:p>
          <a:p>
            <a:pPr lvl="1"/>
            <a:r>
              <a:rPr lang="en-US" dirty="0">
                <a:effectLst/>
              </a:rPr>
              <a:t>This case is the hardest. First, the algorithm locates X's successor (the leftmost child of X's right subtree), and copies the successor to X. Then, the algorithm recursively removes the successor from the right </a:t>
            </a:r>
            <a:r>
              <a:rPr lang="en-US" dirty="0" smtClean="0">
                <a:effectLst/>
              </a:rPr>
              <a:t>subtree.</a:t>
            </a:r>
            <a:endParaRPr lang="en-US" dirty="0">
              <a:effectLst/>
            </a:endParaRPr>
          </a:p>
          <a:p>
            <a:pPr lvl="1"/>
            <a:endParaRPr lang="en-US" dirty="0"/>
          </a:p>
        </p:txBody>
      </p:sp>
    </p:spTree>
    <p:extLst>
      <p:ext uri="{BB962C8B-B14F-4D97-AF65-F5344CB8AC3E}">
        <p14:creationId xmlns:p14="http://schemas.microsoft.com/office/powerpoint/2010/main" val="477601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70901"/>
            <a:ext cx="7765322" cy="970450"/>
          </a:xfrm>
        </p:spPr>
        <p:txBody>
          <a:bodyPr/>
          <a:lstStyle/>
          <a:p>
            <a:r>
              <a:rPr lang="en-US" dirty="0"/>
              <a:t>Internal Node Removal: Step </a:t>
            </a:r>
            <a:r>
              <a:rPr lang="en-US" dirty="0" smtClean="0"/>
              <a:t>1</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98820" y="1041351"/>
            <a:ext cx="3738373" cy="4622899"/>
          </a:xfrm>
          <a:prstGeom prst="rect">
            <a:avLst/>
          </a:prstGeom>
        </p:spPr>
      </p:pic>
      <p:pic>
        <p:nvPicPr>
          <p:cNvPr id="5" name="Picture 4"/>
          <p:cNvPicPr>
            <a:picLocks noChangeAspect="1"/>
          </p:cNvPicPr>
          <p:nvPr/>
        </p:nvPicPr>
        <p:blipFill>
          <a:blip r:embed="rId3"/>
          <a:stretch>
            <a:fillRect/>
          </a:stretch>
        </p:blipFill>
        <p:spPr>
          <a:xfrm>
            <a:off x="1254877" y="5664250"/>
            <a:ext cx="6626258" cy="573702"/>
          </a:xfrm>
          <a:prstGeom prst="rect">
            <a:avLst/>
          </a:prstGeom>
        </p:spPr>
      </p:pic>
    </p:spTree>
    <p:extLst>
      <p:ext uri="{BB962C8B-B14F-4D97-AF65-F5344CB8AC3E}">
        <p14:creationId xmlns:p14="http://schemas.microsoft.com/office/powerpoint/2010/main" val="582711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90616"/>
            <a:ext cx="7765322" cy="970450"/>
          </a:xfrm>
        </p:spPr>
        <p:txBody>
          <a:bodyPr/>
          <a:lstStyle/>
          <a:p>
            <a:r>
              <a:rPr lang="en-US" dirty="0"/>
              <a:t>Internal Node Removal: Step </a:t>
            </a:r>
            <a:r>
              <a:rPr lang="en-US" dirty="0" smtClean="0"/>
              <a:t>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83990" y="1061066"/>
            <a:ext cx="3716809" cy="4662906"/>
          </a:xfrm>
          <a:prstGeom prst="rect">
            <a:avLst/>
          </a:prstGeom>
        </p:spPr>
      </p:pic>
      <p:pic>
        <p:nvPicPr>
          <p:cNvPr id="5" name="Picture 4"/>
          <p:cNvPicPr>
            <a:picLocks noChangeAspect="1"/>
          </p:cNvPicPr>
          <p:nvPr/>
        </p:nvPicPr>
        <p:blipFill>
          <a:blip r:embed="rId3"/>
          <a:stretch>
            <a:fillRect/>
          </a:stretch>
        </p:blipFill>
        <p:spPr>
          <a:xfrm>
            <a:off x="1815155" y="5723972"/>
            <a:ext cx="5640087" cy="798596"/>
          </a:xfrm>
          <a:prstGeom prst="rect">
            <a:avLst/>
          </a:prstGeom>
        </p:spPr>
      </p:pic>
    </p:spTree>
    <p:extLst>
      <p:ext uri="{BB962C8B-B14F-4D97-AF65-F5344CB8AC3E}">
        <p14:creationId xmlns:p14="http://schemas.microsoft.com/office/powerpoint/2010/main" val="3356214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90617"/>
            <a:ext cx="7765322" cy="970450"/>
          </a:xfrm>
        </p:spPr>
        <p:txBody>
          <a:bodyPr/>
          <a:lstStyle/>
          <a:p>
            <a:r>
              <a:rPr lang="en-US" dirty="0" smtClean="0"/>
              <a:t>Internal Node Removal: Step 3</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10264" y="1198313"/>
            <a:ext cx="5531065" cy="4444606"/>
          </a:xfrm>
          <a:prstGeom prst="rect">
            <a:avLst/>
          </a:prstGeom>
        </p:spPr>
      </p:pic>
      <p:pic>
        <p:nvPicPr>
          <p:cNvPr id="5" name="Picture 4"/>
          <p:cNvPicPr>
            <a:picLocks noChangeAspect="1"/>
          </p:cNvPicPr>
          <p:nvPr/>
        </p:nvPicPr>
        <p:blipFill>
          <a:blip r:embed="rId3"/>
          <a:stretch>
            <a:fillRect/>
          </a:stretch>
        </p:blipFill>
        <p:spPr>
          <a:xfrm>
            <a:off x="993945" y="5642919"/>
            <a:ext cx="7163702" cy="826581"/>
          </a:xfrm>
          <a:prstGeom prst="rect">
            <a:avLst/>
          </a:prstGeom>
        </p:spPr>
      </p:pic>
    </p:spTree>
    <p:extLst>
      <p:ext uri="{BB962C8B-B14F-4D97-AF65-F5344CB8AC3E}">
        <p14:creationId xmlns:p14="http://schemas.microsoft.com/office/powerpoint/2010/main" val="776493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 </a:t>
            </a:r>
            <a:r>
              <a:rPr lang="en-US" dirty="0" err="1" smtClean="0"/>
              <a:t>Inorder</a:t>
            </a:r>
            <a:r>
              <a:rPr lang="en-US" dirty="0" smtClean="0"/>
              <a:t> Traversal</a:t>
            </a:r>
            <a:endParaRPr lang="en-US" dirty="0"/>
          </a:p>
        </p:txBody>
      </p:sp>
      <p:sp>
        <p:nvSpPr>
          <p:cNvPr id="3" name="Content Placeholder 2"/>
          <p:cNvSpPr>
            <a:spLocks noGrp="1"/>
          </p:cNvSpPr>
          <p:nvPr>
            <p:ph idx="1"/>
          </p:nvPr>
        </p:nvSpPr>
        <p:spPr/>
        <p:txBody>
          <a:bodyPr/>
          <a:lstStyle/>
          <a:p>
            <a:r>
              <a:rPr lang="en-US" dirty="0" smtClean="0"/>
              <a:t>A tree traversal algorithm visits all nodes in the tree once and performs an operation on each node</a:t>
            </a:r>
          </a:p>
          <a:p>
            <a:endParaRPr lang="en-US" dirty="0"/>
          </a:p>
          <a:p>
            <a:r>
              <a:rPr lang="en-US" dirty="0" smtClean="0"/>
              <a:t>An </a:t>
            </a:r>
            <a:r>
              <a:rPr lang="en-US" dirty="0" err="1" smtClean="0"/>
              <a:t>inorder</a:t>
            </a:r>
            <a:r>
              <a:rPr lang="en-US" dirty="0" smtClean="0"/>
              <a:t> traversal visits all nodes in a BST from smallest to largest</a:t>
            </a:r>
          </a:p>
          <a:p>
            <a:pPr lvl="1"/>
            <a:r>
              <a:rPr lang="en-US" dirty="0" smtClean="0"/>
              <a:t>Useful for printing the tree’s nodes in sorted order</a:t>
            </a:r>
          </a:p>
          <a:p>
            <a:pPr lvl="1"/>
            <a:endParaRPr lang="en-US" dirty="0"/>
          </a:p>
          <a:p>
            <a:r>
              <a:rPr lang="en-US" dirty="0" smtClean="0"/>
              <a:t>Starting from the root, the algorithm recursively prints the left subtree, the current node, and the right subtree</a:t>
            </a:r>
            <a:endParaRPr lang="en-US" dirty="0"/>
          </a:p>
        </p:txBody>
      </p:sp>
    </p:spTree>
    <p:extLst>
      <p:ext uri="{BB962C8B-B14F-4D97-AF65-F5344CB8AC3E}">
        <p14:creationId xmlns:p14="http://schemas.microsoft.com/office/powerpoint/2010/main" val="1903375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 </a:t>
            </a:r>
            <a:r>
              <a:rPr lang="en-US" dirty="0" err="1" smtClean="0"/>
              <a:t>Inorder</a:t>
            </a:r>
            <a:r>
              <a:rPr lang="en-US" dirty="0" smtClean="0"/>
              <a:t> Traversal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0513" y="1580050"/>
            <a:ext cx="4819650" cy="4648200"/>
          </a:xfrm>
          <a:prstGeom prst="rect">
            <a:avLst/>
          </a:prstGeom>
        </p:spPr>
      </p:pic>
      <p:pic>
        <p:nvPicPr>
          <p:cNvPr id="5" name="Picture 4"/>
          <p:cNvPicPr>
            <a:picLocks noChangeAspect="1"/>
          </p:cNvPicPr>
          <p:nvPr/>
        </p:nvPicPr>
        <p:blipFill>
          <a:blip r:embed="rId3"/>
          <a:stretch>
            <a:fillRect/>
          </a:stretch>
        </p:blipFill>
        <p:spPr>
          <a:xfrm>
            <a:off x="4177553" y="4455154"/>
            <a:ext cx="4908436" cy="1925496"/>
          </a:xfrm>
          <a:prstGeom prst="rect">
            <a:avLst/>
          </a:prstGeom>
        </p:spPr>
      </p:pic>
    </p:spTree>
    <p:extLst>
      <p:ext uri="{BB962C8B-B14F-4D97-AF65-F5344CB8AC3E}">
        <p14:creationId xmlns:p14="http://schemas.microsoft.com/office/powerpoint/2010/main" val="54610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Provided Java BST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62446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Creating Your Own BST in Java</a:t>
            </a:r>
            <a:endParaRPr lang="en-US" dirty="0"/>
          </a:p>
        </p:txBody>
      </p:sp>
      <p:sp>
        <p:nvSpPr>
          <p:cNvPr id="3" name="Content Placeholder 2"/>
          <p:cNvSpPr>
            <a:spLocks noGrp="1"/>
          </p:cNvSpPr>
          <p:nvPr>
            <p:ph idx="1"/>
          </p:nvPr>
        </p:nvSpPr>
        <p:spPr/>
        <p:txBody>
          <a:bodyPr/>
          <a:lstStyle/>
          <a:p>
            <a:r>
              <a:rPr lang="en-US" dirty="0">
                <a:hlinkClick r:id="rId2"/>
              </a:rPr>
              <a:t>http://www.baeldung.com/java-binary-tree</a:t>
            </a:r>
            <a:endParaRPr lang="en-US" dirty="0"/>
          </a:p>
        </p:txBody>
      </p:sp>
    </p:spTree>
    <p:extLst>
      <p:ext uri="{BB962C8B-B14F-4D97-AF65-F5344CB8AC3E}">
        <p14:creationId xmlns:p14="http://schemas.microsoft.com/office/powerpoint/2010/main" val="3565514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7</a:t>
            </a:r>
            <a:endParaRPr lang="en-US" dirty="0"/>
          </a:p>
        </p:txBody>
      </p:sp>
      <p:sp>
        <p:nvSpPr>
          <p:cNvPr id="3" name="Subtitle 2"/>
          <p:cNvSpPr>
            <a:spLocks noGrp="1"/>
          </p:cNvSpPr>
          <p:nvPr>
            <p:ph type="subTitle" idx="1"/>
          </p:nvPr>
        </p:nvSpPr>
        <p:spPr/>
        <p:txBody>
          <a:bodyPr/>
          <a:lstStyle/>
          <a:p>
            <a:r>
              <a:rPr lang="en-US" dirty="0" smtClean="0"/>
              <a:t>Trees</a:t>
            </a:r>
            <a:endParaRPr lang="en-US" dirty="0"/>
          </a:p>
        </p:txBody>
      </p:sp>
    </p:spTree>
    <p:extLst>
      <p:ext uri="{BB962C8B-B14F-4D97-AF65-F5344CB8AC3E}">
        <p14:creationId xmlns:p14="http://schemas.microsoft.com/office/powerpoint/2010/main" val="1253250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a:t>
            </a:r>
            <a:r>
              <a:rPr lang="en-US" dirty="0" smtClean="0"/>
              <a:t>this Week</a:t>
            </a:r>
            <a:endParaRPr lang="en-US" dirty="0"/>
          </a:p>
        </p:txBody>
      </p:sp>
      <p:sp>
        <p:nvSpPr>
          <p:cNvPr id="3" name="Content Placeholder 2"/>
          <p:cNvSpPr>
            <a:spLocks noGrp="1"/>
          </p:cNvSpPr>
          <p:nvPr>
            <p:ph idx="1"/>
          </p:nvPr>
        </p:nvSpPr>
        <p:spPr/>
        <p:txBody>
          <a:bodyPr/>
          <a:lstStyle/>
          <a:p>
            <a:r>
              <a:rPr lang="en-US" dirty="0" smtClean="0"/>
              <a:t>Trees</a:t>
            </a:r>
            <a:endParaRPr lang="en-US" dirty="0"/>
          </a:p>
        </p:txBody>
      </p:sp>
    </p:spTree>
    <p:extLst>
      <p:ext uri="{BB962C8B-B14F-4D97-AF65-F5344CB8AC3E}">
        <p14:creationId xmlns:p14="http://schemas.microsoft.com/office/powerpoint/2010/main" val="1974410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Assignment This Week</a:t>
            </a:r>
            <a:endParaRPr lang="en-US" dirty="0"/>
          </a:p>
        </p:txBody>
      </p:sp>
      <p:sp>
        <p:nvSpPr>
          <p:cNvPr id="3" name="Content Placeholder 2"/>
          <p:cNvSpPr>
            <a:spLocks noGrp="1"/>
          </p:cNvSpPr>
          <p:nvPr>
            <p:ph idx="1"/>
          </p:nvPr>
        </p:nvSpPr>
        <p:spPr/>
        <p:txBody>
          <a:bodyPr/>
          <a:lstStyle/>
          <a:p>
            <a:r>
              <a:rPr lang="en-US" dirty="0" smtClean="0"/>
              <a:t>BST</a:t>
            </a:r>
            <a:endParaRPr lang="en-US" dirty="0"/>
          </a:p>
        </p:txBody>
      </p:sp>
    </p:spTree>
    <p:extLst>
      <p:ext uri="{BB962C8B-B14F-4D97-AF65-F5344CB8AC3E}">
        <p14:creationId xmlns:p14="http://schemas.microsoft.com/office/powerpoint/2010/main" val="22611516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Zybooks</a:t>
            </a:r>
            <a:endParaRPr lang="en-US" dirty="0"/>
          </a:p>
        </p:txBody>
      </p:sp>
      <p:sp>
        <p:nvSpPr>
          <p:cNvPr id="3" name="Content Placeholder 2"/>
          <p:cNvSpPr>
            <a:spLocks noGrp="1"/>
          </p:cNvSpPr>
          <p:nvPr>
            <p:ph idx="1"/>
          </p:nvPr>
        </p:nvSpPr>
        <p:spPr/>
        <p:txBody>
          <a:bodyPr/>
          <a:lstStyle/>
          <a:p>
            <a:r>
              <a:rPr lang="en-US" dirty="0" smtClean="0"/>
              <a:t>Binary Trees and BST</a:t>
            </a:r>
          </a:p>
          <a:p>
            <a:pPr lvl="1"/>
            <a:r>
              <a:rPr lang="en-US" dirty="0" smtClean="0"/>
              <a:t>Sections 4.1 – 4.7</a:t>
            </a:r>
          </a:p>
          <a:p>
            <a:pPr lvl="1"/>
            <a:endParaRPr lang="en-US" dirty="0"/>
          </a:p>
        </p:txBody>
      </p:sp>
    </p:spTree>
    <p:extLst>
      <p:ext uri="{BB962C8B-B14F-4D97-AF65-F5344CB8AC3E}">
        <p14:creationId xmlns:p14="http://schemas.microsoft.com/office/powerpoint/2010/main" val="332417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3" name="Content Placeholder 2"/>
          <p:cNvSpPr>
            <a:spLocks noGrp="1"/>
          </p:cNvSpPr>
          <p:nvPr>
            <p:ph idx="1"/>
          </p:nvPr>
        </p:nvSpPr>
        <p:spPr/>
        <p:txBody>
          <a:bodyPr/>
          <a:lstStyle/>
          <a:p>
            <a:r>
              <a:rPr lang="en-US" dirty="0" smtClean="0"/>
              <a:t>A data structure made up of nodes that are arranged in a hierarchical manner</a:t>
            </a:r>
          </a:p>
          <a:p>
            <a:endParaRPr lang="en-US" dirty="0"/>
          </a:p>
          <a:p>
            <a:r>
              <a:rPr lang="en-US" dirty="0" smtClean="0"/>
              <a:t>Can hold key/value pairs like a hash table</a:t>
            </a:r>
          </a:p>
          <a:p>
            <a:endParaRPr lang="en-US" dirty="0"/>
          </a:p>
          <a:p>
            <a:r>
              <a:rPr lang="en-US" dirty="0" smtClean="0"/>
              <a:t>Unlike a list, a node can have two successors</a:t>
            </a:r>
            <a:endParaRPr lang="en-US" dirty="0"/>
          </a:p>
        </p:txBody>
      </p:sp>
    </p:spTree>
    <p:extLst>
      <p:ext uri="{BB962C8B-B14F-4D97-AF65-F5344CB8AC3E}">
        <p14:creationId xmlns:p14="http://schemas.microsoft.com/office/powerpoint/2010/main" val="1721026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3" name="Content Placeholder 2"/>
          <p:cNvSpPr>
            <a:spLocks noGrp="1"/>
          </p:cNvSpPr>
          <p:nvPr>
            <p:ph idx="1"/>
          </p:nvPr>
        </p:nvSpPr>
        <p:spPr/>
        <p:txBody>
          <a:bodyPr/>
          <a:lstStyle/>
          <a:p>
            <a:r>
              <a:rPr lang="en-US" dirty="0" smtClean="0"/>
              <a:t>Leaf: a tree node with no children</a:t>
            </a:r>
            <a:endParaRPr lang="en-US" dirty="0"/>
          </a:p>
          <a:p>
            <a:endParaRPr lang="en-US" dirty="0" smtClean="0"/>
          </a:p>
          <a:p>
            <a:r>
              <a:rPr lang="en-US" dirty="0" smtClean="0"/>
              <a:t>Internal node: a tree node with at least one child</a:t>
            </a:r>
          </a:p>
          <a:p>
            <a:endParaRPr lang="en-US" dirty="0"/>
          </a:p>
          <a:p>
            <a:r>
              <a:rPr lang="en-US" dirty="0" smtClean="0"/>
              <a:t>Parent: the term for the internal node that the current leaf stems from</a:t>
            </a:r>
          </a:p>
          <a:p>
            <a:endParaRPr lang="en-US" dirty="0"/>
          </a:p>
          <a:p>
            <a:r>
              <a:rPr lang="en-US" dirty="0" smtClean="0"/>
              <a:t>Root: the one tree node with no parent</a:t>
            </a:r>
            <a:endParaRPr lang="en-US" dirty="0"/>
          </a:p>
        </p:txBody>
      </p:sp>
    </p:spTree>
    <p:extLst>
      <p:ext uri="{BB962C8B-B14F-4D97-AF65-F5344CB8AC3E}">
        <p14:creationId xmlns:p14="http://schemas.microsoft.com/office/powerpoint/2010/main" val="268612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40632" y="1654968"/>
            <a:ext cx="6627120" cy="5017293"/>
          </a:xfrm>
          <a:prstGeom prst="rect">
            <a:avLst/>
          </a:prstGeom>
        </p:spPr>
      </p:pic>
    </p:spTree>
    <p:extLst>
      <p:ext uri="{BB962C8B-B14F-4D97-AF65-F5344CB8AC3E}">
        <p14:creationId xmlns:p14="http://schemas.microsoft.com/office/powerpoint/2010/main" val="126187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3" name="Content Placeholder 2"/>
          <p:cNvSpPr>
            <a:spLocks noGrp="1"/>
          </p:cNvSpPr>
          <p:nvPr>
            <p:ph idx="1"/>
          </p:nvPr>
        </p:nvSpPr>
        <p:spPr/>
        <p:txBody>
          <a:bodyPr>
            <a:normAutofit/>
          </a:bodyPr>
          <a:lstStyle/>
          <a:p>
            <a:r>
              <a:rPr lang="en-US" dirty="0" smtClean="0"/>
              <a:t>The link from a parent to a child is called an “edge”</a:t>
            </a:r>
          </a:p>
          <a:p>
            <a:endParaRPr lang="en-US" dirty="0"/>
          </a:p>
          <a:p>
            <a:r>
              <a:rPr lang="en-US" dirty="0" smtClean="0"/>
              <a:t>A node’s depth is the number of edges on the path from the root to the node</a:t>
            </a:r>
          </a:p>
          <a:p>
            <a:pPr lvl="1"/>
            <a:r>
              <a:rPr lang="en-US" dirty="0" smtClean="0"/>
              <a:t>The root node thus has depth 0</a:t>
            </a:r>
          </a:p>
          <a:p>
            <a:pPr lvl="1"/>
            <a:endParaRPr lang="en-US" dirty="0"/>
          </a:p>
          <a:p>
            <a:r>
              <a:rPr lang="en-US" dirty="0" smtClean="0"/>
              <a:t>All nodes with the same depth form a tree level</a:t>
            </a:r>
          </a:p>
          <a:p>
            <a:endParaRPr lang="en-US" dirty="0"/>
          </a:p>
          <a:p>
            <a:r>
              <a:rPr lang="en-US" dirty="0" smtClean="0"/>
              <a:t>A tree’s height is the largest depth of any node</a:t>
            </a:r>
          </a:p>
          <a:p>
            <a:pPr lvl="1"/>
            <a:r>
              <a:rPr lang="en-US" dirty="0" smtClean="0"/>
              <a:t>A tree with just one node has height 0</a:t>
            </a:r>
            <a:endParaRPr lang="en-US" dirty="0"/>
          </a:p>
        </p:txBody>
      </p:sp>
    </p:spTree>
    <p:extLst>
      <p:ext uri="{BB962C8B-B14F-4D97-AF65-F5344CB8AC3E}">
        <p14:creationId xmlns:p14="http://schemas.microsoft.com/office/powerpoint/2010/main" val="214726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37406" y="1903899"/>
            <a:ext cx="8261202" cy="3968263"/>
          </a:xfrm>
          <a:prstGeom prst="rect">
            <a:avLst/>
          </a:prstGeom>
        </p:spPr>
      </p:pic>
    </p:spTree>
    <p:extLst>
      <p:ext uri="{BB962C8B-B14F-4D97-AF65-F5344CB8AC3E}">
        <p14:creationId xmlns:p14="http://schemas.microsoft.com/office/powerpoint/2010/main" val="127839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Trees</a:t>
            </a:r>
            <a:endParaRPr lang="en-US" dirty="0"/>
          </a:p>
        </p:txBody>
      </p:sp>
      <p:sp>
        <p:nvSpPr>
          <p:cNvPr id="3" name="Content Placeholder 2"/>
          <p:cNvSpPr>
            <a:spLocks noGrp="1"/>
          </p:cNvSpPr>
          <p:nvPr>
            <p:ph idx="1"/>
          </p:nvPr>
        </p:nvSpPr>
        <p:spPr/>
        <p:txBody>
          <a:bodyPr/>
          <a:lstStyle/>
          <a:p>
            <a:r>
              <a:rPr lang="en-US" dirty="0" smtClean="0"/>
              <a:t>A tree that has an ordering property to enable fast searching</a:t>
            </a:r>
          </a:p>
          <a:p>
            <a:pPr lvl="1"/>
            <a:r>
              <a:rPr lang="en-US" dirty="0" smtClean="0"/>
              <a:t>Nodes in the left subtree have a key less than the current node</a:t>
            </a:r>
          </a:p>
          <a:p>
            <a:pPr lvl="1"/>
            <a:r>
              <a:rPr lang="en-US" dirty="0" smtClean="0"/>
              <a:t>Nodes in the right subtree have a key greater than the current node</a:t>
            </a:r>
          </a:p>
          <a:p>
            <a:pPr lvl="1"/>
            <a:endParaRPr lang="en-US" dirty="0"/>
          </a:p>
          <a:p>
            <a:r>
              <a:rPr lang="en-US" dirty="0" smtClean="0"/>
              <a:t>Makes Binary Trees more efficient</a:t>
            </a:r>
          </a:p>
          <a:p>
            <a:pPr lvl="1"/>
            <a:endParaRPr lang="en-US" dirty="0"/>
          </a:p>
        </p:txBody>
      </p:sp>
    </p:spTree>
    <p:extLst>
      <p:ext uri="{BB962C8B-B14F-4D97-AF65-F5344CB8AC3E}">
        <p14:creationId xmlns:p14="http://schemas.microsoft.com/office/powerpoint/2010/main" val="3045222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1096</TotalTime>
  <Words>927</Words>
  <Application>Microsoft Office PowerPoint</Application>
  <PresentationFormat>On-screen Show (4:3)</PresentationFormat>
  <Paragraphs>123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Quiz Last Week</vt:lpstr>
      <vt:lpstr>Assignment Last Week</vt:lpstr>
      <vt:lpstr>Lecture 7</vt:lpstr>
      <vt:lpstr>Binary Tree</vt:lpstr>
      <vt:lpstr>Binary Tree</vt:lpstr>
      <vt:lpstr>Binary Tree</vt:lpstr>
      <vt:lpstr>Binary Tree</vt:lpstr>
      <vt:lpstr>Binary Tree</vt:lpstr>
      <vt:lpstr>Binary Search Trees</vt:lpstr>
      <vt:lpstr>Binary Search Tree</vt:lpstr>
      <vt:lpstr>Searching a BST</vt:lpstr>
      <vt:lpstr>Searching a BST</vt:lpstr>
      <vt:lpstr>Searching a BST</vt:lpstr>
      <vt:lpstr>Searching a BST</vt:lpstr>
      <vt:lpstr>BST Searching</vt:lpstr>
      <vt:lpstr>Searching a BST</vt:lpstr>
      <vt:lpstr>BST Ordering</vt:lpstr>
      <vt:lpstr>BST Ordering</vt:lpstr>
      <vt:lpstr>BST Ordering</vt:lpstr>
      <vt:lpstr>BST Insert Algorithm</vt:lpstr>
      <vt:lpstr>BST Remove Algorithm</vt:lpstr>
      <vt:lpstr>Removal Actions</vt:lpstr>
      <vt:lpstr>Internal Node Removal: Step 1</vt:lpstr>
      <vt:lpstr>Internal Node Removal: Step 2</vt:lpstr>
      <vt:lpstr>Internal Node Removal: Step 3</vt:lpstr>
      <vt:lpstr>BST Inorder Traversal</vt:lpstr>
      <vt:lpstr>BST Inorder Traversal</vt:lpstr>
      <vt:lpstr>Example Using Provided Java BST</vt:lpstr>
      <vt:lpstr>Example Creating Your Own BST in Java</vt:lpstr>
      <vt:lpstr>Quiz this Week</vt:lpstr>
      <vt:lpstr>Assignment This Week</vt:lpstr>
      <vt:lpstr>Zybooks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Matthew McCloskey</dc:creator>
  <cp:lastModifiedBy>Matthew McCloskey</cp:lastModifiedBy>
  <cp:revision>127</cp:revision>
  <dcterms:created xsi:type="dcterms:W3CDTF">2017-03-08T05:28:28Z</dcterms:created>
  <dcterms:modified xsi:type="dcterms:W3CDTF">2019-10-31T00:26:24Z</dcterms:modified>
</cp:coreProperties>
</file>