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92" r:id="rId2"/>
    <p:sldId id="300" r:id="rId3"/>
    <p:sldId id="256" r:id="rId4"/>
    <p:sldId id="270" r:id="rId5"/>
    <p:sldId id="271" r:id="rId6"/>
    <p:sldId id="272" r:id="rId7"/>
    <p:sldId id="273" r:id="rId8"/>
    <p:sldId id="291" r:id="rId9"/>
    <p:sldId id="276" r:id="rId10"/>
    <p:sldId id="293" r:id="rId11"/>
    <p:sldId id="277" r:id="rId12"/>
    <p:sldId id="294" r:id="rId13"/>
    <p:sldId id="278" r:id="rId14"/>
    <p:sldId id="279" r:id="rId15"/>
    <p:sldId id="280" r:id="rId16"/>
    <p:sldId id="281" r:id="rId17"/>
    <p:sldId id="299" r:id="rId18"/>
    <p:sldId id="282" r:id="rId19"/>
    <p:sldId id="283" r:id="rId20"/>
    <p:sldId id="295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6" r:id="rId29"/>
    <p:sldId id="268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2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9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2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0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vl-tree-set-1-inser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Week’s </a:t>
            </a:r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Double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1" y="1843731"/>
            <a:ext cx="8552572" cy="3568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77" y="5574269"/>
            <a:ext cx="841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green and red numbers are the balance factor before and after adding new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inserting a node, nodes on the path from the new node to the root should be checked for a balance factor of 2 or -2</a:t>
            </a:r>
          </a:p>
          <a:p>
            <a:endParaRPr lang="en-US" dirty="0"/>
          </a:p>
          <a:p>
            <a:r>
              <a:rPr lang="en-US" dirty="0" smtClean="0"/>
              <a:t>The first such node p triggers rebalancing</a:t>
            </a:r>
          </a:p>
          <a:p>
            <a:endParaRPr lang="en-US" dirty="0"/>
          </a:p>
          <a:p>
            <a:r>
              <a:rPr lang="en-US" dirty="0" smtClean="0"/>
              <a:t>Four cases exist, distinguishable by the balance factor of node p and a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Rotation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7" y="1732450"/>
            <a:ext cx="8892446" cy="43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AVL tree insertion involves the following steps:</a:t>
            </a:r>
          </a:p>
          <a:p>
            <a:pPr lvl="1"/>
            <a:r>
              <a:rPr lang="en-US" dirty="0" smtClean="0"/>
              <a:t>Search for the insert location</a:t>
            </a:r>
          </a:p>
          <a:p>
            <a:pPr lvl="1"/>
            <a:r>
              <a:rPr lang="en-US" dirty="0" smtClean="0"/>
              <a:t>Insert the new node</a:t>
            </a:r>
          </a:p>
          <a:p>
            <a:pPr lvl="1"/>
            <a:r>
              <a:rPr lang="en-US" dirty="0" smtClean="0"/>
              <a:t>Update the balance factors</a:t>
            </a:r>
          </a:p>
          <a:p>
            <a:pPr lvl="1"/>
            <a:r>
              <a:rPr lang="en-US" dirty="0" smtClean="0"/>
              <a:t>Rebalance</a:t>
            </a:r>
          </a:p>
          <a:p>
            <a:pPr lvl="1"/>
            <a:endParaRPr lang="en-US" dirty="0"/>
          </a:p>
          <a:p>
            <a:r>
              <a:rPr lang="en-US" dirty="0" smtClean="0"/>
              <a:t>Balance factor updates are only needed on nodes ascending along the path from the inserted node up to the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node’s balance factor can be recomputed by determining left and right subtree heights</a:t>
            </a:r>
          </a:p>
          <a:p>
            <a:pPr lvl="1"/>
            <a:r>
              <a:rPr lang="en-US" dirty="0" smtClean="0"/>
              <a:t>Or for speed, can be stored in each node and then incrementally updated</a:t>
            </a:r>
          </a:p>
          <a:p>
            <a:pPr lvl="1"/>
            <a:r>
              <a:rPr lang="en-US" dirty="0" smtClean="0"/>
              <a:t>+1 if ascending from a left child</a:t>
            </a:r>
          </a:p>
          <a:p>
            <a:pPr lvl="1"/>
            <a:r>
              <a:rPr lang="en-US" dirty="0" smtClean="0"/>
              <a:t>-1 if ascending from a right child</a:t>
            </a:r>
          </a:p>
          <a:p>
            <a:pPr lvl="1"/>
            <a:endParaRPr lang="en-US" dirty="0"/>
          </a:p>
          <a:p>
            <a:r>
              <a:rPr lang="en-US" dirty="0" smtClean="0"/>
              <a:t>If a balance factor update yields 2 or -2, the imbalance case is determined via that node’s left (2) or right (-2) child’s balance factor</a:t>
            </a:r>
          </a:p>
          <a:p>
            <a:pPr lvl="1"/>
            <a:r>
              <a:rPr lang="en-US" dirty="0" smtClean="0"/>
              <a:t>Then the appropriate rotations are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Perfectly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perfectly balanced tree requires all levels be full except the last level</a:t>
            </a:r>
          </a:p>
          <a:p>
            <a:pPr lvl="1"/>
            <a:r>
              <a:rPr lang="en-US" dirty="0" smtClean="0"/>
              <a:t>This results in minimum height and fastest search</a:t>
            </a:r>
          </a:p>
          <a:p>
            <a:pPr lvl="1"/>
            <a:endParaRPr lang="en-US" dirty="0"/>
          </a:p>
          <a:p>
            <a:r>
              <a:rPr lang="en-US" dirty="0" smtClean="0"/>
              <a:t>If nodes are inserted and removed dynamically, maintaining a perfectly balanced tree requires extensive tree rearrangements</a:t>
            </a:r>
          </a:p>
          <a:p>
            <a:endParaRPr lang="en-US" dirty="0"/>
          </a:p>
          <a:p>
            <a:r>
              <a:rPr lang="en-US" dirty="0" smtClean="0"/>
              <a:t>An AVL tree however, only requires a few local rotations so is more computationally efficient but it DOES NOT guarantee minimum possible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AVL tree’s worst case height is at worse about 1.5x the minimum binary tree height</a:t>
            </a:r>
          </a:p>
          <a:p>
            <a:pPr lvl="1"/>
            <a:r>
              <a:rPr lang="en-US" dirty="0" smtClean="0"/>
              <a:t>The height is still O(log(n)) where n is the number of nodes</a:t>
            </a:r>
          </a:p>
          <a:p>
            <a:pPr lvl="1"/>
            <a:endParaRPr lang="en-US" dirty="0"/>
          </a:p>
          <a:p>
            <a:r>
              <a:rPr lang="en-US" dirty="0" smtClean="0"/>
              <a:t>In practice, AVL tree heights are much closer to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https://www.geeksforgeeks.org/avl-tree-set-1-insertion/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4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applications require fast access to and removal of the maximum item in a changing set of items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list of computer jobs (ranked by priority) waiting for completion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Maintaining jobs in fully-sorted order requires more operations than necessary, since only the maximum item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max-heap is a binary tree that maintains the simple property that a node’s key is greater than or equal to all the node’s children's keys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Therefore, a max-heap’s root always has the maximum key in the entire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Week’s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4" y="1938396"/>
            <a:ext cx="8620966" cy="32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Max-Heap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insert into a max-heap starts by inserting the node in the tree’s last level and then swapping the node with its parent until no max-heap property violation occurs</a:t>
            </a:r>
          </a:p>
          <a:p>
            <a:endParaRPr lang="en-US" dirty="0"/>
          </a:p>
          <a:p>
            <a:r>
              <a:rPr lang="en-US" dirty="0" smtClean="0"/>
              <a:t>Inserts fill a level (left-to-right) before adding another level so the tree’s height is always the min possible</a:t>
            </a:r>
          </a:p>
          <a:p>
            <a:endParaRPr lang="en-US" dirty="0"/>
          </a:p>
          <a:p>
            <a:r>
              <a:rPr lang="en-US" dirty="0" smtClean="0"/>
              <a:t>The upward movement of a node in a max-heap is sometimes called percolating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from Max-Heap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remove from a max-heap is always a removal of the root</a:t>
            </a:r>
          </a:p>
          <a:p>
            <a:endParaRPr lang="en-US" dirty="0"/>
          </a:p>
          <a:p>
            <a:r>
              <a:rPr lang="en-US" dirty="0" smtClean="0"/>
              <a:t>Completed by replacing the root with the last level’s last node and swapping that node with its greatest child until no max-heap property violation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min-heap is similar to a max-heap, but a node’s key is less than or equal to its children’s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BST built from inserts of n nodes having random-ordered keys stays well-balanced and thus has near-minimum height</a:t>
            </a:r>
          </a:p>
          <a:p>
            <a:pPr lvl="1"/>
            <a:r>
              <a:rPr lang="en-US" dirty="0" smtClean="0"/>
              <a:t>Searches, inserts, and deletes are O(log(n))</a:t>
            </a:r>
          </a:p>
          <a:p>
            <a:pPr lvl="1"/>
            <a:endParaRPr lang="en-US" dirty="0"/>
          </a:p>
          <a:p>
            <a:r>
              <a:rPr lang="en-US" dirty="0" smtClean="0"/>
              <a:t>Because insertion order may not be controllable, a data structure that somehow randomizes BST insertions is desirable</a:t>
            </a:r>
          </a:p>
          <a:p>
            <a:endParaRPr lang="en-US" dirty="0"/>
          </a:p>
          <a:p>
            <a:r>
              <a:rPr lang="en-US" dirty="0" smtClean="0"/>
              <a:t>Uses a main key that maintains a binary search tree ordering property and a second key generated randomly (called “priority”) during insertions that maintains a heap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of these keys usually keeps the tree balanced</a:t>
            </a:r>
          </a:p>
          <a:p>
            <a:endParaRPr lang="en-US" dirty="0"/>
          </a:p>
          <a:p>
            <a:r>
              <a:rPr lang="en-US" dirty="0" smtClean="0"/>
              <a:t>The word “</a:t>
            </a:r>
            <a:r>
              <a:rPr lang="en-US" dirty="0" err="1" smtClean="0"/>
              <a:t>treap</a:t>
            </a:r>
            <a:r>
              <a:rPr lang="en-US" dirty="0" smtClean="0"/>
              <a:t>” is a mix of tree and heap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treap</a:t>
            </a:r>
            <a:r>
              <a:rPr lang="en-US" dirty="0" smtClean="0"/>
              <a:t> search is the same as a BST search using the main key, since the </a:t>
            </a:r>
            <a:r>
              <a:rPr lang="en-US" dirty="0" err="1" smtClean="0"/>
              <a:t>treap</a:t>
            </a:r>
            <a:r>
              <a:rPr lang="en-US" dirty="0" smtClean="0"/>
              <a:t> is a BST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treap</a:t>
            </a:r>
            <a:r>
              <a:rPr lang="en-US" dirty="0" smtClean="0"/>
              <a:t> delete can be done by setting the node’s priority such that the node should be a leaf, percolating the node down using rotations until the node is a leaf and then removing the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</a:t>
            </a:r>
            <a:r>
              <a:rPr lang="en-US" dirty="0" smtClean="0"/>
              <a:t>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treap</a:t>
            </a:r>
            <a:r>
              <a:rPr lang="en-US" dirty="0" smtClean="0"/>
              <a:t> insert includes the following actions:</a:t>
            </a:r>
          </a:p>
          <a:p>
            <a:pPr lvl="1"/>
            <a:r>
              <a:rPr lang="en-US" dirty="0" smtClean="0"/>
              <a:t>Inserts a node as in a BST using the main key</a:t>
            </a:r>
          </a:p>
          <a:p>
            <a:pPr lvl="1"/>
            <a:r>
              <a:rPr lang="en-US" dirty="0" smtClean="0"/>
              <a:t>Then assigns a random priority to the node</a:t>
            </a:r>
          </a:p>
          <a:p>
            <a:pPr lvl="1"/>
            <a:r>
              <a:rPr lang="en-US" dirty="0" smtClean="0"/>
              <a:t>Percolates the node up until the heap property is not violated</a:t>
            </a:r>
          </a:p>
          <a:p>
            <a:pPr lvl="1"/>
            <a:endParaRPr lang="en-US" dirty="0"/>
          </a:p>
          <a:p>
            <a:r>
              <a:rPr lang="en-US" dirty="0" smtClean="0"/>
              <a:t>In a heap, a node is moved up via a swap with the node’s parent</a:t>
            </a:r>
          </a:p>
          <a:p>
            <a:endParaRPr lang="en-US" dirty="0"/>
          </a:p>
          <a:p>
            <a:r>
              <a:rPr lang="en-US" dirty="0" smtClean="0"/>
              <a:t>In a </a:t>
            </a:r>
            <a:r>
              <a:rPr lang="en-US" dirty="0" err="1" smtClean="0"/>
              <a:t>treap</a:t>
            </a:r>
            <a:r>
              <a:rPr lang="en-US" dirty="0" smtClean="0"/>
              <a:t>, a node is moved up via a rotation at the parent</a:t>
            </a:r>
          </a:p>
          <a:p>
            <a:pPr lvl="1"/>
            <a:r>
              <a:rPr lang="en-US" dirty="0" smtClean="0"/>
              <a:t>Unlike a swap, a rotation maintains the BST property</a:t>
            </a:r>
          </a:p>
        </p:txBody>
      </p:sp>
    </p:spTree>
    <p:extLst>
      <p:ext uri="{BB962C8B-B14F-4D97-AF65-F5344CB8AC3E}">
        <p14:creationId xmlns:p14="http://schemas.microsoft.com/office/powerpoint/2010/main" val="40811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</a:t>
            </a:r>
            <a:r>
              <a:rPr lang="en-US" dirty="0" smtClean="0"/>
              <a:t>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node’s priority to negative infinity (for a max-heap)</a:t>
            </a:r>
          </a:p>
          <a:p>
            <a:endParaRPr lang="en-US" dirty="0"/>
          </a:p>
          <a:p>
            <a:r>
              <a:rPr lang="en-US" dirty="0" smtClean="0"/>
              <a:t>Percolate the node down until it is a leaf and then remove it</a:t>
            </a:r>
          </a:p>
          <a:p>
            <a:endParaRPr lang="en-US" dirty="0"/>
          </a:p>
          <a:p>
            <a:r>
              <a:rPr lang="en-US" dirty="0" smtClean="0"/>
              <a:t>Percolating the node down uses rotations, not swaps, to maintain the BST property</a:t>
            </a:r>
          </a:p>
          <a:p>
            <a:endParaRPr lang="en-US" dirty="0"/>
          </a:p>
          <a:p>
            <a:r>
              <a:rPr lang="en-US" dirty="0" smtClean="0"/>
              <a:t>The node is rotated in the direction of the lower-priority child so that the node rotated up has a higher priority than that child, to keep the </a:t>
            </a:r>
            <a:r>
              <a:rPr lang="en-US" smtClean="0"/>
              <a:t>heap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</a:t>
            </a:r>
            <a:r>
              <a:rPr lang="en-US" dirty="0" smtClean="0"/>
              <a:t>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1" y="1732450"/>
            <a:ext cx="8683968" cy="39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smtClean="0"/>
              <a:t>Balancing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</a:t>
            </a:r>
            <a:r>
              <a:rPr lang="en-US" dirty="0" smtClean="0"/>
              <a:t>4.11 </a:t>
            </a:r>
            <a:r>
              <a:rPr lang="en-US" dirty="0" smtClean="0"/>
              <a:t>- </a:t>
            </a:r>
            <a:r>
              <a:rPr lang="en-US" dirty="0" smtClean="0"/>
              <a:t>4.14, 4.19, 4.23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Height and Insertion Order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tree’s height is the maximum edges from the root to any leaf</a:t>
            </a:r>
          </a:p>
          <a:p>
            <a:endParaRPr lang="en-US" dirty="0"/>
          </a:p>
          <a:p>
            <a:r>
              <a:rPr lang="en-US" dirty="0" smtClean="0"/>
              <a:t>The minimum n-node binary tree height is h = log(n)</a:t>
            </a:r>
          </a:p>
          <a:p>
            <a:endParaRPr lang="en-US" dirty="0"/>
          </a:p>
          <a:p>
            <a:r>
              <a:rPr lang="en-US" dirty="0" smtClean="0"/>
              <a:t>The maximum n-node binary tree height is n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Height and Insertion </a:t>
            </a:r>
            <a:r>
              <a:rPr lang="en-US" dirty="0" smtClean="0"/>
              <a:t>Order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a BST is fast if the tree’s height is near the minimum</a:t>
            </a:r>
          </a:p>
          <a:p>
            <a:endParaRPr lang="en-US" dirty="0"/>
          </a:p>
          <a:p>
            <a:r>
              <a:rPr lang="en-US" dirty="0" smtClean="0"/>
              <a:t>Inserting items in random order naturally keeps a BST’s height near the minimum</a:t>
            </a:r>
          </a:p>
          <a:p>
            <a:endParaRPr lang="en-US" dirty="0"/>
          </a:p>
          <a:p>
            <a:r>
              <a:rPr lang="en-US" dirty="0" smtClean="0"/>
              <a:t>Inserting items in nearly-sorted order leads to a nearly-maximum tree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8" y="1732450"/>
            <a:ext cx="6779418" cy="46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after inventors Adelson-</a:t>
            </a:r>
            <a:r>
              <a:rPr lang="en-US" dirty="0" err="1"/>
              <a:t>Velsky</a:t>
            </a:r>
            <a:r>
              <a:rPr lang="en-US" dirty="0"/>
              <a:t> and Landis</a:t>
            </a:r>
          </a:p>
          <a:p>
            <a:endParaRPr lang="en-US" dirty="0" smtClean="0"/>
          </a:p>
          <a:p>
            <a:r>
              <a:rPr lang="en-US" dirty="0" smtClean="0"/>
              <a:t>An AVL tree is a BST with a height balance property and specific operations to rebalance the tree when a node is inserted or removed</a:t>
            </a:r>
          </a:p>
          <a:p>
            <a:endParaRPr lang="en-US" dirty="0"/>
          </a:p>
          <a:p>
            <a:r>
              <a:rPr lang="en-US" dirty="0" smtClean="0"/>
              <a:t>A BST is height balanced if for any node, the heights of the node’s left and right subtrees differ by only 0 or 1</a:t>
            </a:r>
          </a:p>
          <a:p>
            <a:endParaRPr lang="en-US" dirty="0"/>
          </a:p>
          <a:p>
            <a:r>
              <a:rPr lang="en-US" dirty="0" smtClean="0"/>
              <a:t>A node’s balance factor is the left subtree height minus the right subtree height</a:t>
            </a:r>
          </a:p>
          <a:p>
            <a:pPr lvl="1"/>
            <a:r>
              <a:rPr lang="en-US" dirty="0" smtClean="0"/>
              <a:t>Which is 1, 0, or -1 in an AVL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3" y="1732450"/>
            <a:ext cx="8446285" cy="4293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24" y="6351373"/>
            <a:ext cx="608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*We are interested in the height of the </a:t>
            </a:r>
            <a:r>
              <a:rPr lang="en-US" u="sng" dirty="0" smtClean="0"/>
              <a:t>subtree</a:t>
            </a:r>
            <a:r>
              <a:rPr lang="en-US" dirty="0" smtClean="0"/>
              <a:t> of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item into an AVL tree may cause the tree to become unbalanced</a:t>
            </a:r>
          </a:p>
          <a:p>
            <a:endParaRPr lang="en-US" dirty="0"/>
          </a:p>
          <a:p>
            <a:r>
              <a:rPr lang="en-US" dirty="0" smtClean="0"/>
              <a:t>A rotation can rebalance the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A rotation is a local rearrangement of a BST that maintains the BST ordering property while rebalancing the tree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Sometimes, the imbalance is due to an insertion on the inside of a subtree, rather than on the outside</a:t>
            </a:r>
          </a:p>
          <a:p>
            <a:pPr lvl="1"/>
            <a:r>
              <a:rPr lang="en-US" dirty="0" smtClean="0"/>
              <a:t>One rotation won’t rebalance, a double rotation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1135</Words>
  <Application>Microsoft Office PowerPoint</Application>
  <PresentationFormat>On-screen Show (4:3)</PresentationFormat>
  <Paragraphs>137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Last Week’s Quiz</vt:lpstr>
      <vt:lpstr>Last Week’s Assignment</vt:lpstr>
      <vt:lpstr>Lecture 8</vt:lpstr>
      <vt:lpstr>BST Height and Insertion Order Recap</vt:lpstr>
      <vt:lpstr>BST Height and Insertion Order Recap</vt:lpstr>
      <vt:lpstr>BST Height</vt:lpstr>
      <vt:lpstr>AVL Tree</vt:lpstr>
      <vt:lpstr>AVL Tree</vt:lpstr>
      <vt:lpstr>AVL Insertions</vt:lpstr>
      <vt:lpstr>AVL Double Rotation</vt:lpstr>
      <vt:lpstr>AVL Insertions</vt:lpstr>
      <vt:lpstr>AVL Rotation Cases</vt:lpstr>
      <vt:lpstr>AVL Insertions</vt:lpstr>
      <vt:lpstr>AVL Insertions</vt:lpstr>
      <vt:lpstr>Perfectly Balanced Tree</vt:lpstr>
      <vt:lpstr>AVL Tree Height</vt:lpstr>
      <vt:lpstr>Java Implementation Example</vt:lpstr>
      <vt:lpstr>Heaps</vt:lpstr>
      <vt:lpstr>Max-Heap</vt:lpstr>
      <vt:lpstr>Max-Heap</vt:lpstr>
      <vt:lpstr>Insert into Max-Heap</vt:lpstr>
      <vt:lpstr>Remove from Max-Heap</vt:lpstr>
      <vt:lpstr>Min-Heap</vt:lpstr>
      <vt:lpstr>Treaps</vt:lpstr>
      <vt:lpstr>Treap</vt:lpstr>
      <vt:lpstr>Treap Insert</vt:lpstr>
      <vt:lpstr>Treap Delete</vt:lpstr>
      <vt:lpstr>Treap Delete</vt:lpstr>
      <vt:lpstr>Quiz This Week</vt:lpstr>
      <vt:lpstr>Zybooks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Matthew McCloskey</dc:creator>
  <cp:lastModifiedBy>Matthew McCloskey</cp:lastModifiedBy>
  <cp:revision>151</cp:revision>
  <dcterms:created xsi:type="dcterms:W3CDTF">2017-03-08T05:28:28Z</dcterms:created>
  <dcterms:modified xsi:type="dcterms:W3CDTF">2019-04-25T00:27:47Z</dcterms:modified>
</cp:coreProperties>
</file>