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7" r:id="rId2"/>
    <p:sldId id="258" r:id="rId3"/>
    <p:sldId id="259" r:id="rId4"/>
    <p:sldId id="27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59834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3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3302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5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36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768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9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XgEDyodOJU#t=07m43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from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524001"/>
            <a:ext cx="7839075" cy="467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7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adjacency matrix’s key benefit is an O(1) determination of whether two vertices are adjacent</a:t>
            </a:r>
          </a:p>
          <a:p>
            <a:pPr lvl="1"/>
            <a:r>
              <a:rPr lang="en-US" dirty="0" smtClean="0"/>
              <a:t>The place in the table where the two intersect is quickly and easily checked</a:t>
            </a:r>
          </a:p>
          <a:p>
            <a:pPr lvl="1"/>
            <a:endParaRPr lang="en-US" dirty="0"/>
          </a:p>
          <a:p>
            <a:r>
              <a:rPr lang="en-US" dirty="0" smtClean="0"/>
              <a:t>The downside is that the matrix size can be very large since it is a function of the number of vertices squared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3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0" y="2286000"/>
            <a:ext cx="72009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An adjacency matrix would be inefficient for a sparse graph in which most elements would be 0’s.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Half of this matrix is unused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38" y="3124200"/>
            <a:ext cx="46054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0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directed graph (digraph) consists of vertices connected by edges that specify a direction</a:t>
            </a:r>
          </a:p>
          <a:p>
            <a:pPr lvl="1"/>
            <a:r>
              <a:rPr lang="en-US" dirty="0" smtClean="0"/>
              <a:t>i.e. links between web pages, college prerequisite flow chart</a:t>
            </a:r>
          </a:p>
          <a:p>
            <a:endParaRPr lang="en-US" dirty="0"/>
          </a:p>
          <a:p>
            <a:r>
              <a:rPr lang="en-US" dirty="0" smtClean="0"/>
              <a:t>A path is a sequence of directed edges from a source to a destination vertex</a:t>
            </a:r>
          </a:p>
          <a:p>
            <a:endParaRPr lang="en-US" dirty="0"/>
          </a:p>
          <a:p>
            <a:r>
              <a:rPr lang="en-US" dirty="0" smtClean="0"/>
              <a:t>A cycle is a path that starts and ends at the same vertex</a:t>
            </a:r>
          </a:p>
        </p:txBody>
      </p:sp>
    </p:spTree>
    <p:extLst>
      <p:ext uri="{BB962C8B-B14F-4D97-AF65-F5344CB8AC3E}">
        <p14:creationId xmlns:p14="http://schemas.microsoft.com/office/powerpoint/2010/main" val="371595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weighted graph associates a weight with each edge</a:t>
            </a:r>
          </a:p>
          <a:p>
            <a:endParaRPr lang="en-US" dirty="0"/>
          </a:p>
          <a:p>
            <a:r>
              <a:rPr lang="en-US" dirty="0" smtClean="0"/>
              <a:t>The weight is some numerical value between vertex items</a:t>
            </a:r>
          </a:p>
          <a:p>
            <a:pPr lvl="1"/>
            <a:r>
              <a:rPr lang="en-US" dirty="0" smtClean="0"/>
              <a:t>i.e. connection speed between computers, flight cost between airports</a:t>
            </a:r>
          </a:p>
          <a:p>
            <a:pPr lvl="1"/>
            <a:endParaRPr lang="en-US" dirty="0"/>
          </a:p>
          <a:p>
            <a:r>
              <a:rPr lang="en-US" dirty="0" smtClean="0"/>
              <a:t>A weighted graph may be directed or undirected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828800"/>
            <a:ext cx="825909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72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and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path length is the sum of the edge weights in the path</a:t>
            </a:r>
          </a:p>
          <a:p>
            <a:endParaRPr lang="en-US" dirty="0"/>
          </a:p>
          <a:p>
            <a:r>
              <a:rPr lang="en-US" dirty="0" smtClean="0"/>
              <a:t>A cycle is a path that starts and ends at the same vertex</a:t>
            </a:r>
          </a:p>
          <a:p>
            <a:endParaRPr lang="en-US" dirty="0"/>
          </a:p>
          <a:p>
            <a:r>
              <a:rPr lang="en-US" dirty="0" smtClean="0"/>
              <a:t>The cycle length is the sum of the edge weights in a cycle</a:t>
            </a:r>
          </a:p>
          <a:p>
            <a:endParaRPr lang="en-US" dirty="0"/>
          </a:p>
          <a:p>
            <a:r>
              <a:rPr lang="en-US" dirty="0" smtClean="0"/>
              <a:t>A shortest path does not exist in a graph with a negative edge weight cycle</a:t>
            </a:r>
          </a:p>
          <a:p>
            <a:pPr lvl="1"/>
            <a:r>
              <a:rPr lang="en-US" dirty="0" smtClean="0"/>
              <a:t>Each loop around the negative will make the path “shorter” in a mathematical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6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Edge Weight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779526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7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Graph Video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video at 7:43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Zybook</a:t>
            </a:r>
            <a:r>
              <a:rPr lang="en-US" dirty="0" smtClean="0"/>
              <a:t>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5.1-5.4</a:t>
            </a:r>
          </a:p>
          <a:p>
            <a:r>
              <a:rPr lang="en-US" dirty="0" smtClean="0"/>
              <a:t>5.7</a:t>
            </a:r>
          </a:p>
          <a:p>
            <a:r>
              <a:rPr lang="en-US" dirty="0" smtClean="0"/>
              <a:t>5.8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graph is a data structure for representing connections among items</a:t>
            </a:r>
          </a:p>
          <a:p>
            <a:pPr lvl="1"/>
            <a:r>
              <a:rPr lang="en-US" dirty="0" smtClean="0"/>
              <a:t>Consists of vertices connected by edges</a:t>
            </a:r>
          </a:p>
          <a:p>
            <a:pPr lvl="1"/>
            <a:endParaRPr lang="en-US" dirty="0"/>
          </a:p>
          <a:p>
            <a:r>
              <a:rPr lang="en-US" dirty="0" smtClean="0"/>
              <a:t>A vertex (or node) represents an item in a graph.</a:t>
            </a:r>
          </a:p>
          <a:p>
            <a:endParaRPr lang="en-US" dirty="0"/>
          </a:p>
          <a:p>
            <a:r>
              <a:rPr lang="en-US" dirty="0" smtClean="0"/>
              <a:t>An edge represents a connection between two vertices in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70" y="1536347"/>
            <a:ext cx="5826598" cy="50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8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 given graph, the number of vertices is commonly represented as V, and the number of edges as E</a:t>
            </a:r>
          </a:p>
          <a:p>
            <a:endParaRPr lang="en-US" dirty="0"/>
          </a:p>
          <a:p>
            <a:r>
              <a:rPr lang="en-US" dirty="0" smtClean="0"/>
              <a:t>Two vertices are considered “adjacent” if they are connected by an edge</a:t>
            </a:r>
          </a:p>
          <a:p>
            <a:endParaRPr lang="en-US" dirty="0"/>
          </a:p>
          <a:p>
            <a:r>
              <a:rPr lang="en-US" dirty="0" smtClean="0"/>
              <a:t>A path is a sequence of edges leading from a source vertex to a destination vertex</a:t>
            </a:r>
          </a:p>
          <a:p>
            <a:endParaRPr lang="en-US" dirty="0"/>
          </a:p>
          <a:p>
            <a:r>
              <a:rPr lang="en-US" dirty="0" smtClean="0"/>
              <a:t>The distance between two vertices is the number of edges on the shortest path between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3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approaches exist for representing a graph data structure in your code</a:t>
            </a:r>
          </a:p>
          <a:p>
            <a:endParaRPr lang="en-US" dirty="0"/>
          </a:p>
          <a:p>
            <a:r>
              <a:rPr lang="en-US" dirty="0" smtClean="0"/>
              <a:t>A common approach is an adjacency list</a:t>
            </a:r>
          </a:p>
          <a:p>
            <a:pPr lvl="1"/>
            <a:r>
              <a:rPr lang="en-US" dirty="0" smtClean="0"/>
              <a:t>Each vertex has a list of adjacent vertices</a:t>
            </a:r>
          </a:p>
          <a:p>
            <a:pPr lvl="1"/>
            <a:endParaRPr lang="en-US" dirty="0"/>
          </a:p>
          <a:p>
            <a:r>
              <a:rPr lang="en-US" dirty="0" smtClean="0"/>
              <a:t>A key advantage to this type is that each vertex appears once and edge appears twice</a:t>
            </a:r>
          </a:p>
          <a:p>
            <a:pPr lvl="1"/>
            <a:r>
              <a:rPr lang="en-US" dirty="0" smtClean="0"/>
              <a:t>This is less memory space needed than some other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0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disadvantage to this method however, is that determining whether two vertices are adjacent requires searching one vertex’s adjacency list</a:t>
            </a:r>
          </a:p>
          <a:p>
            <a:pPr lvl="1"/>
            <a:r>
              <a:rPr lang="en-US" dirty="0" smtClean="0"/>
              <a:t>Which could be up to size V</a:t>
            </a:r>
          </a:p>
          <a:p>
            <a:pPr lvl="1"/>
            <a:endParaRPr lang="en-US" dirty="0"/>
          </a:p>
          <a:p>
            <a:r>
              <a:rPr lang="en-US" dirty="0" smtClean="0"/>
              <a:t>In many graphs, nodes are only connected to a few other nodes so this isn’t a big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5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Graphs where the majority of vertices are only connected to a small fraction of other vertices are called “sparse graphs”</a:t>
            </a:r>
          </a:p>
          <a:p>
            <a:endParaRPr lang="en-US" dirty="0"/>
          </a:p>
          <a:p>
            <a:r>
              <a:rPr lang="en-US" dirty="0" smtClean="0"/>
              <a:t>Sparse graphs have far fewer edges than the maximum possible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Computer networks, flights between cities, friendships among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7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represent a graph data structure is to use an adjacency matrix</a:t>
            </a:r>
          </a:p>
          <a:p>
            <a:endParaRPr lang="en-US" dirty="0"/>
          </a:p>
          <a:p>
            <a:r>
              <a:rPr lang="en-US" dirty="0" smtClean="0"/>
              <a:t>Each vertex is assigned to a matrix row and column, and a matrix element is 1 if the corresponding two vertices have an edge or is 0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137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</TotalTime>
  <Words>605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Quiz from Last Week</vt:lpstr>
      <vt:lpstr>Lecture 9</vt:lpstr>
      <vt:lpstr>Graphs</vt:lpstr>
      <vt:lpstr>Graph Example</vt:lpstr>
      <vt:lpstr>Graphs</vt:lpstr>
      <vt:lpstr>Adjacency List Approach</vt:lpstr>
      <vt:lpstr>Adjacency List Approach</vt:lpstr>
      <vt:lpstr>Sparse Graphs</vt:lpstr>
      <vt:lpstr>Adjacency Matrix Approach</vt:lpstr>
      <vt:lpstr>Adjacency Matrix</vt:lpstr>
      <vt:lpstr>Adjacency Matrix Pros and Cons</vt:lpstr>
      <vt:lpstr>Adjacency Matrix Pros and Cons</vt:lpstr>
      <vt:lpstr>Directed Graph</vt:lpstr>
      <vt:lpstr>Weighted Graph</vt:lpstr>
      <vt:lpstr>Weighted Digraph</vt:lpstr>
      <vt:lpstr>Paths and Cycles</vt:lpstr>
      <vt:lpstr>Negative Edge Weight Cycle</vt:lpstr>
      <vt:lpstr>Example Video</vt:lpstr>
      <vt:lpstr>Zybook Sections</vt:lpstr>
      <vt:lpstr>Quiz this Week</vt:lpstr>
      <vt:lpstr>Assignment this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from Last Week</dc:title>
  <dc:creator>Matthew McCloskey</dc:creator>
  <cp:lastModifiedBy>Matthew McCloskey</cp:lastModifiedBy>
  <cp:revision>6</cp:revision>
  <dcterms:created xsi:type="dcterms:W3CDTF">2018-05-09T05:51:26Z</dcterms:created>
  <dcterms:modified xsi:type="dcterms:W3CDTF">2019-10-31T00:38:56Z</dcterms:modified>
</cp:coreProperties>
</file>