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4" r:id="rId2"/>
    <p:sldId id="288" r:id="rId3"/>
    <p:sldId id="302" r:id="rId4"/>
    <p:sldId id="258" r:id="rId5"/>
    <p:sldId id="298" r:id="rId6"/>
    <p:sldId id="305" r:id="rId7"/>
    <p:sldId id="299" r:id="rId8"/>
    <p:sldId id="300" r:id="rId9"/>
    <p:sldId id="307" r:id="rId10"/>
    <p:sldId id="308" r:id="rId11"/>
    <p:sldId id="303" r:id="rId12"/>
    <p:sldId id="309" r:id="rId13"/>
    <p:sldId id="267" r:id="rId14"/>
    <p:sldId id="311" r:id="rId15"/>
    <p:sldId id="294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200"/>
    <a:srgbClr val="2D2D2D"/>
    <a:srgbClr val="87FF6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47" d="100"/>
          <a:sy n="47" d="100"/>
        </p:scale>
        <p:origin x="37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37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196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69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192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37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45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F631E88-5C92-4905-AE20-6A2366529726}"/>
              </a:ext>
            </a:extLst>
          </p:cNvPr>
          <p:cNvGrpSpPr/>
          <p:nvPr userDrawn="1"/>
        </p:nvGrpSpPr>
        <p:grpSpPr>
          <a:xfrm>
            <a:off x="-590458" y="-754197"/>
            <a:ext cx="13111203" cy="8340110"/>
            <a:chOff x="-590458" y="-754197"/>
            <a:chExt cx="13111203" cy="83401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D61E47-C645-455B-9A5D-C4B5F3DAAE73}"/>
                </a:ext>
              </a:extLst>
            </p:cNvPr>
            <p:cNvSpPr/>
            <p:nvPr/>
          </p:nvSpPr>
          <p:spPr>
            <a:xfrm rot="21556428">
              <a:off x="-42549" y="258581"/>
              <a:ext cx="12278975" cy="632742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6220D4-37DE-4F27-B77D-8B37306F1BE1}"/>
                </a:ext>
              </a:extLst>
            </p:cNvPr>
            <p:cNvSpPr/>
            <p:nvPr/>
          </p:nvSpPr>
          <p:spPr>
            <a:xfrm rot="478867">
              <a:off x="234300" y="-754197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1A1395-F264-423C-A9CC-2AD4DB493F19}"/>
                </a:ext>
              </a:extLst>
            </p:cNvPr>
            <p:cNvSpPr/>
            <p:nvPr/>
          </p:nvSpPr>
          <p:spPr>
            <a:xfrm rot="10225766" flipH="1">
              <a:off x="-590458" y="5634763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290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FF22717-9CC7-4E4F-8D5D-B2F972BDB086}"/>
              </a:ext>
            </a:extLst>
          </p:cNvPr>
          <p:cNvGrpSpPr/>
          <p:nvPr/>
        </p:nvGrpSpPr>
        <p:grpSpPr>
          <a:xfrm>
            <a:off x="-995208" y="418563"/>
            <a:ext cx="14362718" cy="5320102"/>
            <a:chOff x="-995208" y="418563"/>
            <a:chExt cx="14362718" cy="5320102"/>
          </a:xfrm>
          <a:solidFill>
            <a:srgbClr val="2D2D2D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BEEE7D-7648-48F8-97F8-4B40213E2931}"/>
                </a:ext>
              </a:extLst>
            </p:cNvPr>
            <p:cNvSpPr/>
            <p:nvPr/>
          </p:nvSpPr>
          <p:spPr>
            <a:xfrm rot="21077561">
              <a:off x="-995208" y="1426093"/>
              <a:ext cx="14362718" cy="3233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C8BB360-E53E-42E9-9D9A-5BF1D4C8AC7B}"/>
                </a:ext>
              </a:extLst>
            </p:cNvPr>
            <p:cNvSpPr/>
            <p:nvPr/>
          </p:nvSpPr>
          <p:spPr>
            <a:xfrm>
              <a:off x="0" y="418563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0A7F527-4797-40BD-9F80-D9B4119D7E8E}"/>
                </a:ext>
              </a:extLst>
            </p:cNvPr>
            <p:cNvSpPr/>
            <p:nvPr/>
          </p:nvSpPr>
          <p:spPr>
            <a:xfrm rot="9746899" flipH="1">
              <a:off x="-360481" y="3787515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 rot="21077561">
            <a:off x="2844090" y="3719278"/>
            <a:ext cx="696857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  NEW  .NET  SPA  FRAMEWORK </a:t>
            </a:r>
            <a:endParaRPr lang="en-GB" sz="32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66EFE-7FDE-4C7B-A04B-3E62B02A337E}"/>
              </a:ext>
            </a:extLst>
          </p:cNvPr>
          <p:cNvGrpSpPr/>
          <p:nvPr/>
        </p:nvGrpSpPr>
        <p:grpSpPr>
          <a:xfrm rot="21077561">
            <a:off x="3042239" y="1973758"/>
            <a:ext cx="6182954" cy="1453829"/>
            <a:chOff x="977953" y="2433131"/>
            <a:chExt cx="6182954" cy="1453829"/>
          </a:xfrm>
          <a:solidFill>
            <a:schemeClr val="bg1"/>
          </a:solidFill>
          <a:effectLst>
            <a:outerShdw blurRad="165100" dist="38100" dir="5400000" algn="t" rotWithShape="0">
              <a:prstClr val="black"/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C45CDE-36DE-46C0-9FB9-6A9EFA715AB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509018-2A8F-4D06-99F1-58A68B00541B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7941AE-6213-4108-B3B5-84732481DCBC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16163F-4DBC-4AC1-8100-ADBEC8FF6B9A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56312-7B1E-47F0-A3AC-60DEFB0A196F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74F135-ED18-422E-8542-3DFDD24F7141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420554-E674-45CA-86FA-2B37D3702051}"/>
              </a:ext>
            </a:extLst>
          </p:cNvPr>
          <p:cNvGrpSpPr/>
          <p:nvPr/>
        </p:nvGrpSpPr>
        <p:grpSpPr>
          <a:xfrm rot="194793">
            <a:off x="7846317" y="4605799"/>
            <a:ext cx="4205838" cy="1971867"/>
            <a:chOff x="7553457" y="4528569"/>
            <a:chExt cx="4205838" cy="197186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7DED691-FDBA-4F06-8DC1-7D20D1ADFD12}"/>
                </a:ext>
              </a:extLst>
            </p:cNvPr>
            <p:cNvSpPr/>
            <p:nvPr/>
          </p:nvSpPr>
          <p:spPr>
            <a:xfrm>
              <a:off x="7553460" y="4528569"/>
              <a:ext cx="4162794" cy="1971867"/>
            </a:xfrm>
            <a:prstGeom prst="roundRect">
              <a:avLst>
                <a:gd name="adj" fmla="val 1326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9953AF-FB5D-49EA-9F02-0A0DE9A793CF}"/>
                </a:ext>
              </a:extLst>
            </p:cNvPr>
            <p:cNvSpPr txBox="1"/>
            <p:nvPr/>
          </p:nvSpPr>
          <p:spPr>
            <a:xfrm>
              <a:off x="7795131" y="5774327"/>
              <a:ext cx="3964164" cy="518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400" b="1" spc="300" dirty="0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@</a:t>
              </a:r>
              <a:r>
                <a:rPr lang="en-GB" sz="2400" b="1" spc="300" dirty="0" err="1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StevenSanderson</a:t>
              </a:r>
              <a:endParaRPr lang="en-GB" sz="2400" b="1" spc="300" dirty="0">
                <a:solidFill>
                  <a:srgbClr val="C00000"/>
                </a:solidFill>
                <a:latin typeface="Abadi" panose="020B060402010402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CB2B99-E840-4DCD-817C-84925A5B29E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457" y="5728529"/>
              <a:ext cx="416279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9DF490-3A99-4018-832A-E653260D14EF}"/>
                </a:ext>
              </a:extLst>
            </p:cNvPr>
            <p:cNvSpPr/>
            <p:nvPr/>
          </p:nvSpPr>
          <p:spPr>
            <a:xfrm>
              <a:off x="7845893" y="4701145"/>
              <a:ext cx="3417090" cy="483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200" spc="300" dirty="0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Steven Sanderson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C96FB9-F942-41BE-818E-060F49F9C889}"/>
                </a:ext>
              </a:extLst>
            </p:cNvPr>
            <p:cNvSpPr/>
            <p:nvPr/>
          </p:nvSpPr>
          <p:spPr>
            <a:xfrm>
              <a:off x="7820045" y="5158323"/>
              <a:ext cx="3874300" cy="483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200" spc="300" dirty="0">
                  <a:solidFill>
                    <a:srgbClr val="C00000"/>
                  </a:solidFill>
                  <a:latin typeface="Abadi Extra Light" panose="020B0204020104020204" pitchFamily="34" charset="0"/>
                  <a:cs typeface="Calibri Light" panose="020F0302020204030204" pitchFamily="34" charset="0"/>
                </a:rPr>
                <a:t>Developer, Microsoft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380895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79079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BUILDING A BIGGER APP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D50853-6F89-445E-B424-6D25CBDB7511}"/>
              </a:ext>
            </a:extLst>
          </p:cNvPr>
          <p:cNvSpPr/>
          <p:nvPr/>
        </p:nvSpPr>
        <p:spPr>
          <a:xfrm>
            <a:off x="994674" y="2605923"/>
            <a:ext cx="2150087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Hosting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C34615-FEB9-4528-9B6A-025714193177}"/>
              </a:ext>
            </a:extLst>
          </p:cNvPr>
          <p:cNvSpPr/>
          <p:nvPr/>
        </p:nvSpPr>
        <p:spPr>
          <a:xfrm>
            <a:off x="3526066" y="2605923"/>
            <a:ext cx="1796208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Auth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FBC530-2700-451A-9FC3-7796EF7827B4}"/>
              </a:ext>
            </a:extLst>
          </p:cNvPr>
          <p:cNvSpPr/>
          <p:nvPr/>
        </p:nvSpPr>
        <p:spPr>
          <a:xfrm>
            <a:off x="5750868" y="2605923"/>
            <a:ext cx="2728689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Validation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BC7BB9-5DF6-4371-AB23-3B53104AA5DE}"/>
              </a:ext>
            </a:extLst>
          </p:cNvPr>
          <p:cNvSpPr/>
          <p:nvPr/>
        </p:nvSpPr>
        <p:spPr>
          <a:xfrm>
            <a:off x="994674" y="4060181"/>
            <a:ext cx="4756194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Component libraries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CB180C-7219-4EC6-9608-CB57271F366D}"/>
              </a:ext>
            </a:extLst>
          </p:cNvPr>
          <p:cNvSpPr/>
          <p:nvPr/>
        </p:nvSpPr>
        <p:spPr>
          <a:xfrm>
            <a:off x="6106532" y="4060181"/>
            <a:ext cx="3586264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Static content</a:t>
            </a:r>
          </a:p>
        </p:txBody>
      </p:sp>
    </p:spTree>
    <p:extLst>
      <p:ext uri="{BB962C8B-B14F-4D97-AF65-F5344CB8AC3E}">
        <p14:creationId xmlns:p14="http://schemas.microsoft.com/office/powerpoint/2010/main" val="201448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8C2141-D31B-430E-B055-DADAB077A63C}"/>
              </a:ext>
            </a:extLst>
          </p:cNvPr>
          <p:cNvGrpSpPr/>
          <p:nvPr/>
        </p:nvGrpSpPr>
        <p:grpSpPr>
          <a:xfrm>
            <a:off x="784338" y="1199185"/>
            <a:ext cx="2843157" cy="3668646"/>
            <a:chOff x="6763966" y="1195735"/>
            <a:chExt cx="4748598" cy="45823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C22FF9-2DD5-48BA-B135-E116EAAE4DE1}"/>
                </a:ext>
              </a:extLst>
            </p:cNvPr>
            <p:cNvSpPr/>
            <p:nvPr/>
          </p:nvSpPr>
          <p:spPr>
            <a:xfrm>
              <a:off x="6763966" y="1195735"/>
              <a:ext cx="4748598" cy="4582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EF3220-B65B-4348-B10D-62A6AC650FC8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4727FD-E6C7-45B6-A97E-BA7E5404D481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BD775A-EC94-4E42-92F4-909E55AADCE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495044-8C5F-4B75-8C7E-6F4C3289B7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6BB5B7-B2B4-4534-BF64-407ED47A5CEA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CCD600-25DA-4D40-AD84-02F8DAC0A07D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6B7D6D-A231-453B-A566-9250F92ACD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9D044D-7376-4883-81C9-930E9D2019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613B99-DF3A-43F9-8D8B-279D7D0606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27C6DD-CC64-406A-BB6F-2E1D5B10D78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3C7B82B-A19D-40D7-BF2A-CF0EB7D622AB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77D01D4-C0AB-40E4-A3E5-F7DDF1DB0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C74DF4-A8D3-4F1C-94F3-A21346D894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B6FBD2-44BE-4A79-B9C8-6C34DDAEF52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114D55E-25CE-4DFE-A27E-2848C15EF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9C46E1-13EF-4B47-A05F-FAA25BA52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2B5141E-20B9-4FB9-80F7-0F604730A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87949C4-F996-49C4-9048-E1686A9AB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020BDA8-B756-45F2-B185-DDC8F9CB50D3}"/>
              </a:ext>
            </a:extLst>
          </p:cNvPr>
          <p:cNvGrpSpPr/>
          <p:nvPr/>
        </p:nvGrpSpPr>
        <p:grpSpPr>
          <a:xfrm>
            <a:off x="1244825" y="2208440"/>
            <a:ext cx="1859882" cy="1516178"/>
            <a:chOff x="981355" y="2208440"/>
            <a:chExt cx="1859882" cy="1516178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9E47F8B3-F412-4C0F-A4B9-9D1098F3B16B}"/>
                </a:ext>
              </a:extLst>
            </p:cNvPr>
            <p:cNvSpPr/>
            <p:nvPr/>
          </p:nvSpPr>
          <p:spPr>
            <a:xfrm>
              <a:off x="981355" y="2208440"/>
              <a:ext cx="1859882" cy="1516178"/>
            </a:xfrm>
            <a:prstGeom prst="roundRect">
              <a:avLst>
                <a:gd name="adj" fmla="val 602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7770D2A-F969-4408-9013-630DBFDE3BFD}"/>
                </a:ext>
              </a:extLst>
            </p:cNvPr>
            <p:cNvGrpSpPr/>
            <p:nvPr/>
          </p:nvGrpSpPr>
          <p:grpSpPr>
            <a:xfrm>
              <a:off x="1195144" y="2411601"/>
              <a:ext cx="1451875" cy="1115790"/>
              <a:chOff x="995488" y="2392797"/>
              <a:chExt cx="1976321" cy="1518835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273DB84-4B60-400C-91CB-A82646E3F4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121" t="11142" r="36523" b="38511"/>
              <a:stretch/>
            </p:blipFill>
            <p:spPr>
              <a:xfrm>
                <a:off x="995488" y="3018602"/>
                <a:ext cx="899023" cy="89303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4CD0CB4-319D-4EA1-A0D8-82BBBA4A30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701" y="3099271"/>
                <a:ext cx="676403" cy="812361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68CF089-C2F3-474B-9075-F31908580506}"/>
                  </a:ext>
                </a:extLst>
              </p:cNvPr>
              <p:cNvGrpSpPr/>
              <p:nvPr/>
            </p:nvGrpSpPr>
            <p:grpSpPr>
              <a:xfrm>
                <a:off x="1008188" y="2392797"/>
                <a:ext cx="1963621" cy="461716"/>
                <a:chOff x="977953" y="2433131"/>
                <a:chExt cx="6182954" cy="1453829"/>
              </a:xfrm>
              <a:solidFill>
                <a:schemeClr val="tx1"/>
              </a:solidFill>
              <a:effectLst/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FFB48A98-9708-4FC9-BBD6-D6F5BA0E2655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80F2357A-3365-4A38-B0FD-BCA363B01BF4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E88D26D7-6C37-4743-A57B-C9572ED3ED04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0E0B9DD-2859-40AC-BE62-58FBA84387F1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3BBF6BA-60D7-48E6-9A77-BA7B9D5436F3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C2E12F-99DB-4646-956A-03EBECA113D6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DA9721-8758-4546-A265-E3F5EB606709}"/>
              </a:ext>
            </a:extLst>
          </p:cNvPr>
          <p:cNvGrpSpPr/>
          <p:nvPr/>
        </p:nvGrpSpPr>
        <p:grpSpPr>
          <a:xfrm>
            <a:off x="4784188" y="1489332"/>
            <a:ext cx="2575963" cy="2522288"/>
            <a:chOff x="4799493" y="278079"/>
            <a:chExt cx="2764953" cy="2707341"/>
          </a:xfrm>
        </p:grpSpPr>
        <p:pic>
          <p:nvPicPr>
            <p:cNvPr id="43" name="Graphic 42" descr="Server">
              <a:extLst>
                <a:ext uri="{FF2B5EF4-FFF2-40B4-BE49-F238E27FC236}">
                  <a16:creationId xmlns:a16="http://schemas.microsoft.com/office/drawing/2014/main" id="{5AC62CF9-29F4-404B-B730-35C89396E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39004" y="278079"/>
              <a:ext cx="2485931" cy="248593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A3818D7-D9C6-48CB-AC5A-C0C9EB8B1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9493" y="1144964"/>
              <a:ext cx="2764953" cy="184045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F0E1A5F-FD24-46C4-B788-027408E474A5}"/>
                </a:ext>
              </a:extLst>
            </p:cNvPr>
            <p:cNvSpPr/>
            <p:nvPr/>
          </p:nvSpPr>
          <p:spPr>
            <a:xfrm>
              <a:off x="4901994" y="1326999"/>
              <a:ext cx="2539831" cy="1535111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5E6496E-B47A-45C5-9309-AD19E8715D0D}"/>
                </a:ext>
              </a:extLst>
            </p:cNvPr>
            <p:cNvGrpSpPr/>
            <p:nvPr/>
          </p:nvGrpSpPr>
          <p:grpSpPr>
            <a:xfrm>
              <a:off x="6156515" y="1502122"/>
              <a:ext cx="730079" cy="617904"/>
              <a:chOff x="809408" y="5164739"/>
              <a:chExt cx="1531302" cy="129602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1CC937A-13BB-45C1-967B-C749F62AEF76}"/>
                  </a:ext>
                </a:extLst>
              </p:cNvPr>
              <p:cNvSpPr/>
              <p:nvPr/>
            </p:nvSpPr>
            <p:spPr>
              <a:xfrm>
                <a:off x="942760" y="5164739"/>
                <a:ext cx="1319004" cy="128674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9A56123-20EE-4469-A570-E44ACD09D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408" y="5451464"/>
                <a:ext cx="1531302" cy="1009297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266EFE-7FDE-4C7B-A04B-3E62B02A337E}"/>
                </a:ext>
              </a:extLst>
            </p:cNvPr>
            <p:cNvGrpSpPr/>
            <p:nvPr/>
          </p:nvGrpSpPr>
          <p:grpSpPr>
            <a:xfrm>
              <a:off x="5349524" y="2204620"/>
              <a:ext cx="1777455" cy="417943"/>
              <a:chOff x="977953" y="2433131"/>
              <a:chExt cx="6182954" cy="1453829"/>
            </a:xfrm>
            <a:solidFill>
              <a:schemeClr val="tx1"/>
            </a:solidFill>
            <a:effectLst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8C45CDE-36DE-46C0-9FB9-6A9EFA715ABE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509018-2A8F-4D06-99F1-58A68B00541B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37941AE-6213-4108-B3B5-84732481DCBC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916163F-4DBC-4AC1-8100-ADBEC8FF6B9A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9E56312-7B1E-47F0-A3AC-60DEFB0A196F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374F135-ED18-422E-8542-3DFDD24F7141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89AB9C-DEAF-4434-BBE1-2304416C3906}"/>
              </a:ext>
            </a:extLst>
          </p:cNvPr>
          <p:cNvGrpSpPr/>
          <p:nvPr/>
        </p:nvGrpSpPr>
        <p:grpSpPr>
          <a:xfrm>
            <a:off x="8805751" y="1199185"/>
            <a:ext cx="2843157" cy="3668646"/>
            <a:chOff x="6763966" y="1195735"/>
            <a:chExt cx="4748598" cy="458231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61AFA-9380-4384-88AE-761CD28AAF18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1F9038-4629-457E-8735-8DF114A53712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5340D2-49B9-476C-8C08-041573545031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021403-2DBF-4900-9E89-EEA80B97C961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4FEB5C-DF69-4A28-8D62-BC2FE50E33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85EDD6-E6FF-428A-9C3B-5CC14D5A330C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C5FF7CB-8BA0-45EE-8B43-09A51A1E6625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66A997B-7187-4C79-8D4A-737D419A1F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7B93E3-CB4F-440F-A924-7C9B31B7B96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A66654F-82BC-4EBC-979E-4CC1AE6CE26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F9BC3C5-22F2-480C-A5AA-5B90F06B9042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8D8B468-B717-4D8D-B508-3F522C39B321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5184269-2264-461C-B3CC-D10B227EB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571AFC-679D-45AD-A855-095F540C6C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0E679C7-FB23-4BE8-B5DB-335B7E7CB7F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2A24BC9-5556-4038-8DE9-9F897F43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5EAF3-25B8-4E0F-8699-314ABDA3F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3339D2F-D101-4E98-B5AB-3AD20D023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BC7927-501A-480C-A064-E7E988D1A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DF90DE8-4128-4994-9A2D-41556C55D1F9}"/>
              </a:ext>
            </a:extLst>
          </p:cNvPr>
          <p:cNvGrpSpPr/>
          <p:nvPr/>
        </p:nvGrpSpPr>
        <p:grpSpPr>
          <a:xfrm rot="4844571">
            <a:off x="7634453" y="2237678"/>
            <a:ext cx="1720783" cy="2025022"/>
            <a:chOff x="5103079" y="1984492"/>
            <a:chExt cx="2234242" cy="2359767"/>
          </a:xfrm>
        </p:grpSpPr>
        <p:pic>
          <p:nvPicPr>
            <p:cNvPr id="76" name="Graphic 75" descr="Line Arrow: Clockwise curve">
              <a:extLst>
                <a:ext uri="{FF2B5EF4-FFF2-40B4-BE49-F238E27FC236}">
                  <a16:creationId xmlns:a16="http://schemas.microsoft.com/office/drawing/2014/main" id="{131CE00E-605B-416D-9C99-C75E1ABC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77" name="Graphic 76" descr="Line Arrow: Clockwise curve">
              <a:extLst>
                <a:ext uri="{FF2B5EF4-FFF2-40B4-BE49-F238E27FC236}">
                  <a16:creationId xmlns:a16="http://schemas.microsoft.com/office/drawing/2014/main" id="{D0004F9B-1198-4D83-9529-24A5C78F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2"/>
              <a:ext cx="1381843" cy="2261382"/>
            </a:xfrm>
            <a:prstGeom prst="rect">
              <a:avLst/>
            </a:prstGeom>
            <a:effectLst/>
          </p:spPr>
        </p:pic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83A0609-8DCD-48EF-8377-0F5FBCE985A5}"/>
              </a:ext>
            </a:extLst>
          </p:cNvPr>
          <p:cNvSpPr/>
          <p:nvPr/>
        </p:nvSpPr>
        <p:spPr>
          <a:xfrm>
            <a:off x="640945" y="5326043"/>
            <a:ext cx="3034805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1. Client-side</a:t>
            </a:r>
            <a:endParaRPr lang="en-GB" sz="3200" spc="300" dirty="0">
              <a:latin typeface="Abadi" panose="020B06040201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8D80B57-6065-42D3-928B-588E28F67901}"/>
              </a:ext>
            </a:extLst>
          </p:cNvPr>
          <p:cNvSpPr/>
          <p:nvPr/>
        </p:nvSpPr>
        <p:spPr>
          <a:xfrm>
            <a:off x="6646975" y="5326042"/>
            <a:ext cx="3143809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2. Server-side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F467A7C-6A23-4840-9521-DFD18E848EBE}"/>
              </a:ext>
            </a:extLst>
          </p:cNvPr>
          <p:cNvCxnSpPr/>
          <p:nvPr/>
        </p:nvCxnSpPr>
        <p:spPr>
          <a:xfrm>
            <a:off x="4365872" y="336546"/>
            <a:ext cx="0" cy="6263270"/>
          </a:xfrm>
          <a:prstGeom prst="line">
            <a:avLst/>
          </a:prstGeom>
          <a:ln w="190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4698312-14C6-40A4-937A-0EB7E18DF6D7}"/>
              </a:ext>
            </a:extLst>
          </p:cNvPr>
          <p:cNvSpPr/>
          <p:nvPr/>
        </p:nvSpPr>
        <p:spPr>
          <a:xfrm>
            <a:off x="1636837" y="4058103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2" name="Graphic 141" descr="Line Arrow: Clockwise curve">
            <a:extLst>
              <a:ext uri="{FF2B5EF4-FFF2-40B4-BE49-F238E27FC236}">
                <a16:creationId xmlns:a16="http://schemas.microsoft.com/office/drawing/2014/main" id="{D2E8C4AC-3D9A-4EE8-8741-585E3BA2E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232608" flipH="1" flipV="1">
            <a:off x="1802451" y="3541585"/>
            <a:ext cx="351788" cy="575702"/>
          </a:xfrm>
          <a:prstGeom prst="rect">
            <a:avLst/>
          </a:prstGeom>
        </p:spPr>
      </p:pic>
      <p:pic>
        <p:nvPicPr>
          <p:cNvPr id="143" name="Graphic 142" descr="Line Arrow: Clockwise curve">
            <a:extLst>
              <a:ext uri="{FF2B5EF4-FFF2-40B4-BE49-F238E27FC236}">
                <a16:creationId xmlns:a16="http://schemas.microsoft.com/office/drawing/2014/main" id="{5EDF4FD5-0908-486C-B258-5FE020F61D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08291" flipH="1" flipV="1">
            <a:off x="2148488" y="3575648"/>
            <a:ext cx="351788" cy="575702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FB505F72-7B71-4C8D-8DFA-70CD8C4B6EF9}"/>
              </a:ext>
            </a:extLst>
          </p:cNvPr>
          <p:cNvSpPr/>
          <p:nvPr/>
        </p:nvSpPr>
        <p:spPr>
          <a:xfrm>
            <a:off x="9746464" y="296251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21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41" grpId="0" animBg="1"/>
      <p:bldP spid="1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8C2141-D31B-430E-B055-DADAB077A63C}"/>
              </a:ext>
            </a:extLst>
          </p:cNvPr>
          <p:cNvGrpSpPr/>
          <p:nvPr/>
        </p:nvGrpSpPr>
        <p:grpSpPr>
          <a:xfrm>
            <a:off x="784338" y="1199185"/>
            <a:ext cx="2843157" cy="3668646"/>
            <a:chOff x="6763966" y="1195735"/>
            <a:chExt cx="4748598" cy="45823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C22FF9-2DD5-48BA-B135-E116EAAE4DE1}"/>
                </a:ext>
              </a:extLst>
            </p:cNvPr>
            <p:cNvSpPr/>
            <p:nvPr/>
          </p:nvSpPr>
          <p:spPr>
            <a:xfrm>
              <a:off x="6763966" y="1195735"/>
              <a:ext cx="4748598" cy="4582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EF3220-B65B-4348-B10D-62A6AC650FC8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4727FD-E6C7-45B6-A97E-BA7E5404D481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BD775A-EC94-4E42-92F4-909E55AADCE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495044-8C5F-4B75-8C7E-6F4C3289B7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6BB5B7-B2B4-4534-BF64-407ED47A5CEA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CCD600-25DA-4D40-AD84-02F8DAC0A07D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6B7D6D-A231-453B-A566-9250F92ACD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9D044D-7376-4883-81C9-930E9D2019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613B99-DF3A-43F9-8D8B-279D7D0606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27C6DD-CC64-406A-BB6F-2E1D5B10D78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3C7B82B-A19D-40D7-BF2A-CF0EB7D622AB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77D01D4-C0AB-40E4-A3E5-F7DDF1DB0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C74DF4-A8D3-4F1C-94F3-A21346D894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B6FBD2-44BE-4A79-B9C8-6C34DDAEF52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114D55E-25CE-4DFE-A27E-2848C15EF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9C46E1-13EF-4B47-A05F-FAA25BA52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2B5141E-20B9-4FB9-80F7-0F604730A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87949C4-F996-49C4-9048-E1686A9AB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020BDA8-B756-45F2-B185-DDC8F9CB50D3}"/>
              </a:ext>
            </a:extLst>
          </p:cNvPr>
          <p:cNvGrpSpPr/>
          <p:nvPr/>
        </p:nvGrpSpPr>
        <p:grpSpPr>
          <a:xfrm>
            <a:off x="1244825" y="2208440"/>
            <a:ext cx="1859882" cy="1516178"/>
            <a:chOff x="981355" y="2208440"/>
            <a:chExt cx="1859882" cy="1516178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9E47F8B3-F412-4C0F-A4B9-9D1098F3B16B}"/>
                </a:ext>
              </a:extLst>
            </p:cNvPr>
            <p:cNvSpPr/>
            <p:nvPr/>
          </p:nvSpPr>
          <p:spPr>
            <a:xfrm>
              <a:off x="981355" y="2208440"/>
              <a:ext cx="1859882" cy="1516178"/>
            </a:xfrm>
            <a:prstGeom prst="roundRect">
              <a:avLst>
                <a:gd name="adj" fmla="val 602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7770D2A-F969-4408-9013-630DBFDE3BFD}"/>
                </a:ext>
              </a:extLst>
            </p:cNvPr>
            <p:cNvGrpSpPr/>
            <p:nvPr/>
          </p:nvGrpSpPr>
          <p:grpSpPr>
            <a:xfrm>
              <a:off x="1195144" y="2411601"/>
              <a:ext cx="1451875" cy="1115790"/>
              <a:chOff x="995488" y="2392797"/>
              <a:chExt cx="1976321" cy="1518835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273DB84-4B60-400C-91CB-A82646E3F4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121" t="11142" r="36523" b="38511"/>
              <a:stretch/>
            </p:blipFill>
            <p:spPr>
              <a:xfrm>
                <a:off x="995488" y="3018602"/>
                <a:ext cx="899023" cy="89303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4CD0CB4-319D-4EA1-A0D8-82BBBA4A30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701" y="3099271"/>
                <a:ext cx="676403" cy="812361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68CF089-C2F3-474B-9075-F31908580506}"/>
                  </a:ext>
                </a:extLst>
              </p:cNvPr>
              <p:cNvGrpSpPr/>
              <p:nvPr/>
            </p:nvGrpSpPr>
            <p:grpSpPr>
              <a:xfrm>
                <a:off x="1008188" y="2392797"/>
                <a:ext cx="1963621" cy="461716"/>
                <a:chOff x="977953" y="2433131"/>
                <a:chExt cx="6182954" cy="1453829"/>
              </a:xfrm>
              <a:solidFill>
                <a:schemeClr val="tx1"/>
              </a:solidFill>
              <a:effectLst/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FFB48A98-9708-4FC9-BBD6-D6F5BA0E2655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80F2357A-3365-4A38-B0FD-BCA363B01BF4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E88D26D7-6C37-4743-A57B-C9572ED3ED04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0E0B9DD-2859-40AC-BE62-58FBA84387F1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3BBF6BA-60D7-48E6-9A77-BA7B9D5436F3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C2E12F-99DB-4646-956A-03EBECA113D6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DA9721-8758-4546-A265-E3F5EB606709}"/>
              </a:ext>
            </a:extLst>
          </p:cNvPr>
          <p:cNvGrpSpPr/>
          <p:nvPr/>
        </p:nvGrpSpPr>
        <p:grpSpPr>
          <a:xfrm>
            <a:off x="4784188" y="1489332"/>
            <a:ext cx="2575963" cy="2522288"/>
            <a:chOff x="4799493" y="278079"/>
            <a:chExt cx="2764953" cy="2707341"/>
          </a:xfrm>
        </p:grpSpPr>
        <p:pic>
          <p:nvPicPr>
            <p:cNvPr id="43" name="Graphic 42" descr="Server">
              <a:extLst>
                <a:ext uri="{FF2B5EF4-FFF2-40B4-BE49-F238E27FC236}">
                  <a16:creationId xmlns:a16="http://schemas.microsoft.com/office/drawing/2014/main" id="{5AC62CF9-29F4-404B-B730-35C89396E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39004" y="278079"/>
              <a:ext cx="2485931" cy="248593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A3818D7-D9C6-48CB-AC5A-C0C9EB8B1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9493" y="1144964"/>
              <a:ext cx="2764953" cy="184045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F0E1A5F-FD24-46C4-B788-027408E474A5}"/>
                </a:ext>
              </a:extLst>
            </p:cNvPr>
            <p:cNvSpPr/>
            <p:nvPr/>
          </p:nvSpPr>
          <p:spPr>
            <a:xfrm>
              <a:off x="4901994" y="1326999"/>
              <a:ext cx="2539831" cy="1535111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5E6496E-B47A-45C5-9309-AD19E8715D0D}"/>
                </a:ext>
              </a:extLst>
            </p:cNvPr>
            <p:cNvGrpSpPr/>
            <p:nvPr/>
          </p:nvGrpSpPr>
          <p:grpSpPr>
            <a:xfrm>
              <a:off x="6156515" y="1502122"/>
              <a:ext cx="730079" cy="617904"/>
              <a:chOff x="809408" y="5164739"/>
              <a:chExt cx="1531302" cy="129602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1CC937A-13BB-45C1-967B-C749F62AEF76}"/>
                  </a:ext>
                </a:extLst>
              </p:cNvPr>
              <p:cNvSpPr/>
              <p:nvPr/>
            </p:nvSpPr>
            <p:spPr>
              <a:xfrm>
                <a:off x="942760" y="5164739"/>
                <a:ext cx="1319004" cy="128674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9A56123-20EE-4469-A570-E44ACD09D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408" y="5451464"/>
                <a:ext cx="1531302" cy="1009297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266EFE-7FDE-4C7B-A04B-3E62B02A337E}"/>
                </a:ext>
              </a:extLst>
            </p:cNvPr>
            <p:cNvGrpSpPr/>
            <p:nvPr/>
          </p:nvGrpSpPr>
          <p:grpSpPr>
            <a:xfrm>
              <a:off x="5349524" y="2204620"/>
              <a:ext cx="1777455" cy="417943"/>
              <a:chOff x="977953" y="2433131"/>
              <a:chExt cx="6182954" cy="1453829"/>
            </a:xfrm>
            <a:solidFill>
              <a:schemeClr val="tx1"/>
            </a:solidFill>
            <a:effectLst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8C45CDE-36DE-46C0-9FB9-6A9EFA715ABE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509018-2A8F-4D06-99F1-58A68B00541B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37941AE-6213-4108-B3B5-84732481DCBC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916163F-4DBC-4AC1-8100-ADBEC8FF6B9A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9E56312-7B1E-47F0-A3AC-60DEFB0A196F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374F135-ED18-422E-8542-3DFDD24F7141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89AB9C-DEAF-4434-BBE1-2304416C3906}"/>
              </a:ext>
            </a:extLst>
          </p:cNvPr>
          <p:cNvGrpSpPr/>
          <p:nvPr/>
        </p:nvGrpSpPr>
        <p:grpSpPr>
          <a:xfrm>
            <a:off x="8805751" y="1199185"/>
            <a:ext cx="2843157" cy="3668646"/>
            <a:chOff x="6763966" y="1195735"/>
            <a:chExt cx="4748598" cy="458231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61AFA-9380-4384-88AE-761CD28AAF18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1F9038-4629-457E-8735-8DF114A53712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5340D2-49B9-476C-8C08-041573545031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021403-2DBF-4900-9E89-EEA80B97C961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4FEB5C-DF69-4A28-8D62-BC2FE50E33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85EDD6-E6FF-428A-9C3B-5CC14D5A330C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C5FF7CB-8BA0-45EE-8B43-09A51A1E6625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66A997B-7187-4C79-8D4A-737D419A1F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7B93E3-CB4F-440F-A924-7C9B31B7B96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A66654F-82BC-4EBC-979E-4CC1AE6CE26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F9BC3C5-22F2-480C-A5AA-5B90F06B9042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8D8B468-B717-4D8D-B508-3F522C39B321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5184269-2264-461C-B3CC-D10B227EB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571AFC-679D-45AD-A855-095F540C6C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0E679C7-FB23-4BE8-B5DB-335B7E7CB7F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2A24BC9-5556-4038-8DE9-9F897F43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5EAF3-25B8-4E0F-8699-314ABDA3F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3339D2F-D101-4E98-B5AB-3AD20D023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BC7927-501A-480C-A064-E7E988D1A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DF90DE8-4128-4994-9A2D-41556C55D1F9}"/>
              </a:ext>
            </a:extLst>
          </p:cNvPr>
          <p:cNvGrpSpPr/>
          <p:nvPr/>
        </p:nvGrpSpPr>
        <p:grpSpPr>
          <a:xfrm rot="4844571">
            <a:off x="7634453" y="2237678"/>
            <a:ext cx="1720783" cy="2025022"/>
            <a:chOff x="5103079" y="1984492"/>
            <a:chExt cx="2234242" cy="2359767"/>
          </a:xfrm>
        </p:grpSpPr>
        <p:pic>
          <p:nvPicPr>
            <p:cNvPr id="76" name="Graphic 75" descr="Line Arrow: Clockwise curve">
              <a:extLst>
                <a:ext uri="{FF2B5EF4-FFF2-40B4-BE49-F238E27FC236}">
                  <a16:creationId xmlns:a16="http://schemas.microsoft.com/office/drawing/2014/main" id="{131CE00E-605B-416D-9C99-C75E1ABC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77" name="Graphic 76" descr="Line Arrow: Clockwise curve">
              <a:extLst>
                <a:ext uri="{FF2B5EF4-FFF2-40B4-BE49-F238E27FC236}">
                  <a16:creationId xmlns:a16="http://schemas.microsoft.com/office/drawing/2014/main" id="{D0004F9B-1198-4D83-9529-24A5C78F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2"/>
              <a:ext cx="1381843" cy="2261382"/>
            </a:xfrm>
            <a:prstGeom prst="rect">
              <a:avLst/>
            </a:prstGeom>
            <a:effectLst/>
          </p:spPr>
        </p:pic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83A0609-8DCD-48EF-8377-0F5FBCE985A5}"/>
              </a:ext>
            </a:extLst>
          </p:cNvPr>
          <p:cNvSpPr/>
          <p:nvPr/>
        </p:nvSpPr>
        <p:spPr>
          <a:xfrm>
            <a:off x="640945" y="5326043"/>
            <a:ext cx="3034805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1. Client-side</a:t>
            </a:r>
            <a:endParaRPr lang="en-GB" sz="3200" spc="300" dirty="0">
              <a:latin typeface="Abadi" panose="020B06040201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8D80B57-6065-42D3-928B-588E28F67901}"/>
              </a:ext>
            </a:extLst>
          </p:cNvPr>
          <p:cNvSpPr/>
          <p:nvPr/>
        </p:nvSpPr>
        <p:spPr>
          <a:xfrm>
            <a:off x="6646975" y="5326042"/>
            <a:ext cx="3143809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2. Server-side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F467A7C-6A23-4840-9521-DFD18E848EBE}"/>
              </a:ext>
            </a:extLst>
          </p:cNvPr>
          <p:cNvCxnSpPr/>
          <p:nvPr/>
        </p:nvCxnSpPr>
        <p:spPr>
          <a:xfrm>
            <a:off x="4365872" y="336546"/>
            <a:ext cx="0" cy="6263270"/>
          </a:xfrm>
          <a:prstGeom prst="line">
            <a:avLst/>
          </a:prstGeom>
          <a:ln w="190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4698312-14C6-40A4-937A-0EB7E18DF6D7}"/>
              </a:ext>
            </a:extLst>
          </p:cNvPr>
          <p:cNvSpPr/>
          <p:nvPr/>
        </p:nvSpPr>
        <p:spPr>
          <a:xfrm>
            <a:off x="1636837" y="4058103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2" name="Graphic 141" descr="Line Arrow: Clockwise curve">
            <a:extLst>
              <a:ext uri="{FF2B5EF4-FFF2-40B4-BE49-F238E27FC236}">
                <a16:creationId xmlns:a16="http://schemas.microsoft.com/office/drawing/2014/main" id="{D2E8C4AC-3D9A-4EE8-8741-585E3BA2E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232608" flipH="1" flipV="1">
            <a:off x="1802451" y="3541585"/>
            <a:ext cx="351788" cy="575702"/>
          </a:xfrm>
          <a:prstGeom prst="rect">
            <a:avLst/>
          </a:prstGeom>
        </p:spPr>
      </p:pic>
      <p:pic>
        <p:nvPicPr>
          <p:cNvPr id="143" name="Graphic 142" descr="Line Arrow: Clockwise curve">
            <a:extLst>
              <a:ext uri="{FF2B5EF4-FFF2-40B4-BE49-F238E27FC236}">
                <a16:creationId xmlns:a16="http://schemas.microsoft.com/office/drawing/2014/main" id="{5EDF4FD5-0908-486C-B258-5FE020F61D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08291" flipH="1" flipV="1">
            <a:off x="2148488" y="3575648"/>
            <a:ext cx="351788" cy="575702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FB505F72-7B71-4C8D-8DFA-70CD8C4B6EF9}"/>
              </a:ext>
            </a:extLst>
          </p:cNvPr>
          <p:cNvSpPr/>
          <p:nvPr/>
        </p:nvSpPr>
        <p:spPr>
          <a:xfrm>
            <a:off x="9746464" y="296251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725A8D1D-A048-4404-9072-02B4E47F0370}"/>
              </a:ext>
            </a:extLst>
          </p:cNvPr>
          <p:cNvSpPr/>
          <p:nvPr/>
        </p:nvSpPr>
        <p:spPr>
          <a:xfrm>
            <a:off x="585245" y="711997"/>
            <a:ext cx="3478273" cy="2752565"/>
          </a:xfrm>
          <a:prstGeom prst="wedgeRoundRectCallout">
            <a:avLst>
              <a:gd name="adj1" fmla="val 71488"/>
              <a:gd name="adj2" fmla="val 23769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dirty="0">
                <a:latin typeface="Abadi" panose="020B0604020104020204" pitchFamily="34" charset="0"/>
              </a:rPr>
              <a:t>Pros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Thin client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Full runtime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Simpler arch.</a:t>
            </a:r>
          </a:p>
        </p:txBody>
      </p:sp>
      <p:sp>
        <p:nvSpPr>
          <p:cNvPr id="111" name="Speech Bubble: Rectangle with Corners Rounded 110">
            <a:extLst>
              <a:ext uri="{FF2B5EF4-FFF2-40B4-BE49-F238E27FC236}">
                <a16:creationId xmlns:a16="http://schemas.microsoft.com/office/drawing/2014/main" id="{A9F7B4E7-5DCC-4824-91F3-47239A85B7DF}"/>
              </a:ext>
            </a:extLst>
          </p:cNvPr>
          <p:cNvSpPr/>
          <p:nvPr/>
        </p:nvSpPr>
        <p:spPr>
          <a:xfrm>
            <a:off x="8014742" y="722674"/>
            <a:ext cx="3701766" cy="2752565"/>
          </a:xfrm>
          <a:prstGeom prst="wedgeRoundRectCallout">
            <a:avLst>
              <a:gd name="adj1" fmla="val -69750"/>
              <a:gd name="adj2" fmla="val 24520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GB" sz="3200" dirty="0">
                <a:latin typeface="Abadi" panose="020B0604020104020204" pitchFamily="34" charset="0"/>
              </a:rPr>
              <a:t>Cons</a:t>
            </a:r>
          </a:p>
          <a:p>
            <a:r>
              <a:rPr lang="en-GB" sz="2800" dirty="0">
                <a:latin typeface="Abadi Extra Light" panose="020B0204020104020204" pitchFamily="34" charset="0"/>
              </a:rPr>
              <a:t>&gt; </a:t>
            </a:r>
            <a:r>
              <a:rPr lang="en-GB" sz="3200" dirty="0">
                <a:latin typeface="Abadi Extra Light" panose="020B0204020104020204" pitchFamily="34" charset="0"/>
              </a:rPr>
              <a:t>No offline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Latency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Server resources</a:t>
            </a:r>
          </a:p>
        </p:txBody>
      </p:sp>
    </p:spTree>
    <p:extLst>
      <p:ext uri="{BB962C8B-B14F-4D97-AF65-F5344CB8AC3E}">
        <p14:creationId xmlns:p14="http://schemas.microsoft.com/office/powerpoint/2010/main" val="118933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445F793-15D2-463E-99A8-41DD007F7786}"/>
              </a:ext>
            </a:extLst>
          </p:cNvPr>
          <p:cNvSpPr/>
          <p:nvPr/>
        </p:nvSpPr>
        <p:spPr>
          <a:xfrm>
            <a:off x="2306499" y="647778"/>
            <a:ext cx="1050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FFFF00"/>
                </a:solidFill>
                <a:latin typeface="Abadi" panose="020B0604020104020204" pitchFamily="34" charset="0"/>
              </a:rPr>
              <a:t>Web</a:t>
            </a:r>
            <a:endParaRPr lang="en-GB" sz="2800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E3B7B8-7CAD-4C60-80EC-08295BB5374E}"/>
              </a:ext>
            </a:extLst>
          </p:cNvPr>
          <p:cNvSpPr/>
          <p:nvPr/>
        </p:nvSpPr>
        <p:spPr>
          <a:xfrm>
            <a:off x="1919374" y="5455404"/>
            <a:ext cx="1824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FFFF00"/>
                </a:solidFill>
                <a:latin typeface="Abadi" panose="020B0604020104020204" pitchFamily="34" charset="0"/>
              </a:rPr>
              <a:t>Desktop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4EB98D-5263-4C10-871F-ADEF84A0A123}"/>
              </a:ext>
            </a:extLst>
          </p:cNvPr>
          <p:cNvCxnSpPr>
            <a:cxnSpLocks/>
          </p:cNvCxnSpPr>
          <p:nvPr/>
        </p:nvCxnSpPr>
        <p:spPr>
          <a:xfrm>
            <a:off x="2831643" y="1433594"/>
            <a:ext cx="0" cy="3874576"/>
          </a:xfrm>
          <a:prstGeom prst="line">
            <a:avLst/>
          </a:prstGeom>
          <a:ln w="50800">
            <a:solidFill>
              <a:srgbClr val="FFFF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5DD878F-346B-4233-97BF-52D9962980E0}"/>
              </a:ext>
            </a:extLst>
          </p:cNvPr>
          <p:cNvSpPr/>
          <p:nvPr/>
        </p:nvSpPr>
        <p:spPr>
          <a:xfrm>
            <a:off x="4237399" y="2526183"/>
            <a:ext cx="3421129" cy="132343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GB" sz="40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UI technology</a:t>
            </a:r>
          </a:p>
          <a:p>
            <a:r>
              <a:rPr lang="en-GB" sz="40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spectrum</a:t>
            </a:r>
            <a:endParaRPr lang="en-GB" sz="4000" spc="3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218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F0A78-CB3A-4741-A928-6055BCAA9D9D}"/>
              </a:ext>
            </a:extLst>
          </p:cNvPr>
          <p:cNvSpPr/>
          <p:nvPr/>
        </p:nvSpPr>
        <p:spPr>
          <a:xfrm rot="4608599">
            <a:off x="1752211" y="2618005"/>
            <a:ext cx="1186978" cy="129906"/>
          </a:xfrm>
          <a:prstGeom prst="rect">
            <a:avLst/>
          </a:prstGeom>
          <a:gradFill>
            <a:gsLst>
              <a:gs pos="100000">
                <a:srgbClr val="00B050"/>
              </a:gs>
              <a:gs pos="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F487D4-5E25-4365-ACA4-B4CCE972AF9A}"/>
              </a:ext>
            </a:extLst>
          </p:cNvPr>
          <p:cNvSpPr/>
          <p:nvPr/>
        </p:nvSpPr>
        <p:spPr>
          <a:xfrm rot="4608599">
            <a:off x="2111556" y="4121001"/>
            <a:ext cx="1186978" cy="129906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2C09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AC03CB-3446-4642-BE34-DEF096BC56F1}"/>
              </a:ext>
            </a:extLst>
          </p:cNvPr>
          <p:cNvSpPr/>
          <p:nvPr/>
        </p:nvSpPr>
        <p:spPr>
          <a:xfrm rot="4608599">
            <a:off x="2469155" y="5540391"/>
            <a:ext cx="1186978" cy="129906"/>
          </a:xfrm>
          <a:prstGeom prst="rect">
            <a:avLst/>
          </a:prstGeom>
          <a:gradFill>
            <a:gsLst>
              <a:gs pos="0">
                <a:srgbClr val="2C09FF"/>
              </a:gs>
              <a:gs pos="100000">
                <a:srgbClr val="8B00D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2A0194-FE57-4B3A-B6DF-D223A722A61B}"/>
              </a:ext>
            </a:extLst>
          </p:cNvPr>
          <p:cNvSpPr/>
          <p:nvPr/>
        </p:nvSpPr>
        <p:spPr>
          <a:xfrm rot="4608599">
            <a:off x="1391113" y="1119819"/>
            <a:ext cx="1186978" cy="129906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51C443-7D07-47A8-9C95-7D022805384D}"/>
              </a:ext>
            </a:extLst>
          </p:cNvPr>
          <p:cNvSpPr/>
          <p:nvPr/>
        </p:nvSpPr>
        <p:spPr>
          <a:xfrm rot="340531">
            <a:off x="1612642" y="239950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EA7E14-7C7A-445C-ABE4-6967EDB70066}"/>
              </a:ext>
            </a:extLst>
          </p:cNvPr>
          <p:cNvSpPr/>
          <p:nvPr/>
        </p:nvSpPr>
        <p:spPr>
          <a:xfrm rot="340531">
            <a:off x="2676488" y="4692345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BEA9D4-4CE8-47BB-B322-CE805A734F83}"/>
              </a:ext>
            </a:extLst>
          </p:cNvPr>
          <p:cNvSpPr/>
          <p:nvPr/>
        </p:nvSpPr>
        <p:spPr>
          <a:xfrm rot="340531">
            <a:off x="1946270" y="1680683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C6EEA2-2393-4143-A635-B715374A8AF6}"/>
              </a:ext>
            </a:extLst>
          </p:cNvPr>
          <p:cNvSpPr/>
          <p:nvPr/>
        </p:nvSpPr>
        <p:spPr>
          <a:xfrm rot="340531">
            <a:off x="2330355" y="3202734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F0C0F5-4350-4CC0-AE39-E4921720BA4E}"/>
              </a:ext>
            </a:extLst>
          </p:cNvPr>
          <p:cNvSpPr/>
          <p:nvPr/>
        </p:nvSpPr>
        <p:spPr>
          <a:xfrm>
            <a:off x="2235818" y="206963"/>
            <a:ext cx="2573140" cy="913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Server-side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(.NET Core)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E009F3-3BDA-446F-A102-C441DDC706AC}"/>
              </a:ext>
            </a:extLst>
          </p:cNvPr>
          <p:cNvSpPr/>
          <p:nvPr/>
        </p:nvSpPr>
        <p:spPr>
          <a:xfrm>
            <a:off x="6992350" y="252358"/>
            <a:ext cx="40559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Web app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Every interaction handled on server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Prerendered HTML (optional)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B909E1-6011-4777-8794-C7AD53540FAF}"/>
              </a:ext>
            </a:extLst>
          </p:cNvPr>
          <p:cNvSpPr/>
          <p:nvPr/>
        </p:nvSpPr>
        <p:spPr>
          <a:xfrm>
            <a:off x="2575932" y="1641112"/>
            <a:ext cx="2489784" cy="913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Client-side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</a:t>
            </a:r>
            <a:r>
              <a:rPr lang="en-GB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Mono.wasm</a:t>
            </a: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DCF68-B49A-439A-BB6C-209C571FA18A}"/>
              </a:ext>
            </a:extLst>
          </p:cNvPr>
          <p:cNvSpPr/>
          <p:nvPr/>
        </p:nvSpPr>
        <p:spPr>
          <a:xfrm>
            <a:off x="6992350" y="1667052"/>
            <a:ext cx="40446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Web app with client-side execution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Loaded from web server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Can work offline via Service Worker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B0A9FF-9479-439B-AEFB-69FF27AEE16C}"/>
              </a:ext>
            </a:extLst>
          </p:cNvPr>
          <p:cNvSpPr/>
          <p:nvPr/>
        </p:nvSpPr>
        <p:spPr>
          <a:xfrm>
            <a:off x="2960018" y="3193187"/>
            <a:ext cx="3393878" cy="913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OS-installed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 PWA</a:t>
            </a: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</a:t>
            </a:r>
            <a:r>
              <a:rPr lang="en-GB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Mono.wasm</a:t>
            </a: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BC79A1-D263-41AB-B434-0119F88D9F82}"/>
              </a:ext>
            </a:extLst>
          </p:cNvPr>
          <p:cNvSpPr/>
          <p:nvPr/>
        </p:nvSpPr>
        <p:spPr>
          <a:xfrm>
            <a:off x="6992350" y="3219127"/>
            <a:ext cx="4275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Appears as native app (own window)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Works offline or online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70714B-2622-4956-B850-0A273B7E4235}"/>
              </a:ext>
            </a:extLst>
          </p:cNvPr>
          <p:cNvSpPr/>
          <p:nvPr/>
        </p:nvSpPr>
        <p:spPr>
          <a:xfrm>
            <a:off x="3320982" y="4601396"/>
            <a:ext cx="2470548" cy="839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Electron +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(.NET Core)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826DE8-34E1-4366-A4D9-647F2FECF805}"/>
              </a:ext>
            </a:extLst>
          </p:cNvPr>
          <p:cNvSpPr/>
          <p:nvPr/>
        </p:nvSpPr>
        <p:spPr>
          <a:xfrm>
            <a:off x="6992350" y="4627336"/>
            <a:ext cx="4275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Appears as native app (own window)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Works offline or online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45F793-15D2-463E-99A8-41DD007F7786}"/>
              </a:ext>
            </a:extLst>
          </p:cNvPr>
          <p:cNvSpPr/>
          <p:nvPr/>
        </p:nvSpPr>
        <p:spPr>
          <a:xfrm>
            <a:off x="497364" y="286824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Abadi" panose="020B0604020104020204" pitchFamily="34" charset="0"/>
              </a:rPr>
              <a:t>Web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E3B7B8-7CAD-4C60-80EC-08295BB5374E}"/>
              </a:ext>
            </a:extLst>
          </p:cNvPr>
          <p:cNvSpPr/>
          <p:nvPr/>
        </p:nvSpPr>
        <p:spPr>
          <a:xfrm>
            <a:off x="1371447" y="4906355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Abadi" panose="020B0604020104020204" pitchFamily="34" charset="0"/>
              </a:rPr>
              <a:t>Desktop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4EB98D-5263-4C10-871F-ADEF84A0A123}"/>
              </a:ext>
            </a:extLst>
          </p:cNvPr>
          <p:cNvCxnSpPr>
            <a:cxnSpLocks/>
          </p:cNvCxnSpPr>
          <p:nvPr/>
        </p:nvCxnSpPr>
        <p:spPr>
          <a:xfrm>
            <a:off x="900323" y="715672"/>
            <a:ext cx="954927" cy="4005485"/>
          </a:xfrm>
          <a:prstGeom prst="line">
            <a:avLst/>
          </a:prstGeom>
          <a:ln w="50800">
            <a:solidFill>
              <a:srgbClr val="FFFF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7D2E378-A2DF-4860-94C6-73492E415872}"/>
              </a:ext>
            </a:extLst>
          </p:cNvPr>
          <p:cNvSpPr/>
          <p:nvPr/>
        </p:nvSpPr>
        <p:spPr>
          <a:xfrm rot="340531">
            <a:off x="3026449" y="6010296"/>
            <a:ext cx="428017" cy="428017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B9E6C-5427-442E-B715-6C268436D86F}"/>
              </a:ext>
            </a:extLst>
          </p:cNvPr>
          <p:cNvSpPr/>
          <p:nvPr/>
        </p:nvSpPr>
        <p:spPr>
          <a:xfrm>
            <a:off x="3568939" y="5891415"/>
            <a:ext cx="2579552" cy="839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Native UI + </a:t>
            </a:r>
            <a:r>
              <a:rPr lang="en-GB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accent6">
                  <a:lumMod val="60000"/>
                  <a:lumOff val="40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(.NET Core)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004BF5-6C5A-48C9-A859-FA56031D8027}"/>
              </a:ext>
            </a:extLst>
          </p:cNvPr>
          <p:cNvSpPr/>
          <p:nvPr/>
        </p:nvSpPr>
        <p:spPr>
          <a:xfrm>
            <a:off x="6992350" y="5891415"/>
            <a:ext cx="39469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Same programming model, but</a:t>
            </a: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rendering to native OS UI controls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308383-E247-4CA1-BBB5-BF25C8542194}"/>
              </a:ext>
            </a:extLst>
          </p:cNvPr>
          <p:cNvSpPr/>
          <p:nvPr/>
        </p:nvSpPr>
        <p:spPr>
          <a:xfrm rot="9900000">
            <a:off x="2811838" y="5183517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82B9B8-29B3-4705-B3D0-A5F8E2A5F9FE}"/>
              </a:ext>
            </a:extLst>
          </p:cNvPr>
          <p:cNvSpPr/>
          <p:nvPr/>
        </p:nvSpPr>
        <p:spPr>
          <a:xfrm rot="9900000">
            <a:off x="2957401" y="5846621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E0288B-2A75-478A-8138-CB0ACB2463DC}"/>
              </a:ext>
            </a:extLst>
          </p:cNvPr>
          <p:cNvSpPr/>
          <p:nvPr/>
        </p:nvSpPr>
        <p:spPr>
          <a:xfrm rot="9900000">
            <a:off x="2864747" y="5410007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E964DD-64B2-4C03-815A-1E94742C3451}"/>
              </a:ext>
            </a:extLst>
          </p:cNvPr>
          <p:cNvSpPr/>
          <p:nvPr/>
        </p:nvSpPr>
        <p:spPr>
          <a:xfrm rot="9900000">
            <a:off x="2914457" y="5631526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4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54" grpId="0" animBg="1"/>
      <p:bldP spid="7" grpId="0" animBg="1"/>
      <p:bldP spid="8" grpId="0" animBg="1"/>
      <p:bldP spid="10" grpId="0" animBg="1"/>
      <p:bldP spid="11" grpId="0" animBg="1"/>
      <p:bldP spid="12" grpId="0"/>
      <p:bldP spid="14" grpId="0"/>
      <p:bldP spid="16" grpId="0"/>
      <p:bldP spid="17" grpId="0"/>
      <p:bldP spid="22" grpId="0"/>
      <p:bldP spid="23" grpId="0"/>
      <p:bldP spid="25" grpId="0"/>
      <p:bldP spid="26" grpId="0"/>
      <p:bldP spid="41" grpId="0" animBg="1"/>
      <p:bldP spid="46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>
            <a:off x="8046500" y="2276855"/>
            <a:ext cx="2367956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PUBLISHING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66EFE-7FDE-4C7B-A04B-3E62B02A337E}"/>
              </a:ext>
            </a:extLst>
          </p:cNvPr>
          <p:cNvGrpSpPr/>
          <p:nvPr/>
        </p:nvGrpSpPr>
        <p:grpSpPr>
          <a:xfrm>
            <a:off x="4767385" y="3116596"/>
            <a:ext cx="2657230" cy="624808"/>
            <a:chOff x="977953" y="2433131"/>
            <a:chExt cx="6182954" cy="145382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C45CDE-36DE-46C0-9FB9-6A9EFA715AB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509018-2A8F-4D06-99F1-58A68B00541B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7941AE-6213-4108-B3B5-84732481DCBC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16163F-4DBC-4AC1-8100-ADBEC8FF6B9A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56312-7B1E-47F0-A3AC-60DEFB0A196F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74F135-ED18-422E-8542-3DFDD24F7141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302C4-DEB6-45B3-8FEC-2DA0865606CA}"/>
              </a:ext>
            </a:extLst>
          </p:cNvPr>
          <p:cNvSpPr/>
          <p:nvPr/>
        </p:nvSpPr>
        <p:spPr>
          <a:xfrm>
            <a:off x="666554" y="1397991"/>
            <a:ext cx="39228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COMPONENT MODEL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9F9BEE-A61B-4347-98A6-73ADAFD2D02D}"/>
              </a:ext>
            </a:extLst>
          </p:cNvPr>
          <p:cNvSpPr/>
          <p:nvPr/>
        </p:nvSpPr>
        <p:spPr>
          <a:xfrm>
            <a:off x="7603605" y="1397991"/>
            <a:ext cx="4161717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FORMS &amp; VALIDATION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D7DFB-4A1A-4BE4-B8E5-E375BE4C25EA}"/>
              </a:ext>
            </a:extLst>
          </p:cNvPr>
          <p:cNvSpPr/>
          <p:nvPr/>
        </p:nvSpPr>
        <p:spPr>
          <a:xfrm>
            <a:off x="812637" y="519127"/>
            <a:ext cx="46169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DEPENDENCY INJECTION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5BEBD0-7B89-41ED-A02B-6A627641FEE6}"/>
              </a:ext>
            </a:extLst>
          </p:cNvPr>
          <p:cNvSpPr/>
          <p:nvPr/>
        </p:nvSpPr>
        <p:spPr>
          <a:xfrm>
            <a:off x="8022596" y="4034583"/>
            <a:ext cx="28552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AUTO REBUILD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EDD0F-B28D-400E-A406-1037E915CAFA}"/>
              </a:ext>
            </a:extLst>
          </p:cNvPr>
          <p:cNvSpPr/>
          <p:nvPr/>
        </p:nvSpPr>
        <p:spPr>
          <a:xfrm>
            <a:off x="1494036" y="4034583"/>
            <a:ext cx="2699778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UNIT TESTING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469A1F-2797-48AE-A30D-4F20EEE8C558}"/>
              </a:ext>
            </a:extLst>
          </p:cNvPr>
          <p:cNvSpPr/>
          <p:nvPr/>
        </p:nvSpPr>
        <p:spPr>
          <a:xfrm>
            <a:off x="7671476" y="4913447"/>
            <a:ext cx="3966150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JAVASCRIPT INTEROP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6163F2-BC77-45D7-8F4F-D80155848E35}"/>
              </a:ext>
            </a:extLst>
          </p:cNvPr>
          <p:cNvSpPr/>
          <p:nvPr/>
        </p:nvSpPr>
        <p:spPr>
          <a:xfrm>
            <a:off x="6847026" y="519127"/>
            <a:ext cx="4812536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SERVER-SIDE RENDERING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7FD72-8F65-4467-A44D-EAAA64F65230}"/>
              </a:ext>
            </a:extLst>
          </p:cNvPr>
          <p:cNvSpPr/>
          <p:nvPr/>
        </p:nvSpPr>
        <p:spPr>
          <a:xfrm>
            <a:off x="1853269" y="2276855"/>
            <a:ext cx="2324674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DEBUGGING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F2F0E-44EC-4402-ADF6-245B12076152}"/>
              </a:ext>
            </a:extLst>
          </p:cNvPr>
          <p:cNvSpPr/>
          <p:nvPr/>
        </p:nvSpPr>
        <p:spPr>
          <a:xfrm>
            <a:off x="582301" y="5792312"/>
            <a:ext cx="4899097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INTELLISENSE &amp; TOOLING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64E1DF-497E-4192-AA1E-FD3E937E374C}"/>
              </a:ext>
            </a:extLst>
          </p:cNvPr>
          <p:cNvSpPr/>
          <p:nvPr/>
        </p:nvSpPr>
        <p:spPr>
          <a:xfrm>
            <a:off x="8444891" y="3155719"/>
            <a:ext cx="1816523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LAYOUTS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2970B-2CA2-40DE-8105-FBCCF026169A}"/>
              </a:ext>
            </a:extLst>
          </p:cNvPr>
          <p:cNvSpPr/>
          <p:nvPr/>
        </p:nvSpPr>
        <p:spPr>
          <a:xfrm>
            <a:off x="606441" y="4913447"/>
            <a:ext cx="4054315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ASSEMBLY TRIMMING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8B2C71-56C4-4F01-9790-748D7C448AB9}"/>
              </a:ext>
            </a:extLst>
          </p:cNvPr>
          <p:cNvSpPr/>
          <p:nvPr/>
        </p:nvSpPr>
        <p:spPr>
          <a:xfrm>
            <a:off x="6797690" y="5792312"/>
            <a:ext cx="4490332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COMPONENT PACKAGES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EF6729-13D6-45E8-88FD-1BE9C101D211}"/>
              </a:ext>
            </a:extLst>
          </p:cNvPr>
          <p:cNvSpPr/>
          <p:nvPr/>
        </p:nvSpPr>
        <p:spPr>
          <a:xfrm>
            <a:off x="1978908" y="3155719"/>
            <a:ext cx="1800493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ROUTING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6B5B50-CA8C-4185-8DC1-135A3739B3C4}"/>
              </a:ext>
            </a:extLst>
          </p:cNvPr>
          <p:cNvCxnSpPr>
            <a:cxnSpLocks/>
          </p:cNvCxnSpPr>
          <p:nvPr/>
        </p:nvCxnSpPr>
        <p:spPr>
          <a:xfrm flipH="1">
            <a:off x="4019315" y="3448106"/>
            <a:ext cx="474992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5E145EF-6D68-4483-9F2B-2795A864D70C}"/>
              </a:ext>
            </a:extLst>
          </p:cNvPr>
          <p:cNvSpPr/>
          <p:nvPr/>
        </p:nvSpPr>
        <p:spPr>
          <a:xfrm>
            <a:off x="5606509" y="1012671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95BE6D9-2067-4FC2-9FDF-D47632523ED1}"/>
              </a:ext>
            </a:extLst>
          </p:cNvPr>
          <p:cNvSpPr/>
          <p:nvPr/>
        </p:nvSpPr>
        <p:spPr>
          <a:xfrm>
            <a:off x="4767385" y="1863569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42ABEE0-1174-4A93-B213-B04FF6ECB957}"/>
              </a:ext>
            </a:extLst>
          </p:cNvPr>
          <p:cNvSpPr/>
          <p:nvPr/>
        </p:nvSpPr>
        <p:spPr>
          <a:xfrm>
            <a:off x="4345433" y="2615595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D171D1-87D6-44E9-B03E-5764CE693C25}"/>
              </a:ext>
            </a:extLst>
          </p:cNvPr>
          <p:cNvCxnSpPr>
            <a:cxnSpLocks/>
          </p:cNvCxnSpPr>
          <p:nvPr/>
        </p:nvCxnSpPr>
        <p:spPr>
          <a:xfrm>
            <a:off x="7690625" y="3450003"/>
            <a:ext cx="474992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DECC39B-A1DE-48F7-A57B-C28FEA88FA81}"/>
              </a:ext>
            </a:extLst>
          </p:cNvPr>
          <p:cNvSpPr/>
          <p:nvPr/>
        </p:nvSpPr>
        <p:spPr>
          <a:xfrm flipH="1">
            <a:off x="6087650" y="1014568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CB46639-EC83-439F-AB17-8039777E93A3}"/>
              </a:ext>
            </a:extLst>
          </p:cNvPr>
          <p:cNvSpPr/>
          <p:nvPr/>
        </p:nvSpPr>
        <p:spPr>
          <a:xfrm flipH="1">
            <a:off x="6559691" y="1865466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A01D044-52E3-47F5-9BF7-4884255AC7E0}"/>
              </a:ext>
            </a:extLst>
          </p:cNvPr>
          <p:cNvSpPr/>
          <p:nvPr/>
        </p:nvSpPr>
        <p:spPr>
          <a:xfrm flipH="1">
            <a:off x="7113552" y="2617492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115C0E4-BF84-4F26-A461-66325383A28B}"/>
              </a:ext>
            </a:extLst>
          </p:cNvPr>
          <p:cNvSpPr/>
          <p:nvPr/>
        </p:nvSpPr>
        <p:spPr>
          <a:xfrm flipV="1">
            <a:off x="5610043" y="4024334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1EE4C80-38FF-4128-9161-A67B5FB178D2}"/>
              </a:ext>
            </a:extLst>
          </p:cNvPr>
          <p:cNvSpPr/>
          <p:nvPr/>
        </p:nvSpPr>
        <p:spPr>
          <a:xfrm flipV="1">
            <a:off x="4770919" y="4024334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79AF22-6865-43A6-8A2C-05A0B7894A06}"/>
              </a:ext>
            </a:extLst>
          </p:cNvPr>
          <p:cNvSpPr/>
          <p:nvPr/>
        </p:nvSpPr>
        <p:spPr>
          <a:xfrm flipV="1">
            <a:off x="4348967" y="4024334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3FB9C9C-911A-4D2E-803C-973C2911A35E}"/>
              </a:ext>
            </a:extLst>
          </p:cNvPr>
          <p:cNvSpPr/>
          <p:nvPr/>
        </p:nvSpPr>
        <p:spPr>
          <a:xfrm flipH="1" flipV="1">
            <a:off x="6088772" y="4022437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530AF4C-D670-440A-9E83-4AFFED65B7FE}"/>
              </a:ext>
            </a:extLst>
          </p:cNvPr>
          <p:cNvSpPr/>
          <p:nvPr/>
        </p:nvSpPr>
        <p:spPr>
          <a:xfrm flipH="1" flipV="1">
            <a:off x="6563225" y="4022437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4D5631C-00B9-4700-A91B-5EC8314B634F}"/>
              </a:ext>
            </a:extLst>
          </p:cNvPr>
          <p:cNvSpPr/>
          <p:nvPr/>
        </p:nvSpPr>
        <p:spPr>
          <a:xfrm flipH="1" flipV="1">
            <a:off x="7117086" y="4022437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175312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17" grpId="0"/>
      <p:bldP spid="18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EB5E4C-AEDA-46BA-B61A-9ECC094E6D1D}"/>
              </a:ext>
            </a:extLst>
          </p:cNvPr>
          <p:cNvSpPr/>
          <p:nvPr/>
        </p:nvSpPr>
        <p:spPr>
          <a:xfrm>
            <a:off x="1450489" y="1543162"/>
            <a:ext cx="9291022" cy="100146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rgbClr val="FFFF00"/>
                </a:solidFill>
                <a:latin typeface="Consolas" panose="020B0609020204030204" pitchFamily="49" charset="0"/>
              </a:rPr>
              <a:t>blazor.net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17A27-1D2E-4668-8DE0-FC99ACB78563}"/>
              </a:ext>
            </a:extLst>
          </p:cNvPr>
          <p:cNvSpPr/>
          <p:nvPr/>
        </p:nvSpPr>
        <p:spPr>
          <a:xfrm>
            <a:off x="1822741" y="973767"/>
            <a:ext cx="854651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DOWNLOAD &amp; LEARN MORE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EC754-3FF9-4C33-9169-B1C39FA288FE}"/>
              </a:ext>
            </a:extLst>
          </p:cNvPr>
          <p:cNvSpPr txBox="1"/>
          <p:nvPr/>
        </p:nvSpPr>
        <p:spPr>
          <a:xfrm>
            <a:off x="670487" y="5550253"/>
            <a:ext cx="40808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300" dirty="0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Steven Sanderson</a:t>
            </a:r>
          </a:p>
          <a:p>
            <a:r>
              <a:rPr lang="en-GB" sz="2200" spc="300" dirty="0">
                <a:solidFill>
                  <a:schemeClr val="bg1"/>
                </a:solidFill>
                <a:latin typeface="Abadi Extra Light" panose="020B0204020104020204" pitchFamily="34" charset="0"/>
                <a:cs typeface="Calibri Light" panose="020F0302020204030204" pitchFamily="34" charset="0"/>
              </a:rPr>
              <a:t>Developer, Microsoft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F2A5E-8050-4345-8D44-1EE798CCACBC}"/>
              </a:ext>
            </a:extLst>
          </p:cNvPr>
          <p:cNvSpPr/>
          <p:nvPr/>
        </p:nvSpPr>
        <p:spPr>
          <a:xfrm>
            <a:off x="7959319" y="5719529"/>
            <a:ext cx="3369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spc="300" dirty="0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@</a:t>
            </a:r>
            <a:r>
              <a:rPr lang="en-GB" sz="2400" spc="300" dirty="0" err="1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StevenSanderson</a:t>
            </a:r>
            <a:endParaRPr lang="en-GB" sz="24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D05C4-795D-4244-8D11-3CBF2150C117}"/>
              </a:ext>
            </a:extLst>
          </p:cNvPr>
          <p:cNvSpPr/>
          <p:nvPr/>
        </p:nvSpPr>
        <p:spPr>
          <a:xfrm>
            <a:off x="1450489" y="3670428"/>
            <a:ext cx="9291022" cy="1326575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en-GB" sz="4400" b="1" dirty="0">
                <a:solidFill>
                  <a:srgbClr val="FFFF00"/>
                </a:solidFill>
                <a:latin typeface="Consolas" panose="020B0609020204030204" pitchFamily="49" charset="0"/>
              </a:rPr>
              <a:t>aka.ms/sanderson-oslo-2019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586C0C-1FC0-48C7-B640-475C53D6E9D6}"/>
              </a:ext>
            </a:extLst>
          </p:cNvPr>
          <p:cNvSpPr/>
          <p:nvPr/>
        </p:nvSpPr>
        <p:spPr>
          <a:xfrm>
            <a:off x="1822741" y="3101033"/>
            <a:ext cx="854651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CODE &amp; SLIDES FROM THIS TALK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5B7589-92C1-462F-A9E0-15C2B0CBC550}"/>
              </a:ext>
            </a:extLst>
          </p:cNvPr>
          <p:cNvSpPr/>
          <p:nvPr/>
        </p:nvSpPr>
        <p:spPr>
          <a:xfrm>
            <a:off x="1773749" y="4502615"/>
            <a:ext cx="7932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==  https://github.com/SteveSandersonMS/presentation-2019-06-NDCOslo</a:t>
            </a:r>
          </a:p>
        </p:txBody>
      </p:sp>
    </p:spTree>
    <p:extLst>
      <p:ext uri="{BB962C8B-B14F-4D97-AF65-F5344CB8AC3E}">
        <p14:creationId xmlns:p14="http://schemas.microsoft.com/office/powerpoint/2010/main" val="1668294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/>
      <p:bldP spid="9" grpId="0" animBg="1"/>
      <p:bldP spid="1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7AE6B43-F085-4A5F-B69C-08B4B384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4AED7D-40EC-417C-B7AB-CF9A032A32F8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978B70-66DE-4E8F-B915-194EDB92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48DCCC-3939-4E9D-95BE-CC99759ECC07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0964" y="2576564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848" y="2427638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17" y="2610050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7202306" y="4064041"/>
            <a:ext cx="4050500" cy="945841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21" name="Graphic 20" descr="Line Arrow: Clockwise curve">
            <a:extLst>
              <a:ext uri="{FF2B5EF4-FFF2-40B4-BE49-F238E27FC236}">
                <a16:creationId xmlns:a16="http://schemas.microsoft.com/office/drawing/2014/main" id="{562C8EDC-19E5-43AB-ADC6-B74F88E1CE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47" name="Graphic 46" descr="Line Arrow: Clockwise curve">
            <a:extLst>
              <a:ext uri="{FF2B5EF4-FFF2-40B4-BE49-F238E27FC236}">
                <a16:creationId xmlns:a16="http://schemas.microsoft.com/office/drawing/2014/main" id="{9BB20BAA-630C-4C2D-BA43-61EF2EECEB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C0C3F9-5262-47EE-B139-78DC5721BDC5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5FA6BA9-9017-4CAF-8D5E-41145FFF9507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56C8DAF-B264-48E2-B91D-0A68642CE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8573EEF2-0DC2-446D-BB13-916154F757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5C5BD9B-9BF1-4913-BCEA-56D545352D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ECEB465-4509-49D1-BB7B-C8D441636A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7AE6B43-F085-4A5F-B69C-08B4B384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4AED7D-40EC-417C-B7AB-CF9A032A32F8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978B70-66DE-4E8F-B915-194EDB92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48DCCC-3939-4E9D-95BE-CC99759ECC07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1" name="Graphic 20" descr="Line Arrow: Clockwise curve">
            <a:extLst>
              <a:ext uri="{FF2B5EF4-FFF2-40B4-BE49-F238E27FC236}">
                <a16:creationId xmlns:a16="http://schemas.microsoft.com/office/drawing/2014/main" id="{562C8EDC-19E5-43AB-ADC6-B74F88E1C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47" name="Graphic 46" descr="Line Arrow: Clockwise curve">
            <a:extLst>
              <a:ext uri="{FF2B5EF4-FFF2-40B4-BE49-F238E27FC236}">
                <a16:creationId xmlns:a16="http://schemas.microsoft.com/office/drawing/2014/main" id="{9BB20BAA-630C-4C2D-BA43-61EF2EECE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C0C3F9-5262-47EE-B139-78DC5721BDC5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5FA6BA9-9017-4CAF-8D5E-41145FFF9507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56C8DAF-B264-48E2-B91D-0A68642CE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8573EEF2-0DC2-446D-BB13-916154F757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5C5BD9B-9BF1-4913-BCEA-56D545352D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ECEB465-4509-49D1-BB7B-C8D441636A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95BC0AF-6A32-4EDF-9AC9-6D33F854320C}"/>
              </a:ext>
            </a:extLst>
          </p:cNvPr>
          <p:cNvGrpSpPr/>
          <p:nvPr/>
        </p:nvGrpSpPr>
        <p:grpSpPr>
          <a:xfrm>
            <a:off x="7334494" y="2899444"/>
            <a:ext cx="935363" cy="791647"/>
            <a:chOff x="809408" y="5164739"/>
            <a:chExt cx="1531302" cy="129602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EE339C6-36B6-4087-A1E0-F4818FBFEA1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4109CC7-D9A8-4307-8855-3CA40EE2E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9AF1B1-8F2C-4255-BD18-832EF2A186C6}"/>
              </a:ext>
            </a:extLst>
          </p:cNvPr>
          <p:cNvGrpSpPr/>
          <p:nvPr/>
        </p:nvGrpSpPr>
        <p:grpSpPr>
          <a:xfrm>
            <a:off x="8516679" y="2980091"/>
            <a:ext cx="2656688" cy="624681"/>
            <a:chOff x="977953" y="2433131"/>
            <a:chExt cx="6182954" cy="1453829"/>
          </a:xfrm>
          <a:solidFill>
            <a:schemeClr val="tx1"/>
          </a:solidFill>
          <a:effectLst>
            <a:outerShdw blurRad="1651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9FF01EA-4E0F-43D1-AB5D-50C107517F8C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295A8EE-BF49-4FA6-B4B2-A9450925D64C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7CE0966-8CAD-4CDF-BDEE-D8BE6645B24A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A585C7F-2737-4E75-AA6C-AE0793A309FF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0CDC864-BB3E-434F-A221-1914FDE60078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2A13DBC-08E7-4FD7-A24B-653C8053DACD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598504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52020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BLAZOR BASICS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874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645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651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1263-127E-4E89-A095-FC1CFD368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475783" y="4817830"/>
            <a:ext cx="899023" cy="8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961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651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1263-127E-4E89-A095-FC1CFD368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475783" y="4817830"/>
            <a:ext cx="899023" cy="893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A9B91-A8E6-470A-A972-E254EE598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17" y="3313488"/>
            <a:ext cx="676403" cy="8123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5BF0533-D6D9-4A30-B689-6398E52D21E6}"/>
              </a:ext>
            </a:extLst>
          </p:cNvPr>
          <p:cNvGrpSpPr/>
          <p:nvPr/>
        </p:nvGrpSpPr>
        <p:grpSpPr>
          <a:xfrm>
            <a:off x="4952367" y="3324420"/>
            <a:ext cx="935363" cy="791647"/>
            <a:chOff x="809408" y="5164739"/>
            <a:chExt cx="1531302" cy="12960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6E15BE-C80D-48F5-9FDF-3B960B3182A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EF0499-E74C-4677-9AD4-A42B2F171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1114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651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1263-127E-4E89-A095-FC1CFD368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475783" y="4817830"/>
            <a:ext cx="899023" cy="893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A9B91-A8E6-470A-A972-E254EE598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17" y="3313488"/>
            <a:ext cx="676403" cy="8123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5BF0533-D6D9-4A30-B689-6398E52D21E6}"/>
              </a:ext>
            </a:extLst>
          </p:cNvPr>
          <p:cNvGrpSpPr/>
          <p:nvPr/>
        </p:nvGrpSpPr>
        <p:grpSpPr>
          <a:xfrm>
            <a:off x="4952367" y="3324420"/>
            <a:ext cx="935363" cy="791647"/>
            <a:chOff x="809408" y="5164739"/>
            <a:chExt cx="1531302" cy="12960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6E15BE-C80D-48F5-9FDF-3B960B3182A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EF0499-E74C-4677-9AD4-A42B2F171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2548E8-8814-43F6-A46E-79BB4CD4ED66}"/>
              </a:ext>
            </a:extLst>
          </p:cNvPr>
          <p:cNvGrpSpPr/>
          <p:nvPr/>
        </p:nvGrpSpPr>
        <p:grpSpPr>
          <a:xfrm>
            <a:off x="5204172" y="2047241"/>
            <a:ext cx="1377698" cy="323945"/>
            <a:chOff x="977953" y="2433131"/>
            <a:chExt cx="6182954" cy="1453829"/>
          </a:xfrm>
          <a:solidFill>
            <a:schemeClr val="bg1"/>
          </a:solidFill>
          <a:effectLst/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2B8D28-6842-43BA-9E68-180916F1544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39657B-A9F5-4FEE-84B0-636623B8CD14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E01BAAE-04AB-423B-9AD0-6AAE5BFA4169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4C6E02-F199-473B-B242-C5E05D7077C8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988AC8C-9EC6-4433-A399-0E8D6FA95C07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3EDF9FE-4302-483E-9D0B-3F9C0395EFD2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542270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68964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BEHIND THE SCENES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D50853-6F89-445E-B424-6D25CBDB7511}"/>
              </a:ext>
            </a:extLst>
          </p:cNvPr>
          <p:cNvSpPr/>
          <p:nvPr/>
        </p:nvSpPr>
        <p:spPr>
          <a:xfrm>
            <a:off x="1050313" y="2722161"/>
            <a:ext cx="2150087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.</a:t>
            </a:r>
            <a:r>
              <a:rPr lang="en-GB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wasm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C34615-FEB9-4528-9B6A-025714193177}"/>
              </a:ext>
            </a:extLst>
          </p:cNvPr>
          <p:cNvSpPr/>
          <p:nvPr/>
        </p:nvSpPr>
        <p:spPr>
          <a:xfrm>
            <a:off x="3581704" y="2722161"/>
            <a:ext cx="2297321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Mono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FBC530-2700-451A-9FC3-7796EF7827B4}"/>
              </a:ext>
            </a:extLst>
          </p:cNvPr>
          <p:cNvSpPr/>
          <p:nvPr/>
        </p:nvSpPr>
        <p:spPr>
          <a:xfrm>
            <a:off x="6252579" y="2722161"/>
            <a:ext cx="2891422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630777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255</Words>
  <Application>Microsoft Office PowerPoint</Application>
  <PresentationFormat>Widescreen</PresentationFormat>
  <Paragraphs>95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Abadi</vt:lpstr>
      <vt:lpstr>Abadi Extra Light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Steve Sanderson</cp:lastModifiedBy>
  <cp:revision>60</cp:revision>
  <dcterms:created xsi:type="dcterms:W3CDTF">2019-06-14T10:31:36Z</dcterms:created>
  <dcterms:modified xsi:type="dcterms:W3CDTF">2019-06-19T14:03:59Z</dcterms:modified>
</cp:coreProperties>
</file>