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60" r:id="rId7"/>
    <p:sldId id="258" r:id="rId8"/>
    <p:sldId id="259"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784A6-E1E2-4B52-B493-296EEAA49FDB}" v="21" dt="2020-06-26T16:04:07.1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Hipkin" userId="4af9560a-bd2c-47fb-8da1-c0b9fe43bcea" providerId="ADAL" clId="{32E784A6-E1E2-4B52-B493-296EEAA49FDB}"/>
    <pc:docChg chg="undo custSel mod addSld delSld modSld">
      <pc:chgData name="Matthew Hipkin" userId="4af9560a-bd2c-47fb-8da1-c0b9fe43bcea" providerId="ADAL" clId="{32E784A6-E1E2-4B52-B493-296EEAA49FDB}" dt="2020-06-26T16:10:00.281" v="991" actId="20577"/>
      <pc:docMkLst>
        <pc:docMk/>
      </pc:docMkLst>
      <pc:sldChg chg="modSp">
        <pc:chgData name="Matthew Hipkin" userId="4af9560a-bd2c-47fb-8da1-c0b9fe43bcea" providerId="ADAL" clId="{32E784A6-E1E2-4B52-B493-296EEAA49FDB}" dt="2020-06-26T16:00:51.723" v="629" actId="1076"/>
        <pc:sldMkLst>
          <pc:docMk/>
          <pc:sldMk cId="3615267581" sldId="256"/>
        </pc:sldMkLst>
        <pc:spChg chg="mod">
          <ac:chgData name="Matthew Hipkin" userId="4af9560a-bd2c-47fb-8da1-c0b9fe43bcea" providerId="ADAL" clId="{32E784A6-E1E2-4B52-B493-296EEAA49FDB}" dt="2020-06-26T16:00:51.723" v="629" actId="1076"/>
          <ac:spMkLst>
            <pc:docMk/>
            <pc:sldMk cId="3615267581" sldId="256"/>
            <ac:spMk id="3" creationId="{01388F39-FA44-4699-8B3B-9CE870E654D7}"/>
          </ac:spMkLst>
        </pc:spChg>
      </pc:sldChg>
      <pc:sldChg chg="addSp delSp modSp mod setBg setClrOvrMap">
        <pc:chgData name="Matthew Hipkin" userId="4af9560a-bd2c-47fb-8da1-c0b9fe43bcea" providerId="ADAL" clId="{32E784A6-E1E2-4B52-B493-296EEAA49FDB}" dt="2020-06-26T16:08:24.528" v="882" actId="20577"/>
        <pc:sldMkLst>
          <pc:docMk/>
          <pc:sldMk cId="2016278111" sldId="258"/>
        </pc:sldMkLst>
        <pc:spChg chg="mod">
          <ac:chgData name="Matthew Hipkin" userId="4af9560a-bd2c-47fb-8da1-c0b9fe43bcea" providerId="ADAL" clId="{32E784A6-E1E2-4B52-B493-296EEAA49FDB}" dt="2020-06-26T16:07:54.043" v="815" actId="1076"/>
          <ac:spMkLst>
            <pc:docMk/>
            <pc:sldMk cId="2016278111" sldId="258"/>
            <ac:spMk id="2" creationId="{E6B4C238-DA69-4665-9D25-30899E121673}"/>
          </ac:spMkLst>
        </pc:spChg>
        <pc:spChg chg="del">
          <ac:chgData name="Matthew Hipkin" userId="4af9560a-bd2c-47fb-8da1-c0b9fe43bcea" providerId="ADAL" clId="{32E784A6-E1E2-4B52-B493-296EEAA49FDB}" dt="2020-06-26T15:48:33.061" v="0"/>
          <ac:spMkLst>
            <pc:docMk/>
            <pc:sldMk cId="2016278111" sldId="258"/>
            <ac:spMk id="3" creationId="{BC1D50DD-EE5E-4FFC-A3A9-90517C4465D8}"/>
          </ac:spMkLst>
        </pc:spChg>
        <pc:spChg chg="add del mod">
          <ac:chgData name="Matthew Hipkin" userId="4af9560a-bd2c-47fb-8da1-c0b9fe43bcea" providerId="ADAL" clId="{32E784A6-E1E2-4B52-B493-296EEAA49FDB}" dt="2020-06-26T15:49:05.502" v="2"/>
          <ac:spMkLst>
            <pc:docMk/>
            <pc:sldMk cId="2016278111" sldId="258"/>
            <ac:spMk id="6" creationId="{246424D3-7240-4A6F-B6ED-EAAFE13EAC2A}"/>
          </ac:spMkLst>
        </pc:spChg>
        <pc:spChg chg="add mod">
          <ac:chgData name="Matthew Hipkin" userId="4af9560a-bd2c-47fb-8da1-c0b9fe43bcea" providerId="ADAL" clId="{32E784A6-E1E2-4B52-B493-296EEAA49FDB}" dt="2020-06-26T16:08:24.528" v="882" actId="20577"/>
          <ac:spMkLst>
            <pc:docMk/>
            <pc:sldMk cId="2016278111" sldId="258"/>
            <ac:spMk id="9" creationId="{D88BCF7D-BD1A-4C3E-87C1-78DC75473BA2}"/>
          </ac:spMkLst>
        </pc:spChg>
        <pc:spChg chg="add">
          <ac:chgData name="Matthew Hipkin" userId="4af9560a-bd2c-47fb-8da1-c0b9fe43bcea" providerId="ADAL" clId="{32E784A6-E1E2-4B52-B493-296EEAA49FDB}" dt="2020-06-26T15:49:38.248" v="7" actId="26606"/>
          <ac:spMkLst>
            <pc:docMk/>
            <pc:sldMk cId="2016278111" sldId="258"/>
            <ac:spMk id="15" creationId="{E2264E67-6F59-4D8D-8E5F-8245B0FEAE76}"/>
          </ac:spMkLst>
        </pc:spChg>
        <pc:spChg chg="add">
          <ac:chgData name="Matthew Hipkin" userId="4af9560a-bd2c-47fb-8da1-c0b9fe43bcea" providerId="ADAL" clId="{32E784A6-E1E2-4B52-B493-296EEAA49FDB}" dt="2020-06-26T15:49:38.248" v="7" actId="26606"/>
          <ac:spMkLst>
            <pc:docMk/>
            <pc:sldMk cId="2016278111" sldId="258"/>
            <ac:spMk id="17" creationId="{158E1C6E-D299-4F5D-B15B-155EBF7F62FD}"/>
          </ac:spMkLst>
        </pc:spChg>
        <pc:picChg chg="add del mod">
          <ac:chgData name="Matthew Hipkin" userId="4af9560a-bd2c-47fb-8da1-c0b9fe43bcea" providerId="ADAL" clId="{32E784A6-E1E2-4B52-B493-296EEAA49FDB}" dt="2020-06-26T15:48:56.717" v="1" actId="478"/>
          <ac:picMkLst>
            <pc:docMk/>
            <pc:sldMk cId="2016278111" sldId="258"/>
            <ac:picMk id="4" creationId="{59CF298B-369A-4327-A38B-FFDE43DD0785}"/>
          </ac:picMkLst>
        </pc:picChg>
        <pc:picChg chg="add del mod">
          <ac:chgData name="Matthew Hipkin" userId="4af9560a-bd2c-47fb-8da1-c0b9fe43bcea" providerId="ADAL" clId="{32E784A6-E1E2-4B52-B493-296EEAA49FDB}" dt="2020-06-26T15:49:10.187" v="4" actId="478"/>
          <ac:picMkLst>
            <pc:docMk/>
            <pc:sldMk cId="2016278111" sldId="258"/>
            <ac:picMk id="7" creationId="{AC47524C-6E59-4A37-8E4A-DA3FBF04F5B1}"/>
          </ac:picMkLst>
        </pc:picChg>
        <pc:picChg chg="add mod">
          <ac:chgData name="Matthew Hipkin" userId="4af9560a-bd2c-47fb-8da1-c0b9fe43bcea" providerId="ADAL" clId="{32E784A6-E1E2-4B52-B493-296EEAA49FDB}" dt="2020-06-26T15:50:19.329" v="8" actId="27614"/>
          <ac:picMkLst>
            <pc:docMk/>
            <pc:sldMk cId="2016278111" sldId="258"/>
            <ac:picMk id="10" creationId="{179226BF-1840-4666-954F-90AB20AD5572}"/>
          </ac:picMkLst>
        </pc:picChg>
      </pc:sldChg>
      <pc:sldChg chg="addSp delSp modSp add mod setBg setClrOvrMap">
        <pc:chgData name="Matthew Hipkin" userId="4af9560a-bd2c-47fb-8da1-c0b9fe43bcea" providerId="ADAL" clId="{32E784A6-E1E2-4B52-B493-296EEAA49FDB}" dt="2020-06-26T16:10:00.281" v="991" actId="20577"/>
        <pc:sldMkLst>
          <pc:docMk/>
          <pc:sldMk cId="3975748863" sldId="259"/>
        </pc:sldMkLst>
        <pc:spChg chg="mod">
          <ac:chgData name="Matthew Hipkin" userId="4af9560a-bd2c-47fb-8da1-c0b9fe43bcea" providerId="ADAL" clId="{32E784A6-E1E2-4B52-B493-296EEAA49FDB}" dt="2020-06-26T15:51:32.055" v="62" actId="20577"/>
          <ac:spMkLst>
            <pc:docMk/>
            <pc:sldMk cId="3975748863" sldId="259"/>
            <ac:spMk id="2" creationId="{1CCF42E7-D972-438C-9DC4-CA236436F69B}"/>
          </ac:spMkLst>
        </pc:spChg>
        <pc:spChg chg="add del">
          <ac:chgData name="Matthew Hipkin" userId="4af9560a-bd2c-47fb-8da1-c0b9fe43bcea" providerId="ADAL" clId="{32E784A6-E1E2-4B52-B493-296EEAA49FDB}" dt="2020-06-26T15:50:31.983" v="12"/>
          <ac:spMkLst>
            <pc:docMk/>
            <pc:sldMk cId="3975748863" sldId="259"/>
            <ac:spMk id="3" creationId="{946076C2-BAB2-46D3-A2D9-6DDF7D0F5EF1}"/>
          </ac:spMkLst>
        </pc:spChg>
        <pc:spChg chg="add mod">
          <ac:chgData name="Matthew Hipkin" userId="4af9560a-bd2c-47fb-8da1-c0b9fe43bcea" providerId="ADAL" clId="{32E784A6-E1E2-4B52-B493-296EEAA49FDB}" dt="2020-06-26T16:09:50.842" v="983" actId="20577"/>
          <ac:spMkLst>
            <pc:docMk/>
            <pc:sldMk cId="3975748863" sldId="259"/>
            <ac:spMk id="6" creationId="{8CF38D31-4116-4A39-8042-54E44E7DBAE6}"/>
          </ac:spMkLst>
        </pc:spChg>
        <pc:spChg chg="add mod">
          <ac:chgData name="Matthew Hipkin" userId="4af9560a-bd2c-47fb-8da1-c0b9fe43bcea" providerId="ADAL" clId="{32E784A6-E1E2-4B52-B493-296EEAA49FDB}" dt="2020-06-26T16:10:00.281" v="991" actId="20577"/>
          <ac:spMkLst>
            <pc:docMk/>
            <pc:sldMk cId="3975748863" sldId="259"/>
            <ac:spMk id="7" creationId="{3A47EA38-9C83-4C55-90DC-67E3ECD4E0B9}"/>
          </ac:spMkLst>
        </pc:spChg>
        <pc:spChg chg="add">
          <ac:chgData name="Matthew Hipkin" userId="4af9560a-bd2c-47fb-8da1-c0b9fe43bcea" providerId="ADAL" clId="{32E784A6-E1E2-4B52-B493-296EEAA49FDB}" dt="2020-06-26T15:51:10.964" v="18" actId="26606"/>
          <ac:spMkLst>
            <pc:docMk/>
            <pc:sldMk cId="3975748863" sldId="259"/>
            <ac:spMk id="11" creationId="{E2264E67-6F59-4D8D-8E5F-8245B0FEAE76}"/>
          </ac:spMkLst>
        </pc:spChg>
        <pc:spChg chg="add">
          <ac:chgData name="Matthew Hipkin" userId="4af9560a-bd2c-47fb-8da1-c0b9fe43bcea" providerId="ADAL" clId="{32E784A6-E1E2-4B52-B493-296EEAA49FDB}" dt="2020-06-26T15:51:10.964" v="18" actId="26606"/>
          <ac:spMkLst>
            <pc:docMk/>
            <pc:sldMk cId="3975748863" sldId="259"/>
            <ac:spMk id="13" creationId="{158E1C6E-D299-4F5D-B15B-155EBF7F62FD}"/>
          </ac:spMkLst>
        </pc:spChg>
        <pc:picChg chg="add mod">
          <ac:chgData name="Matthew Hipkin" userId="4af9560a-bd2c-47fb-8da1-c0b9fe43bcea" providerId="ADAL" clId="{32E784A6-E1E2-4B52-B493-296EEAA49FDB}" dt="2020-06-26T15:50:28.305" v="11"/>
          <ac:picMkLst>
            <pc:docMk/>
            <pc:sldMk cId="3975748863" sldId="259"/>
            <ac:picMk id="4" creationId="{7FC71424-C099-4CF1-81CD-FF6DE939122C}"/>
          </ac:picMkLst>
        </pc:picChg>
        <pc:picChg chg="add mod ord">
          <ac:chgData name="Matthew Hipkin" userId="4af9560a-bd2c-47fb-8da1-c0b9fe43bcea" providerId="ADAL" clId="{32E784A6-E1E2-4B52-B493-296EEAA49FDB}" dt="2020-06-26T15:54:28.408" v="178" actId="1076"/>
          <ac:picMkLst>
            <pc:docMk/>
            <pc:sldMk cId="3975748863" sldId="259"/>
            <ac:picMk id="5" creationId="{1C83AAAF-E623-4774-A67B-66157C8DAB96}"/>
          </ac:picMkLst>
        </pc:picChg>
      </pc:sldChg>
      <pc:sldChg chg="addSp modSp add mod setBg">
        <pc:chgData name="Matthew Hipkin" userId="4af9560a-bd2c-47fb-8da1-c0b9fe43bcea" providerId="ADAL" clId="{32E784A6-E1E2-4B52-B493-296EEAA49FDB}" dt="2020-06-26T16:03:31.833" v="661" actId="20577"/>
        <pc:sldMkLst>
          <pc:docMk/>
          <pc:sldMk cId="840194005" sldId="260"/>
        </pc:sldMkLst>
        <pc:spChg chg="mod">
          <ac:chgData name="Matthew Hipkin" userId="4af9560a-bd2c-47fb-8da1-c0b9fe43bcea" providerId="ADAL" clId="{32E784A6-E1E2-4B52-B493-296EEAA49FDB}" dt="2020-06-26T16:03:27.484" v="660" actId="20577"/>
          <ac:spMkLst>
            <pc:docMk/>
            <pc:sldMk cId="840194005" sldId="260"/>
            <ac:spMk id="2" creationId="{840A3E42-1A9A-482A-B105-9D73ACBF8650}"/>
          </ac:spMkLst>
        </pc:spChg>
        <pc:spChg chg="mod">
          <ac:chgData name="Matthew Hipkin" userId="4af9560a-bd2c-47fb-8da1-c0b9fe43bcea" providerId="ADAL" clId="{32E784A6-E1E2-4B52-B493-296EEAA49FDB}" dt="2020-06-26T16:03:31.833" v="661" actId="20577"/>
          <ac:spMkLst>
            <pc:docMk/>
            <pc:sldMk cId="840194005" sldId="260"/>
            <ac:spMk id="3" creationId="{D2106B88-82F6-42A3-BE06-D663BB95083A}"/>
          </ac:spMkLst>
        </pc:spChg>
        <pc:picChg chg="add mod">
          <ac:chgData name="Matthew Hipkin" userId="4af9560a-bd2c-47fb-8da1-c0b9fe43bcea" providerId="ADAL" clId="{32E784A6-E1E2-4B52-B493-296EEAA49FDB}" dt="2020-06-26T16:03:23.574" v="659" actId="27614"/>
          <ac:picMkLst>
            <pc:docMk/>
            <pc:sldMk cId="840194005" sldId="260"/>
            <ac:picMk id="4" creationId="{0D6191E1-3D6F-45F0-9FE6-B6EDEBEF12D3}"/>
          </ac:picMkLst>
        </pc:picChg>
      </pc:sldChg>
      <pc:sldChg chg="modSp add">
        <pc:chgData name="Matthew Hipkin" userId="4af9560a-bd2c-47fb-8da1-c0b9fe43bcea" providerId="ADAL" clId="{32E784A6-E1E2-4B52-B493-296EEAA49FDB}" dt="2020-06-26T16:08:47.168" v="912" actId="113"/>
        <pc:sldMkLst>
          <pc:docMk/>
          <pc:sldMk cId="4146433056" sldId="261"/>
        </pc:sldMkLst>
        <pc:spChg chg="mod">
          <ac:chgData name="Matthew Hipkin" userId="4af9560a-bd2c-47fb-8da1-c0b9fe43bcea" providerId="ADAL" clId="{32E784A6-E1E2-4B52-B493-296EEAA49FDB}" dt="2020-06-26T15:59:57.721" v="611" actId="1076"/>
          <ac:spMkLst>
            <pc:docMk/>
            <pc:sldMk cId="4146433056" sldId="261"/>
            <ac:spMk id="2" creationId="{D2188F12-E685-4DED-BD56-37EC5BA161FC}"/>
          </ac:spMkLst>
        </pc:spChg>
        <pc:spChg chg="mod">
          <ac:chgData name="Matthew Hipkin" userId="4af9560a-bd2c-47fb-8da1-c0b9fe43bcea" providerId="ADAL" clId="{32E784A6-E1E2-4B52-B493-296EEAA49FDB}" dt="2020-06-26T16:08:47.168" v="912" actId="113"/>
          <ac:spMkLst>
            <pc:docMk/>
            <pc:sldMk cId="4146433056" sldId="261"/>
            <ac:spMk id="3" creationId="{CBB6EE61-F9E6-414C-AFD9-A70041E4F915}"/>
          </ac:spMkLst>
        </pc:spChg>
      </pc:sldChg>
      <pc:sldChg chg="addSp delSp modSp add del">
        <pc:chgData name="Matthew Hipkin" userId="4af9560a-bd2c-47fb-8da1-c0b9fe43bcea" providerId="ADAL" clId="{32E784A6-E1E2-4B52-B493-296EEAA49FDB}" dt="2020-06-26T16:04:18.030" v="669" actId="2696"/>
        <pc:sldMkLst>
          <pc:docMk/>
          <pc:sldMk cId="3939201495" sldId="262"/>
        </pc:sldMkLst>
        <pc:spChg chg="mod">
          <ac:chgData name="Matthew Hipkin" userId="4af9560a-bd2c-47fb-8da1-c0b9fe43bcea" providerId="ADAL" clId="{32E784A6-E1E2-4B52-B493-296EEAA49FDB}" dt="2020-06-26T16:00:47.181" v="628" actId="20577"/>
          <ac:spMkLst>
            <pc:docMk/>
            <pc:sldMk cId="3939201495" sldId="262"/>
            <ac:spMk id="2" creationId="{34ABEEC7-E227-42AE-AE91-11941D61115D}"/>
          </ac:spMkLst>
        </pc:spChg>
        <pc:spChg chg="del">
          <ac:chgData name="Matthew Hipkin" userId="4af9560a-bd2c-47fb-8da1-c0b9fe43bcea" providerId="ADAL" clId="{32E784A6-E1E2-4B52-B493-296EEAA49FDB}" dt="2020-06-26T16:03:57.290" v="664"/>
          <ac:spMkLst>
            <pc:docMk/>
            <pc:sldMk cId="3939201495" sldId="262"/>
            <ac:spMk id="3" creationId="{C8DB3D32-4CD4-4D33-B525-51837E94830F}"/>
          </ac:spMkLst>
        </pc:spChg>
        <pc:picChg chg="add mod">
          <ac:chgData name="Matthew Hipkin" userId="4af9560a-bd2c-47fb-8da1-c0b9fe43bcea" providerId="ADAL" clId="{32E784A6-E1E2-4B52-B493-296EEAA49FDB}" dt="2020-06-26T16:03:51.180" v="663" actId="14100"/>
          <ac:picMkLst>
            <pc:docMk/>
            <pc:sldMk cId="3939201495" sldId="262"/>
            <ac:picMk id="4" creationId="{8DF1C944-2163-43AE-9D1A-C90ED298A0F4}"/>
          </ac:picMkLst>
        </pc:picChg>
        <pc:picChg chg="add mod">
          <ac:chgData name="Matthew Hipkin" userId="4af9560a-bd2c-47fb-8da1-c0b9fe43bcea" providerId="ADAL" clId="{32E784A6-E1E2-4B52-B493-296EEAA49FDB}" dt="2020-06-26T16:04:00.217" v="665" actId="1076"/>
          <ac:picMkLst>
            <pc:docMk/>
            <pc:sldMk cId="3939201495" sldId="262"/>
            <ac:picMk id="5" creationId="{B27BB301-1A2A-42C4-B169-3F341DC99F11}"/>
          </ac:picMkLst>
        </pc:picChg>
        <pc:picChg chg="add mod">
          <ac:chgData name="Matthew Hipkin" userId="4af9560a-bd2c-47fb-8da1-c0b9fe43bcea" providerId="ADAL" clId="{32E784A6-E1E2-4B52-B493-296EEAA49FDB}" dt="2020-06-26T16:04:14.573" v="668" actId="14100"/>
          <ac:picMkLst>
            <pc:docMk/>
            <pc:sldMk cId="3939201495" sldId="262"/>
            <ac:picMk id="6" creationId="{CD5DD780-3D78-482E-9DE7-70FDF39B75E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6/26/2020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6/26/2020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6/26/2020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6/26/2020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6/26/2020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6/26/2020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6/26/2020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6/26/2020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6/26/2020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6/26/2020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6/26/2020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6/26/2020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6/26/2020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6/26/2020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6/26/2020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99BE3-9A48-40C2-B4D2-EE71E4401462}"/>
              </a:ext>
            </a:extLst>
          </p:cNvPr>
          <p:cNvSpPr>
            <a:spLocks noGrp="1"/>
          </p:cNvSpPr>
          <p:nvPr>
            <p:ph type="ctrTitle"/>
          </p:nvPr>
        </p:nvSpPr>
        <p:spPr/>
        <p:txBody>
          <a:bodyPr/>
          <a:lstStyle/>
          <a:p>
            <a:r>
              <a:rPr lang="en-GB" dirty="0"/>
              <a:t>North Yorkshire Cycling</a:t>
            </a:r>
          </a:p>
        </p:txBody>
      </p:sp>
      <p:sp>
        <p:nvSpPr>
          <p:cNvPr id="3" name="Subtitle 2">
            <a:extLst>
              <a:ext uri="{FF2B5EF4-FFF2-40B4-BE49-F238E27FC236}">
                <a16:creationId xmlns:a16="http://schemas.microsoft.com/office/drawing/2014/main" id="{01388F39-FA44-4699-8B3B-9CE870E654D7}"/>
              </a:ext>
            </a:extLst>
          </p:cNvPr>
          <p:cNvSpPr>
            <a:spLocks noGrp="1"/>
          </p:cNvSpPr>
          <p:nvPr>
            <p:ph type="subTitle" idx="1"/>
          </p:nvPr>
        </p:nvSpPr>
        <p:spPr>
          <a:xfrm>
            <a:off x="810000" y="5490397"/>
            <a:ext cx="10572000" cy="434974"/>
          </a:xfrm>
        </p:spPr>
        <p:txBody>
          <a:bodyPr>
            <a:normAutofit lnSpcReduction="10000"/>
          </a:bodyPr>
          <a:lstStyle/>
          <a:p>
            <a:r>
              <a:rPr lang="en-GB" dirty="0"/>
              <a:t>Identifying the Best Town for a New Bike Shop</a:t>
            </a:r>
          </a:p>
          <a:p>
            <a:endParaRPr lang="en-GB" dirty="0"/>
          </a:p>
        </p:txBody>
      </p:sp>
    </p:spTree>
    <p:extLst>
      <p:ext uri="{BB962C8B-B14F-4D97-AF65-F5344CB8AC3E}">
        <p14:creationId xmlns:p14="http://schemas.microsoft.com/office/powerpoint/2010/main" val="3615267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C6513-261F-4875-84A5-23DABC19302B}"/>
              </a:ext>
            </a:extLst>
          </p:cNvPr>
          <p:cNvSpPr>
            <a:spLocks noGrp="1"/>
          </p:cNvSpPr>
          <p:nvPr>
            <p:ph type="title"/>
          </p:nvPr>
        </p:nvSpPr>
        <p:spPr/>
        <p:txBody>
          <a:bodyPr/>
          <a:lstStyle/>
          <a:p>
            <a:r>
              <a:rPr lang="en-GB" dirty="0"/>
              <a:t>Introduction to North Yorkshire</a:t>
            </a:r>
          </a:p>
        </p:txBody>
      </p:sp>
      <p:pic>
        <p:nvPicPr>
          <p:cNvPr id="4" name="Content Placeholder 3" descr="England: North Yorkshire … | Yorkshire england, England map, North ...">
            <a:extLst>
              <a:ext uri="{FF2B5EF4-FFF2-40B4-BE49-F238E27FC236}">
                <a16:creationId xmlns:a16="http://schemas.microsoft.com/office/drawing/2014/main" id="{A895DDC6-CAE1-41AE-9A31-081A297FFDA8}"/>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45755" y="2700212"/>
            <a:ext cx="4381500" cy="3419475"/>
          </a:xfrm>
          <a:prstGeom prst="rect">
            <a:avLst/>
          </a:prstGeom>
          <a:noFill/>
          <a:ln>
            <a:noFill/>
          </a:ln>
          <a:effectLst>
            <a:outerShdw blurRad="50800" dist="38100" dir="2700000" algn="tl" rotWithShape="0">
              <a:prstClr val="black">
                <a:alpha val="40000"/>
              </a:prstClr>
            </a:outerShdw>
          </a:effectLst>
        </p:spPr>
      </p:pic>
      <p:sp>
        <p:nvSpPr>
          <p:cNvPr id="5" name="TextBox 4">
            <a:extLst>
              <a:ext uri="{FF2B5EF4-FFF2-40B4-BE49-F238E27FC236}">
                <a16:creationId xmlns:a16="http://schemas.microsoft.com/office/drawing/2014/main" id="{BCAC3844-F36C-468F-853F-8DDCDBB7D587}"/>
              </a:ext>
            </a:extLst>
          </p:cNvPr>
          <p:cNvSpPr txBox="1"/>
          <p:nvPr/>
        </p:nvSpPr>
        <p:spPr>
          <a:xfrm>
            <a:off x="810000" y="2700212"/>
            <a:ext cx="5967663" cy="4524315"/>
          </a:xfrm>
          <a:prstGeom prst="rect">
            <a:avLst/>
          </a:prstGeom>
          <a:noFill/>
        </p:spPr>
        <p:txBody>
          <a:bodyPr wrap="square" rtlCol="0">
            <a:spAutoFit/>
          </a:bodyPr>
          <a:lstStyle/>
          <a:p>
            <a:pPr algn="just"/>
            <a:r>
              <a:rPr lang="en-GB" dirty="0"/>
              <a:t>Cycling in North Yorkshire is a hugely popular sport and attracts both locals and enthusiasts from all over the world. </a:t>
            </a:r>
          </a:p>
          <a:p>
            <a:pPr algn="just"/>
            <a:endParaRPr lang="en-GB" dirty="0"/>
          </a:p>
          <a:p>
            <a:pPr algn="just"/>
            <a:r>
              <a:rPr lang="en-GB" dirty="0"/>
              <a:t>Last September the World Championships were held in the spa town of Harrogate, whilst the county has previously hosted the prestigious Tour de France Grande Depart. The Tour de Yorkshire takes place every year and is one of the most loved events in the Yorkshire’s sporting calendar. With large events like this inspiring people to cycle there is a huge demand for bikes and cycling shops.</a:t>
            </a:r>
          </a:p>
          <a:p>
            <a:pPr algn="just"/>
            <a:endParaRPr lang="en-GB" dirty="0"/>
          </a:p>
          <a:p>
            <a:pPr algn="just"/>
            <a:endParaRPr lang="en-GB" dirty="0"/>
          </a:p>
          <a:p>
            <a:pPr algn="just"/>
            <a:endParaRPr lang="en-GB" dirty="0"/>
          </a:p>
          <a:p>
            <a:pPr algn="just"/>
            <a:endParaRPr lang="en-GB" dirty="0"/>
          </a:p>
        </p:txBody>
      </p:sp>
    </p:spTree>
    <p:extLst>
      <p:ext uri="{BB962C8B-B14F-4D97-AF65-F5344CB8AC3E}">
        <p14:creationId xmlns:p14="http://schemas.microsoft.com/office/powerpoint/2010/main" val="484156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A3E42-1A9A-482A-B105-9D73ACBF8650}"/>
              </a:ext>
            </a:extLst>
          </p:cNvPr>
          <p:cNvSpPr>
            <a:spLocks noGrp="1"/>
          </p:cNvSpPr>
          <p:nvPr>
            <p:ph type="title"/>
          </p:nvPr>
        </p:nvSpPr>
        <p:spPr>
          <a:xfrm>
            <a:off x="810000" y="447188"/>
            <a:ext cx="10571998" cy="970450"/>
          </a:xfrm>
        </p:spPr>
        <p:txBody>
          <a:bodyPr>
            <a:normAutofit/>
          </a:bodyPr>
          <a:lstStyle/>
          <a:p>
            <a:r>
              <a:rPr lang="en-GB" dirty="0"/>
              <a:t>The problem?</a:t>
            </a:r>
          </a:p>
        </p:txBody>
      </p:sp>
      <p:sp>
        <p:nvSpPr>
          <p:cNvPr id="3" name="Content Placeholder 2">
            <a:extLst>
              <a:ext uri="{FF2B5EF4-FFF2-40B4-BE49-F238E27FC236}">
                <a16:creationId xmlns:a16="http://schemas.microsoft.com/office/drawing/2014/main" id="{D2106B88-82F6-42A3-BE06-D663BB95083A}"/>
              </a:ext>
            </a:extLst>
          </p:cNvPr>
          <p:cNvSpPr>
            <a:spLocks noGrp="1"/>
          </p:cNvSpPr>
          <p:nvPr>
            <p:ph idx="1"/>
          </p:nvPr>
        </p:nvSpPr>
        <p:spPr>
          <a:xfrm>
            <a:off x="818713" y="2413000"/>
            <a:ext cx="7199220" cy="3632200"/>
          </a:xfrm>
        </p:spPr>
        <p:txBody>
          <a:bodyPr>
            <a:normAutofit/>
          </a:bodyPr>
          <a:lstStyle/>
          <a:p>
            <a:r>
              <a:rPr lang="en-GB" dirty="0"/>
              <a:t>I want to find the optimal location to place my bike shop. I want to choose a location that is not already saturated with shops, which has the opportunity to offer a new service. </a:t>
            </a:r>
          </a:p>
          <a:p>
            <a:r>
              <a:rPr lang="en-GB" dirty="0"/>
              <a:t>However, I also want there to be sufficient demand and do not want to place a shop in a location where I shan’t be able to make any sales, even if there are currently no bike shops there.</a:t>
            </a:r>
          </a:p>
        </p:txBody>
      </p:sp>
      <p:pic>
        <p:nvPicPr>
          <p:cNvPr id="4" name="Picture 3" descr="A picture containing drawing&#10;&#10;Description automatically generated">
            <a:extLst>
              <a:ext uri="{FF2B5EF4-FFF2-40B4-BE49-F238E27FC236}">
                <a16:creationId xmlns:a16="http://schemas.microsoft.com/office/drawing/2014/main" id="{0D6191E1-3D6F-45F0-9FE6-B6EDEBEF12D3}"/>
              </a:ext>
            </a:extLst>
          </p:cNvPr>
          <p:cNvPicPr>
            <a:picLocks noChangeAspect="1"/>
          </p:cNvPicPr>
          <p:nvPr/>
        </p:nvPicPr>
        <p:blipFill>
          <a:blip r:embed="rId2"/>
          <a:stretch>
            <a:fillRect/>
          </a:stretch>
        </p:blipFill>
        <p:spPr>
          <a:xfrm>
            <a:off x="8466138" y="3400892"/>
            <a:ext cx="2913062" cy="1740554"/>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840194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6B4C238-DA69-4665-9D25-30899E121673}"/>
              </a:ext>
            </a:extLst>
          </p:cNvPr>
          <p:cNvSpPr>
            <a:spLocks noGrp="1"/>
          </p:cNvSpPr>
          <p:nvPr>
            <p:ph type="title"/>
          </p:nvPr>
        </p:nvSpPr>
        <p:spPr>
          <a:xfrm>
            <a:off x="451514" y="713826"/>
            <a:ext cx="3575737" cy="1332688"/>
          </a:xfrm>
        </p:spPr>
        <p:txBody>
          <a:bodyPr anchor="b">
            <a:normAutofit fontScale="90000"/>
          </a:bodyPr>
          <a:lstStyle/>
          <a:p>
            <a:pPr algn="ctr"/>
            <a:r>
              <a:rPr lang="en-GB" sz="3200" dirty="0">
                <a:solidFill>
                  <a:srgbClr val="FFFFFF"/>
                </a:solidFill>
              </a:rPr>
              <a:t>The towns of North Yorkshire were classified by k-means clustering:</a:t>
            </a:r>
          </a:p>
        </p:txBody>
      </p:sp>
      <p:sp>
        <p:nvSpPr>
          <p:cNvPr id="9" name="Content Placeholder 8">
            <a:extLst>
              <a:ext uri="{FF2B5EF4-FFF2-40B4-BE49-F238E27FC236}">
                <a16:creationId xmlns:a16="http://schemas.microsoft.com/office/drawing/2014/main" id="{D88BCF7D-BD1A-4C3E-87C1-78DC75473BA2}"/>
              </a:ext>
            </a:extLst>
          </p:cNvPr>
          <p:cNvSpPr>
            <a:spLocks noGrp="1"/>
          </p:cNvSpPr>
          <p:nvPr>
            <p:ph idx="1"/>
          </p:nvPr>
        </p:nvSpPr>
        <p:spPr>
          <a:xfrm>
            <a:off x="451514" y="2046514"/>
            <a:ext cx="3575737" cy="3994848"/>
          </a:xfrm>
        </p:spPr>
        <p:txBody>
          <a:bodyPr>
            <a:normAutofit/>
          </a:bodyPr>
          <a:lstStyle/>
          <a:p>
            <a:r>
              <a:rPr lang="en-GB" sz="1600" dirty="0">
                <a:solidFill>
                  <a:srgbClr val="FFFFFF"/>
                </a:solidFill>
              </a:rPr>
              <a:t>For my investigation I used </a:t>
            </a:r>
            <a:r>
              <a:rPr lang="en-GB" sz="1600" dirty="0" err="1">
                <a:solidFill>
                  <a:srgbClr val="FFFFFF"/>
                </a:solidFill>
              </a:rPr>
              <a:t>BeautfulSoup</a:t>
            </a:r>
            <a:r>
              <a:rPr lang="en-GB" sz="1600" dirty="0">
                <a:solidFill>
                  <a:srgbClr val="FFFFFF"/>
                </a:solidFill>
              </a:rPr>
              <a:t> to scrape the towns and populations.</a:t>
            </a:r>
          </a:p>
          <a:p>
            <a:r>
              <a:rPr lang="en-GB" sz="1600" dirty="0">
                <a:solidFill>
                  <a:srgbClr val="FFFFFF"/>
                </a:solidFill>
              </a:rPr>
              <a:t>I then used OpenCage Geocoding API to obtain the Longitudes and Latitudes.</a:t>
            </a:r>
          </a:p>
          <a:p>
            <a:r>
              <a:rPr lang="en-GB" sz="1600" dirty="0">
                <a:solidFill>
                  <a:srgbClr val="FFFFFF"/>
                </a:solidFill>
              </a:rPr>
              <a:t>Foursquare API was then used to obtain the venue information.</a:t>
            </a:r>
          </a:p>
          <a:p>
            <a:r>
              <a:rPr lang="en-GB" sz="1600" dirty="0">
                <a:solidFill>
                  <a:srgbClr val="FFFFFF"/>
                </a:solidFill>
              </a:rPr>
              <a:t>I used k-means clustering to obtain a label for each town and to group them.</a:t>
            </a:r>
          </a:p>
        </p:txBody>
      </p:sp>
      <p:pic>
        <p:nvPicPr>
          <p:cNvPr id="10" name="Picture 9" descr="A screenshot of a cell phone&#10;&#10;Description automatically generated">
            <a:extLst>
              <a:ext uri="{FF2B5EF4-FFF2-40B4-BE49-F238E27FC236}">
                <a16:creationId xmlns:a16="http://schemas.microsoft.com/office/drawing/2014/main" id="{179226BF-1840-4666-954F-90AB20AD5572}"/>
              </a:ext>
            </a:extLst>
          </p:cNvPr>
          <p:cNvPicPr>
            <a:picLocks noChangeAspect="1"/>
          </p:cNvPicPr>
          <p:nvPr/>
        </p:nvPicPr>
        <p:blipFill>
          <a:blip r:embed="rId2"/>
          <a:stretch>
            <a:fillRect/>
          </a:stretch>
        </p:blipFill>
        <p:spPr>
          <a:xfrm>
            <a:off x="5280790" y="686398"/>
            <a:ext cx="6267743" cy="5186558"/>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01627811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CCF42E7-D972-438C-9DC4-CA236436F69B}"/>
              </a:ext>
            </a:extLst>
          </p:cNvPr>
          <p:cNvSpPr>
            <a:spLocks noGrp="1"/>
          </p:cNvSpPr>
          <p:nvPr>
            <p:ph type="title"/>
          </p:nvPr>
        </p:nvSpPr>
        <p:spPr>
          <a:xfrm>
            <a:off x="451514" y="457201"/>
            <a:ext cx="3575737" cy="1332688"/>
          </a:xfrm>
        </p:spPr>
        <p:txBody>
          <a:bodyPr vert="horz" lIns="91440" tIns="45720" rIns="91440" bIns="45720" rtlCol="0" anchor="b">
            <a:normAutofit fontScale="90000"/>
          </a:bodyPr>
          <a:lstStyle/>
          <a:p>
            <a:pPr algn="ctr"/>
            <a:r>
              <a:rPr lang="en-US" sz="3200" dirty="0">
                <a:solidFill>
                  <a:srgbClr val="FFFFFF"/>
                </a:solidFill>
              </a:rPr>
              <a:t>There are four well defined clusters:</a:t>
            </a:r>
          </a:p>
        </p:txBody>
      </p:sp>
      <p:sp>
        <p:nvSpPr>
          <p:cNvPr id="6" name="TextBox 5">
            <a:extLst>
              <a:ext uri="{FF2B5EF4-FFF2-40B4-BE49-F238E27FC236}">
                <a16:creationId xmlns:a16="http://schemas.microsoft.com/office/drawing/2014/main" id="{8CF38D31-4116-4A39-8042-54E44E7DBAE6}"/>
              </a:ext>
            </a:extLst>
          </p:cNvPr>
          <p:cNvSpPr txBox="1"/>
          <p:nvPr/>
        </p:nvSpPr>
        <p:spPr>
          <a:xfrm>
            <a:off x="451514" y="2046514"/>
            <a:ext cx="3575737" cy="3994848"/>
          </a:xfrm>
          <a:prstGeom prst="rect">
            <a:avLst/>
          </a:prstGeom>
        </p:spPr>
        <p:txBody>
          <a:bodyPr vert="horz" lIns="91440" tIns="45720" rIns="91440" bIns="45720" rtlCol="0" anchor="ctr">
            <a:normAutofit lnSpcReduction="10000"/>
          </a:bodyPr>
          <a:lstStyle/>
          <a:p>
            <a:pPr>
              <a:spcBef>
                <a:spcPct val="20000"/>
              </a:spcBef>
              <a:spcAft>
                <a:spcPts val="600"/>
              </a:spcAft>
              <a:buClr>
                <a:schemeClr val="accent1"/>
              </a:buClr>
              <a:buFont typeface="Wingdings 2" charset="2"/>
              <a:buChar char=""/>
            </a:pPr>
            <a:r>
              <a:rPr lang="en-US" sz="1600" b="1" dirty="0">
                <a:solidFill>
                  <a:srgbClr val="FFFFFF"/>
                </a:solidFill>
              </a:rPr>
              <a:t> 0:</a:t>
            </a:r>
            <a:r>
              <a:rPr lang="en-US" sz="1600" dirty="0">
                <a:solidFill>
                  <a:srgbClr val="FFFFFF"/>
                </a:solidFill>
              </a:rPr>
              <a:t> Small Population: Few Bike Stores, Sports Shops and Bus Stops.</a:t>
            </a:r>
          </a:p>
          <a:p>
            <a:pPr>
              <a:spcBef>
                <a:spcPct val="20000"/>
              </a:spcBef>
              <a:spcAft>
                <a:spcPts val="600"/>
              </a:spcAft>
              <a:buClr>
                <a:schemeClr val="accent1"/>
              </a:buClr>
              <a:buFont typeface="Wingdings 2" charset="2"/>
              <a:buChar char=""/>
            </a:pPr>
            <a:r>
              <a:rPr lang="en-US" sz="1600" b="1" dirty="0">
                <a:solidFill>
                  <a:srgbClr val="FFFFFF"/>
                </a:solidFill>
              </a:rPr>
              <a:t> 1:</a:t>
            </a:r>
            <a:r>
              <a:rPr lang="en-US" sz="1600" dirty="0">
                <a:solidFill>
                  <a:srgbClr val="FFFFFF"/>
                </a:solidFill>
              </a:rPr>
              <a:t> Small Population: Medium number of Bike Stores, Sports Shops and Bus Stops.</a:t>
            </a:r>
          </a:p>
          <a:p>
            <a:pPr>
              <a:spcBef>
                <a:spcPct val="20000"/>
              </a:spcBef>
              <a:spcAft>
                <a:spcPts val="600"/>
              </a:spcAft>
              <a:buClr>
                <a:schemeClr val="accent1"/>
              </a:buClr>
              <a:buFont typeface="Wingdings 2" charset="2"/>
              <a:buChar char=""/>
            </a:pPr>
            <a:r>
              <a:rPr lang="en-US" sz="1600" b="1" dirty="0">
                <a:solidFill>
                  <a:srgbClr val="FFFFFF"/>
                </a:solidFill>
              </a:rPr>
              <a:t> 2:</a:t>
            </a:r>
            <a:r>
              <a:rPr lang="en-US" sz="1600" dirty="0">
                <a:solidFill>
                  <a:srgbClr val="FFFFFF"/>
                </a:solidFill>
              </a:rPr>
              <a:t> Large Population: Many Bike Stores, Sports Shops and Bus Stops.</a:t>
            </a:r>
          </a:p>
          <a:p>
            <a:pPr>
              <a:spcBef>
                <a:spcPct val="20000"/>
              </a:spcBef>
              <a:spcAft>
                <a:spcPts val="600"/>
              </a:spcAft>
              <a:buClr>
                <a:schemeClr val="accent1"/>
              </a:buClr>
              <a:buFont typeface="Wingdings 2" charset="2"/>
              <a:buChar char=""/>
            </a:pPr>
            <a:r>
              <a:rPr lang="en-US" sz="1600" b="1" dirty="0">
                <a:solidFill>
                  <a:srgbClr val="FFFFFF"/>
                </a:solidFill>
              </a:rPr>
              <a:t> 3:</a:t>
            </a:r>
            <a:r>
              <a:rPr lang="en-US" sz="1600" dirty="0">
                <a:solidFill>
                  <a:srgbClr val="FFFFFF"/>
                </a:solidFill>
              </a:rPr>
              <a:t> Large population. Few Bike Stores, Sports Shops. Many Bus Stops</a:t>
            </a:r>
          </a:p>
          <a:p>
            <a:pPr>
              <a:spcBef>
                <a:spcPct val="20000"/>
              </a:spcBef>
              <a:spcAft>
                <a:spcPts val="600"/>
              </a:spcAft>
              <a:buClr>
                <a:schemeClr val="accent1"/>
              </a:buClr>
              <a:buFont typeface="Wingdings 2" charset="2"/>
              <a:buChar char=""/>
            </a:pPr>
            <a:endParaRPr lang="en-US" sz="1600" dirty="0">
              <a:solidFill>
                <a:srgbClr val="FFFFFF"/>
              </a:solidFill>
            </a:endParaRPr>
          </a:p>
          <a:p>
            <a:pPr>
              <a:spcBef>
                <a:spcPct val="20000"/>
              </a:spcBef>
              <a:spcAft>
                <a:spcPts val="600"/>
              </a:spcAft>
              <a:buClr>
                <a:schemeClr val="accent1"/>
              </a:buClr>
              <a:buFont typeface="Wingdings 2" charset="2"/>
              <a:buChar char=""/>
            </a:pPr>
            <a:r>
              <a:rPr lang="en-US" sz="1600" dirty="0">
                <a:solidFill>
                  <a:srgbClr val="FFFFFF"/>
                </a:solidFill>
              </a:rPr>
              <a:t> Cluster 3 presents the best opportunity for starting a new business</a:t>
            </a:r>
          </a:p>
          <a:p>
            <a:pPr>
              <a:spcBef>
                <a:spcPct val="20000"/>
              </a:spcBef>
              <a:spcAft>
                <a:spcPts val="600"/>
              </a:spcAft>
              <a:buClr>
                <a:schemeClr val="accent1"/>
              </a:buClr>
              <a:buFont typeface="Wingdings 2" charset="2"/>
              <a:buChar char=""/>
            </a:pPr>
            <a:endParaRPr lang="en-US" sz="1600" dirty="0">
              <a:solidFill>
                <a:srgbClr val="FFFFFF"/>
              </a:solidFill>
            </a:endParaRPr>
          </a:p>
        </p:txBody>
      </p:sp>
      <p:pic>
        <p:nvPicPr>
          <p:cNvPr id="5" name="Content Placeholder 4">
            <a:extLst>
              <a:ext uri="{FF2B5EF4-FFF2-40B4-BE49-F238E27FC236}">
                <a16:creationId xmlns:a16="http://schemas.microsoft.com/office/drawing/2014/main" id="{1C83AAAF-E623-4774-A67B-66157C8DAB96}"/>
              </a:ext>
            </a:extLst>
          </p:cNvPr>
          <p:cNvPicPr>
            <a:picLocks noGrp="1" noChangeAspect="1"/>
          </p:cNvPicPr>
          <p:nvPr>
            <p:ph idx="1"/>
          </p:nvPr>
        </p:nvPicPr>
        <p:blipFill>
          <a:blip r:embed="rId2"/>
          <a:stretch>
            <a:fillRect/>
          </a:stretch>
        </p:blipFill>
        <p:spPr>
          <a:xfrm>
            <a:off x="5220835" y="2221996"/>
            <a:ext cx="6387335" cy="2115362"/>
          </a:xfrm>
          <a:prstGeom prst="roundRect">
            <a:avLst>
              <a:gd name="adj" fmla="val 3876"/>
            </a:avLst>
          </a:prstGeom>
          <a:ln>
            <a:solidFill>
              <a:schemeClr val="accent1"/>
            </a:solidFill>
          </a:ln>
          <a:effectLst/>
        </p:spPr>
      </p:pic>
      <p:sp>
        <p:nvSpPr>
          <p:cNvPr id="7" name="TextBox 6">
            <a:extLst>
              <a:ext uri="{FF2B5EF4-FFF2-40B4-BE49-F238E27FC236}">
                <a16:creationId xmlns:a16="http://schemas.microsoft.com/office/drawing/2014/main" id="{3A47EA38-9C83-4C55-90DC-67E3ECD4E0B9}"/>
              </a:ext>
            </a:extLst>
          </p:cNvPr>
          <p:cNvSpPr txBox="1"/>
          <p:nvPr/>
        </p:nvSpPr>
        <p:spPr>
          <a:xfrm>
            <a:off x="5091401" y="4420870"/>
            <a:ext cx="6649085" cy="646331"/>
          </a:xfrm>
          <a:prstGeom prst="rect">
            <a:avLst/>
          </a:prstGeom>
          <a:noFill/>
        </p:spPr>
        <p:txBody>
          <a:bodyPr wrap="square" rtlCol="0">
            <a:spAutoFit/>
          </a:bodyPr>
          <a:lstStyle/>
          <a:p>
            <a:r>
              <a:rPr lang="en-GB" dirty="0"/>
              <a:t>The above table shows </a:t>
            </a:r>
            <a:r>
              <a:rPr lang="en-GB"/>
              <a:t>the cluster label</a:t>
            </a:r>
            <a:r>
              <a:rPr lang="en-GB" dirty="0"/>
              <a:t>, and the average value for each of the variables I used in the clustering.</a:t>
            </a:r>
          </a:p>
        </p:txBody>
      </p:sp>
    </p:spTree>
    <p:extLst>
      <p:ext uri="{BB962C8B-B14F-4D97-AF65-F5344CB8AC3E}">
        <p14:creationId xmlns:p14="http://schemas.microsoft.com/office/powerpoint/2010/main" val="3975748863"/>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88F12-E685-4DED-BD56-37EC5BA161FC}"/>
              </a:ext>
            </a:extLst>
          </p:cNvPr>
          <p:cNvSpPr>
            <a:spLocks noGrp="1"/>
          </p:cNvSpPr>
          <p:nvPr>
            <p:ph type="title"/>
          </p:nvPr>
        </p:nvSpPr>
        <p:spPr>
          <a:xfrm>
            <a:off x="818712" y="894863"/>
            <a:ext cx="10571998" cy="970450"/>
          </a:xfrm>
        </p:spPr>
        <p:txBody>
          <a:bodyPr/>
          <a:lstStyle/>
          <a:p>
            <a:r>
              <a:rPr lang="en-GB" dirty="0"/>
              <a:t>My recommendation is to use Middlesbrough as my location for a new bike shop.</a:t>
            </a:r>
          </a:p>
        </p:txBody>
      </p:sp>
      <p:sp>
        <p:nvSpPr>
          <p:cNvPr id="3" name="Content Placeholder 2">
            <a:extLst>
              <a:ext uri="{FF2B5EF4-FFF2-40B4-BE49-F238E27FC236}">
                <a16:creationId xmlns:a16="http://schemas.microsoft.com/office/drawing/2014/main" id="{CBB6EE61-F9E6-414C-AFD9-A70041E4F915}"/>
              </a:ext>
            </a:extLst>
          </p:cNvPr>
          <p:cNvSpPr>
            <a:spLocks noGrp="1"/>
          </p:cNvSpPr>
          <p:nvPr>
            <p:ph idx="1"/>
          </p:nvPr>
        </p:nvSpPr>
        <p:spPr>
          <a:xfrm>
            <a:off x="818712" y="2412787"/>
            <a:ext cx="10554574" cy="3636511"/>
          </a:xfrm>
        </p:spPr>
        <p:txBody>
          <a:bodyPr/>
          <a:lstStyle/>
          <a:p>
            <a:r>
              <a:rPr lang="en-GB" dirty="0"/>
              <a:t>To conclude I would choose </a:t>
            </a:r>
            <a:r>
              <a:rPr lang="en-GB" b="1" dirty="0"/>
              <a:t>Middlesbrough </a:t>
            </a:r>
            <a:r>
              <a:rPr lang="en-GB" dirty="0"/>
              <a:t>(which belongs to cluster 3) as my destination of choice for the new bike shop. It is clear from the results that this town has the most potential for starting a new business. It is a large town that stands out from my investigation as currently having very little providers of bikes and services. </a:t>
            </a:r>
          </a:p>
          <a:p>
            <a:endParaRPr lang="en-GB" dirty="0"/>
          </a:p>
          <a:p>
            <a:r>
              <a:rPr lang="en-GB" dirty="0"/>
              <a:t>To improve my findings, I could expand the number of venues I retrieved from the foursquare API. I also think that if I were to apply my investigation over a larger area, I would also find more suitable towns to start a business in. For example, there may be a town just over the border in another county that I have not considered which is actually geographically very close. This may also improve the accuracy of my k-means clustering as I would have a larger dataset to utilise.</a:t>
            </a:r>
          </a:p>
        </p:txBody>
      </p:sp>
    </p:spTree>
    <p:extLst>
      <p:ext uri="{BB962C8B-B14F-4D97-AF65-F5344CB8AC3E}">
        <p14:creationId xmlns:p14="http://schemas.microsoft.com/office/powerpoint/2010/main" val="41464330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4239E91A05D44F860D0C05CD76521A" ma:contentTypeVersion="13" ma:contentTypeDescription="Create a new document." ma:contentTypeScope="" ma:versionID="b10ab9a411ce884610c3831b37b61261">
  <xsd:schema xmlns:xsd="http://www.w3.org/2001/XMLSchema" xmlns:xs="http://www.w3.org/2001/XMLSchema" xmlns:p="http://schemas.microsoft.com/office/2006/metadata/properties" xmlns:ns3="251a9251-7ee6-48d2-a045-bee0f3cdd0c5" xmlns:ns4="c83f8323-f86a-4682-8378-f1248a693caf" targetNamespace="http://schemas.microsoft.com/office/2006/metadata/properties" ma:root="true" ma:fieldsID="8f3c2e45c75c783e91862e4d7f54a312" ns3:_="" ns4:_="">
    <xsd:import namespace="251a9251-7ee6-48d2-a045-bee0f3cdd0c5"/>
    <xsd:import namespace="c83f8323-f86a-4682-8378-f1248a693caf"/>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DateTaken" minOccurs="0"/>
                <xsd:element ref="ns3:MediaServiceAutoKeyPoints" minOccurs="0"/>
                <xsd:element ref="ns3:MediaServiceKeyPoints" minOccurs="0"/>
                <xsd:element ref="ns3:MediaServiceGenerationTime" minOccurs="0"/>
                <xsd:element ref="ns3:MediaServiceEventHashCode"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1a9251-7ee6-48d2-a045-bee0f3cdd0c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83f8323-f86a-4682-8378-f1248a693ca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FEC468E-A206-47ED-ABA8-FADFC114D2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1a9251-7ee6-48d2-a045-bee0f3cdd0c5"/>
    <ds:schemaRef ds:uri="c83f8323-f86a-4682-8378-f1248a693ca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8995628-958F-407C-A9FB-B70F012005E6}">
  <ds:schemaRefs>
    <ds:schemaRef ds:uri="http://schemas.microsoft.com/sharepoint/v3/contenttype/forms"/>
  </ds:schemaRefs>
</ds:datastoreItem>
</file>

<file path=customXml/itemProps3.xml><?xml version="1.0" encoding="utf-8"?>
<ds:datastoreItem xmlns:ds="http://schemas.openxmlformats.org/officeDocument/2006/customXml" ds:itemID="{0204AD83-64CB-4AC2-8592-E4F8CE779444}">
  <ds:schemaRefs>
    <ds:schemaRef ds:uri="http://purl.org/dc/elements/1.1/"/>
    <ds:schemaRef ds:uri="http://purl.org/dc/terms/"/>
    <ds:schemaRef ds:uri="http://schemas.microsoft.com/office/2006/documentManagement/types"/>
    <ds:schemaRef ds:uri="http://schemas.openxmlformats.org/package/2006/metadata/core-properties"/>
    <ds:schemaRef ds:uri="http://schemas.microsoft.com/office/2006/metadata/properties"/>
    <ds:schemaRef ds:uri="http://schemas.microsoft.com/office/infopath/2007/PartnerControls"/>
    <ds:schemaRef ds:uri="251a9251-7ee6-48d2-a045-bee0f3cdd0c5"/>
    <ds:schemaRef ds:uri="http://purl.org/dc/dcmitype/"/>
    <ds:schemaRef ds:uri="c83f8323-f86a-4682-8378-f1248a693caf"/>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6</TotalTime>
  <Words>535</Words>
  <Application>Microsoft Office PowerPoint</Application>
  <PresentationFormat>Widescreen</PresentationFormat>
  <Paragraphs>28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2</vt:lpstr>
      <vt:lpstr>Quotable</vt:lpstr>
      <vt:lpstr>North Yorkshire Cycling</vt:lpstr>
      <vt:lpstr>Introduction to North Yorkshire</vt:lpstr>
      <vt:lpstr>The problem?</vt:lpstr>
      <vt:lpstr>The towns of North Yorkshire were classified by k-means clustering:</vt:lpstr>
      <vt:lpstr>There are four well defined clusters:</vt:lpstr>
      <vt:lpstr>My recommendation is to use Middlesbrough as my location for a new bike shop.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North Yorkshire Cycling</dc:title>
  <dc:creator>Matthew Hipkin</dc:creator>
  <cp:lastModifiedBy>Matthew Hipkin</cp:lastModifiedBy>
  <cp:revision>1</cp:revision>
  <dcterms:created xsi:type="dcterms:W3CDTF">2020-06-26T16:03:19Z</dcterms:created>
  <dcterms:modified xsi:type="dcterms:W3CDTF">2020-06-26T16:10:07Z</dcterms:modified>
</cp:coreProperties>
</file>