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  <p:sldMasterId id="2147483686" r:id="rId2"/>
    <p:sldMasterId id="2147483693" r:id="rId3"/>
  </p:sldMasterIdLst>
  <p:notesMasterIdLst>
    <p:notesMasterId r:id="rId30"/>
  </p:notesMasterIdLst>
  <p:sldIdLst>
    <p:sldId id="339" r:id="rId4"/>
    <p:sldId id="340" r:id="rId5"/>
    <p:sldId id="257" r:id="rId6"/>
    <p:sldId id="258" r:id="rId7"/>
    <p:sldId id="300" r:id="rId8"/>
    <p:sldId id="302" r:id="rId9"/>
    <p:sldId id="303" r:id="rId10"/>
    <p:sldId id="301" r:id="rId11"/>
    <p:sldId id="341" r:id="rId12"/>
    <p:sldId id="266" r:id="rId13"/>
    <p:sldId id="314" r:id="rId14"/>
    <p:sldId id="315" r:id="rId15"/>
    <p:sldId id="317" r:id="rId16"/>
    <p:sldId id="319" r:id="rId17"/>
    <p:sldId id="321" r:id="rId18"/>
    <p:sldId id="327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11" r:id="rId27"/>
    <p:sldId id="313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877" autoAdjust="0"/>
  </p:normalViewPr>
  <p:slideViewPr>
    <p:cSldViewPr snapToGrid="0">
      <p:cViewPr varScale="1">
        <p:scale>
          <a:sx n="77" d="100"/>
          <a:sy n="77" d="100"/>
        </p:scale>
        <p:origin x="24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C3333E-0F91-4CE2-959F-86FABB4B1697}" type="doc">
      <dgm:prSet loTypeId="urn:microsoft.com/office/officeart/2005/8/layout/defaul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DF660F7-9CE8-4AF4-B57B-F3303764C391}">
      <dgm:prSet custT="1"/>
      <dgm:spPr/>
      <dgm:t>
        <a:bodyPr/>
        <a:lstStyle/>
        <a:p>
          <a:pPr rtl="0"/>
          <a:r>
            <a:rPr lang="en-US" sz="2400" dirty="0" smtClean="0"/>
            <a:t>Software developer for the past 16 years</a:t>
          </a:r>
          <a:endParaRPr lang="en-US" sz="2400" dirty="0"/>
        </a:p>
      </dgm:t>
    </dgm:pt>
    <dgm:pt modelId="{96BE10F3-A666-44DB-8E14-1B6D938DD4AE}" type="parTrans" cxnId="{F5DC34A6-F46D-473A-A10F-17D112589A11}">
      <dgm:prSet/>
      <dgm:spPr/>
      <dgm:t>
        <a:bodyPr/>
        <a:lstStyle/>
        <a:p>
          <a:endParaRPr lang="en-US" sz="2400"/>
        </a:p>
      </dgm:t>
    </dgm:pt>
    <dgm:pt modelId="{4D4EE08B-65C3-48BE-8F0A-2E04924686ED}" type="sibTrans" cxnId="{F5DC34A6-F46D-473A-A10F-17D112589A11}">
      <dgm:prSet/>
      <dgm:spPr/>
      <dgm:t>
        <a:bodyPr/>
        <a:lstStyle/>
        <a:p>
          <a:endParaRPr lang="en-US" sz="2400"/>
        </a:p>
      </dgm:t>
    </dgm:pt>
    <dgm:pt modelId="{40F1F975-B2EA-412C-96E9-E63FBA20BBCA}">
      <dgm:prSet custT="1"/>
      <dgm:spPr/>
      <dgm:t>
        <a:bodyPr/>
        <a:lstStyle/>
        <a:p>
          <a:pPr rtl="0"/>
          <a:r>
            <a:rPr lang="en-US" sz="2400" dirty="0" smtClean="0"/>
            <a:t>AngularJS developer for the past two years</a:t>
          </a:r>
          <a:endParaRPr lang="en-US" sz="2400" dirty="0"/>
        </a:p>
      </dgm:t>
    </dgm:pt>
    <dgm:pt modelId="{7356BDD8-5F87-44EC-8F3B-577202C4D446}" type="parTrans" cxnId="{994DF23A-B3DD-4A8E-BBEF-8E165655AFB1}">
      <dgm:prSet/>
      <dgm:spPr/>
      <dgm:t>
        <a:bodyPr/>
        <a:lstStyle/>
        <a:p>
          <a:endParaRPr lang="en-US" sz="2400"/>
        </a:p>
      </dgm:t>
    </dgm:pt>
    <dgm:pt modelId="{C9056CEE-9151-4A4E-9A20-5EFF35611A99}" type="sibTrans" cxnId="{994DF23A-B3DD-4A8E-BBEF-8E165655AFB1}">
      <dgm:prSet/>
      <dgm:spPr/>
      <dgm:t>
        <a:bodyPr/>
        <a:lstStyle/>
        <a:p>
          <a:endParaRPr lang="en-US" sz="2400"/>
        </a:p>
      </dgm:t>
    </dgm:pt>
    <dgm:pt modelId="{1546ECF4-0612-43B6-9F24-95032992B2E4}">
      <dgm:prSet custT="1"/>
      <dgm:spPr/>
      <dgm:t>
        <a:bodyPr/>
        <a:lstStyle/>
        <a:p>
          <a:pPr rtl="0"/>
          <a:r>
            <a:rPr lang="en-US" sz="2400" dirty="0" smtClean="0"/>
            <a:t>Freelance developer &amp;  consultant</a:t>
          </a:r>
          <a:endParaRPr lang="en-US" sz="2400" dirty="0"/>
        </a:p>
      </dgm:t>
    </dgm:pt>
    <dgm:pt modelId="{F0B50FF5-89B0-4A31-8CB3-32CD39C4C67C}" type="parTrans" cxnId="{2967DAF5-B7E9-4850-B384-1446657B51A8}">
      <dgm:prSet/>
      <dgm:spPr/>
      <dgm:t>
        <a:bodyPr/>
        <a:lstStyle/>
        <a:p>
          <a:endParaRPr lang="en-US" sz="2400"/>
        </a:p>
      </dgm:t>
    </dgm:pt>
    <dgm:pt modelId="{C94159A6-F774-4B79-AB50-2053AF053051}" type="sibTrans" cxnId="{2967DAF5-B7E9-4850-B384-1446657B51A8}">
      <dgm:prSet/>
      <dgm:spPr/>
      <dgm:t>
        <a:bodyPr/>
        <a:lstStyle/>
        <a:p>
          <a:endParaRPr lang="en-US" sz="2400"/>
        </a:p>
      </dgm:t>
    </dgm:pt>
    <dgm:pt modelId="{31C6E58D-225E-4078-8BCD-6E8E06AB0F9D}">
      <dgm:prSet custT="1"/>
      <dgm:spPr/>
      <dgm:t>
        <a:bodyPr/>
        <a:lstStyle/>
        <a:p>
          <a:pPr rtl="0"/>
          <a:r>
            <a:rPr lang="en-US" sz="2400" smtClean="0"/>
            <a:t>Author for Pluralsight</a:t>
          </a:r>
          <a:endParaRPr lang="en-US" sz="2400"/>
        </a:p>
      </dgm:t>
    </dgm:pt>
    <dgm:pt modelId="{68DB296B-29A3-46C8-A473-F83360F6C1D3}" type="parTrans" cxnId="{A7516EFB-9AD7-472E-A362-C74855B8BC5C}">
      <dgm:prSet/>
      <dgm:spPr/>
      <dgm:t>
        <a:bodyPr/>
        <a:lstStyle/>
        <a:p>
          <a:endParaRPr lang="en-US" sz="2400"/>
        </a:p>
      </dgm:t>
    </dgm:pt>
    <dgm:pt modelId="{ED4E7A57-CD60-494E-BE44-3CC7832A0938}" type="sibTrans" cxnId="{A7516EFB-9AD7-472E-A362-C74855B8BC5C}">
      <dgm:prSet/>
      <dgm:spPr/>
      <dgm:t>
        <a:bodyPr/>
        <a:lstStyle/>
        <a:p>
          <a:endParaRPr lang="en-US" sz="2400"/>
        </a:p>
      </dgm:t>
    </dgm:pt>
    <dgm:pt modelId="{7816027A-18C4-4C55-8D9C-847123E95D52}" type="pres">
      <dgm:prSet presAssocID="{F0C3333E-0F91-4CE2-959F-86FABB4B169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5C45AC-042F-4DFF-9BE9-347EC329AE3C}" type="pres">
      <dgm:prSet presAssocID="{ADF660F7-9CE8-4AF4-B57B-F3303764C39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87564-820D-488D-98E9-5C459B879DFC}" type="pres">
      <dgm:prSet presAssocID="{4D4EE08B-65C3-48BE-8F0A-2E04924686ED}" presName="sibTrans" presStyleCnt="0"/>
      <dgm:spPr/>
    </dgm:pt>
    <dgm:pt modelId="{76E9C7D3-DFC3-4AD7-90B2-FFCCD7288A67}" type="pres">
      <dgm:prSet presAssocID="{40F1F975-B2EA-412C-96E9-E63FBA20BBC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602C7-7BE8-4D8B-88B5-9710501D31B7}" type="pres">
      <dgm:prSet presAssocID="{C9056CEE-9151-4A4E-9A20-5EFF35611A99}" presName="sibTrans" presStyleCnt="0"/>
      <dgm:spPr/>
    </dgm:pt>
    <dgm:pt modelId="{22C98227-33C4-4A7A-8E89-F87FD36D7677}" type="pres">
      <dgm:prSet presAssocID="{1546ECF4-0612-43B6-9F24-95032992B2E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E32B7E-908F-4CFD-A066-DE3BCA6A46BF}" type="pres">
      <dgm:prSet presAssocID="{C94159A6-F774-4B79-AB50-2053AF053051}" presName="sibTrans" presStyleCnt="0"/>
      <dgm:spPr/>
    </dgm:pt>
    <dgm:pt modelId="{0B35968C-3615-4126-88ED-D5AACA4F3FD7}" type="pres">
      <dgm:prSet presAssocID="{31C6E58D-225E-4078-8BCD-6E8E06AB0F9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3F6D63-2DB4-4CE9-9089-4346AF5A0359}" type="presOf" srcId="{F0C3333E-0F91-4CE2-959F-86FABB4B1697}" destId="{7816027A-18C4-4C55-8D9C-847123E95D52}" srcOrd="0" destOrd="0" presId="urn:microsoft.com/office/officeart/2005/8/layout/default"/>
    <dgm:cxn modelId="{A7516EFB-9AD7-472E-A362-C74855B8BC5C}" srcId="{F0C3333E-0F91-4CE2-959F-86FABB4B1697}" destId="{31C6E58D-225E-4078-8BCD-6E8E06AB0F9D}" srcOrd="3" destOrd="0" parTransId="{68DB296B-29A3-46C8-A473-F83360F6C1D3}" sibTransId="{ED4E7A57-CD60-494E-BE44-3CC7832A0938}"/>
    <dgm:cxn modelId="{6F9684B0-E5AE-4DC3-A0F9-6749F777B759}" type="presOf" srcId="{1546ECF4-0612-43B6-9F24-95032992B2E4}" destId="{22C98227-33C4-4A7A-8E89-F87FD36D7677}" srcOrd="0" destOrd="0" presId="urn:microsoft.com/office/officeart/2005/8/layout/default"/>
    <dgm:cxn modelId="{BC8C8DA3-4AC8-4C64-8937-5CC05A018410}" type="presOf" srcId="{40F1F975-B2EA-412C-96E9-E63FBA20BBCA}" destId="{76E9C7D3-DFC3-4AD7-90B2-FFCCD7288A67}" srcOrd="0" destOrd="0" presId="urn:microsoft.com/office/officeart/2005/8/layout/default"/>
    <dgm:cxn modelId="{F5DC34A6-F46D-473A-A10F-17D112589A11}" srcId="{F0C3333E-0F91-4CE2-959F-86FABB4B1697}" destId="{ADF660F7-9CE8-4AF4-B57B-F3303764C391}" srcOrd="0" destOrd="0" parTransId="{96BE10F3-A666-44DB-8E14-1B6D938DD4AE}" sibTransId="{4D4EE08B-65C3-48BE-8F0A-2E04924686ED}"/>
    <dgm:cxn modelId="{2967DAF5-B7E9-4850-B384-1446657B51A8}" srcId="{F0C3333E-0F91-4CE2-959F-86FABB4B1697}" destId="{1546ECF4-0612-43B6-9F24-95032992B2E4}" srcOrd="2" destOrd="0" parTransId="{F0B50FF5-89B0-4A31-8CB3-32CD39C4C67C}" sibTransId="{C94159A6-F774-4B79-AB50-2053AF053051}"/>
    <dgm:cxn modelId="{0042A635-7C6E-4925-9281-C07307171512}" type="presOf" srcId="{ADF660F7-9CE8-4AF4-B57B-F3303764C391}" destId="{E85C45AC-042F-4DFF-9BE9-347EC329AE3C}" srcOrd="0" destOrd="0" presId="urn:microsoft.com/office/officeart/2005/8/layout/default"/>
    <dgm:cxn modelId="{45FE957C-898A-475C-8002-2B01506ED073}" type="presOf" srcId="{31C6E58D-225E-4078-8BCD-6E8E06AB0F9D}" destId="{0B35968C-3615-4126-88ED-D5AACA4F3FD7}" srcOrd="0" destOrd="0" presId="urn:microsoft.com/office/officeart/2005/8/layout/default"/>
    <dgm:cxn modelId="{994DF23A-B3DD-4A8E-BBEF-8E165655AFB1}" srcId="{F0C3333E-0F91-4CE2-959F-86FABB4B1697}" destId="{40F1F975-B2EA-412C-96E9-E63FBA20BBCA}" srcOrd="1" destOrd="0" parTransId="{7356BDD8-5F87-44EC-8F3B-577202C4D446}" sibTransId="{C9056CEE-9151-4A4E-9A20-5EFF35611A99}"/>
    <dgm:cxn modelId="{9BA45290-4F0F-4025-A5CD-2A2DAB065AC7}" type="presParOf" srcId="{7816027A-18C4-4C55-8D9C-847123E95D52}" destId="{E85C45AC-042F-4DFF-9BE9-347EC329AE3C}" srcOrd="0" destOrd="0" presId="urn:microsoft.com/office/officeart/2005/8/layout/default"/>
    <dgm:cxn modelId="{EA2E05A1-AE35-4105-9D7D-159512BCA362}" type="presParOf" srcId="{7816027A-18C4-4C55-8D9C-847123E95D52}" destId="{7AC87564-820D-488D-98E9-5C459B879DFC}" srcOrd="1" destOrd="0" presId="urn:microsoft.com/office/officeart/2005/8/layout/default"/>
    <dgm:cxn modelId="{D2245FEE-37E1-4B74-B0FA-D9305C732BA1}" type="presParOf" srcId="{7816027A-18C4-4C55-8D9C-847123E95D52}" destId="{76E9C7D3-DFC3-4AD7-90B2-FFCCD7288A67}" srcOrd="2" destOrd="0" presId="urn:microsoft.com/office/officeart/2005/8/layout/default"/>
    <dgm:cxn modelId="{35CE006F-70A3-46A2-8E42-CACCA6695AF6}" type="presParOf" srcId="{7816027A-18C4-4C55-8D9C-847123E95D52}" destId="{C75602C7-7BE8-4D8B-88B5-9710501D31B7}" srcOrd="3" destOrd="0" presId="urn:microsoft.com/office/officeart/2005/8/layout/default"/>
    <dgm:cxn modelId="{1D3026D0-5273-4E70-B032-73ACCF991E36}" type="presParOf" srcId="{7816027A-18C4-4C55-8D9C-847123E95D52}" destId="{22C98227-33C4-4A7A-8E89-F87FD36D7677}" srcOrd="4" destOrd="0" presId="urn:microsoft.com/office/officeart/2005/8/layout/default"/>
    <dgm:cxn modelId="{E0B099A6-A423-48A8-A6A7-63AFADDBD7B7}" type="presParOf" srcId="{7816027A-18C4-4C55-8D9C-847123E95D52}" destId="{B9E32B7E-908F-4CFD-A066-DE3BCA6A46BF}" srcOrd="5" destOrd="0" presId="urn:microsoft.com/office/officeart/2005/8/layout/default"/>
    <dgm:cxn modelId="{A78FAE03-FAD7-41F2-9DF5-60B987E5BB66}" type="presParOf" srcId="{7816027A-18C4-4C55-8D9C-847123E95D52}" destId="{0B35968C-3615-4126-88ED-D5AACA4F3FD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F313E1-3FDB-496D-9445-285152846595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7A7EF6F-DDC0-4374-969C-33A2FD2125CE}">
      <dgm:prSet custT="1"/>
      <dgm:spPr/>
      <dgm:t>
        <a:bodyPr/>
        <a:lstStyle/>
        <a:p>
          <a:pPr rtl="0"/>
          <a:r>
            <a:rPr lang="en-US" sz="4400" b="1" i="1" dirty="0" smtClean="0"/>
            <a:t>79</a:t>
          </a:r>
          <a:r>
            <a:rPr lang="en-US" sz="4000" dirty="0" smtClean="0"/>
            <a:t> lines of markup</a:t>
          </a:r>
          <a:endParaRPr lang="en-US" sz="4000" dirty="0"/>
        </a:p>
      </dgm:t>
    </dgm:pt>
    <dgm:pt modelId="{CA8056F2-AEB2-41BA-AE7B-E48EF4D32E4C}" type="parTrans" cxnId="{84847FDA-C02F-4D8D-BF08-11F06E5F8D7B}">
      <dgm:prSet/>
      <dgm:spPr/>
      <dgm:t>
        <a:bodyPr/>
        <a:lstStyle/>
        <a:p>
          <a:endParaRPr lang="en-US"/>
        </a:p>
      </dgm:t>
    </dgm:pt>
    <dgm:pt modelId="{C3D0C388-8654-4C39-AB85-657D39A999B8}" type="sibTrans" cxnId="{84847FDA-C02F-4D8D-BF08-11F06E5F8D7B}">
      <dgm:prSet/>
      <dgm:spPr/>
      <dgm:t>
        <a:bodyPr/>
        <a:lstStyle/>
        <a:p>
          <a:endParaRPr lang="en-US"/>
        </a:p>
      </dgm:t>
    </dgm:pt>
    <dgm:pt modelId="{3FFDCBC6-F6A6-42AD-AACA-54792466AA2A}">
      <dgm:prSet custT="1"/>
      <dgm:spPr/>
      <dgm:t>
        <a:bodyPr/>
        <a:lstStyle/>
        <a:p>
          <a:pPr rtl="0"/>
          <a:r>
            <a:rPr lang="en-US" sz="4400" b="1" i="1" dirty="0" smtClean="0"/>
            <a:t>54</a:t>
          </a:r>
          <a:r>
            <a:rPr lang="en-US" sz="4000" dirty="0" smtClean="0"/>
            <a:t> HTML tags</a:t>
          </a:r>
          <a:endParaRPr lang="en-US" sz="4000" dirty="0"/>
        </a:p>
      </dgm:t>
    </dgm:pt>
    <dgm:pt modelId="{8B15136E-4095-47AA-8A65-D582AC734D27}" type="parTrans" cxnId="{D3E504ED-A858-4186-B667-219007EA663E}">
      <dgm:prSet/>
      <dgm:spPr/>
      <dgm:t>
        <a:bodyPr/>
        <a:lstStyle/>
        <a:p>
          <a:endParaRPr lang="en-US"/>
        </a:p>
      </dgm:t>
    </dgm:pt>
    <dgm:pt modelId="{36D51AF1-A729-4E36-A0E6-F5BACC0C2F3D}" type="sibTrans" cxnId="{D3E504ED-A858-4186-B667-219007EA663E}">
      <dgm:prSet/>
      <dgm:spPr/>
      <dgm:t>
        <a:bodyPr/>
        <a:lstStyle/>
        <a:p>
          <a:endParaRPr lang="en-US"/>
        </a:p>
      </dgm:t>
    </dgm:pt>
    <dgm:pt modelId="{23FAD164-47F4-43EF-9EB9-54A328B95F9F}">
      <dgm:prSet custT="1"/>
      <dgm:spPr/>
      <dgm:t>
        <a:bodyPr/>
        <a:lstStyle/>
        <a:p>
          <a:pPr rtl="0"/>
          <a:r>
            <a:rPr lang="en-US" sz="4400" b="1" i="1" dirty="0" smtClean="0"/>
            <a:t>72</a:t>
          </a:r>
          <a:r>
            <a:rPr lang="en-US" sz="4000" dirty="0" smtClean="0"/>
            <a:t> CSS classes</a:t>
          </a:r>
          <a:endParaRPr lang="en-US" sz="4000" dirty="0"/>
        </a:p>
      </dgm:t>
    </dgm:pt>
    <dgm:pt modelId="{6113FBDF-1AD4-438D-BD74-BA58A5E6D336}" type="parTrans" cxnId="{EF81F83F-C4F4-4268-A8E9-2EE891B148BF}">
      <dgm:prSet/>
      <dgm:spPr/>
      <dgm:t>
        <a:bodyPr/>
        <a:lstStyle/>
        <a:p>
          <a:endParaRPr lang="en-US"/>
        </a:p>
      </dgm:t>
    </dgm:pt>
    <dgm:pt modelId="{2E3636DC-8280-4C11-ADDC-35677C1D7477}" type="sibTrans" cxnId="{EF81F83F-C4F4-4268-A8E9-2EE891B148BF}">
      <dgm:prSet/>
      <dgm:spPr/>
      <dgm:t>
        <a:bodyPr/>
        <a:lstStyle/>
        <a:p>
          <a:endParaRPr lang="en-US"/>
        </a:p>
      </dgm:t>
    </dgm:pt>
    <dgm:pt modelId="{8616BEFD-5693-4E46-93EF-767CC65DD1DC}">
      <dgm:prSet custT="1"/>
      <dgm:spPr/>
      <dgm:t>
        <a:bodyPr/>
        <a:lstStyle/>
        <a:p>
          <a:pPr rtl="0"/>
          <a:r>
            <a:rPr lang="en-US" sz="4400" b="1" i="1" dirty="0" smtClean="0"/>
            <a:t>134</a:t>
          </a:r>
          <a:r>
            <a:rPr lang="en-US" sz="4000" dirty="0" smtClean="0"/>
            <a:t> attributes</a:t>
          </a:r>
          <a:endParaRPr lang="en-US" sz="4000" dirty="0"/>
        </a:p>
      </dgm:t>
    </dgm:pt>
    <dgm:pt modelId="{C07EBEEA-9FA0-4CA7-86AC-8DF6AB5B0108}" type="parTrans" cxnId="{9292E952-69AA-496D-BD3F-06B21416C109}">
      <dgm:prSet/>
      <dgm:spPr/>
      <dgm:t>
        <a:bodyPr/>
        <a:lstStyle/>
        <a:p>
          <a:endParaRPr lang="en-US"/>
        </a:p>
      </dgm:t>
    </dgm:pt>
    <dgm:pt modelId="{A6144E75-A992-4D3A-AB08-FFB5D9D92E33}" type="sibTrans" cxnId="{9292E952-69AA-496D-BD3F-06B21416C109}">
      <dgm:prSet/>
      <dgm:spPr/>
      <dgm:t>
        <a:bodyPr/>
        <a:lstStyle/>
        <a:p>
          <a:endParaRPr lang="en-US"/>
        </a:p>
      </dgm:t>
    </dgm:pt>
    <dgm:pt modelId="{07ADACD6-108E-47A5-8BA5-791F79E67E9B}" type="pres">
      <dgm:prSet presAssocID="{2DF313E1-3FDB-496D-9445-28515284659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E0ED85-94D2-4658-8F5F-1E86D949BC42}" type="pres">
      <dgm:prSet presAssocID="{B7A7EF6F-DDC0-4374-969C-33A2FD2125C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D97F0-AF9F-4747-9475-D66975B93B57}" type="pres">
      <dgm:prSet presAssocID="{C3D0C388-8654-4C39-AB85-657D39A999B8}" presName="sibTrans" presStyleCnt="0"/>
      <dgm:spPr/>
    </dgm:pt>
    <dgm:pt modelId="{C5BE888E-5228-4BA0-A491-17832A630BC2}" type="pres">
      <dgm:prSet presAssocID="{3FFDCBC6-F6A6-42AD-AACA-54792466AA2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D13932-9072-4619-9D07-F503C0188B47}" type="pres">
      <dgm:prSet presAssocID="{36D51AF1-A729-4E36-A0E6-F5BACC0C2F3D}" presName="sibTrans" presStyleCnt="0"/>
      <dgm:spPr/>
    </dgm:pt>
    <dgm:pt modelId="{396444C2-C7D4-43C5-ADE9-3209EB481EAC}" type="pres">
      <dgm:prSet presAssocID="{23FAD164-47F4-43EF-9EB9-54A328B95F9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78616-CCC0-4FCD-8431-7629E3CA1AFC}" type="pres">
      <dgm:prSet presAssocID="{2E3636DC-8280-4C11-ADDC-35677C1D7477}" presName="sibTrans" presStyleCnt="0"/>
      <dgm:spPr/>
    </dgm:pt>
    <dgm:pt modelId="{12C7EA50-E425-4E1A-BFAD-093A7E1C0E91}" type="pres">
      <dgm:prSet presAssocID="{8616BEFD-5693-4E46-93EF-767CC65DD1D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B48072-A40D-49DB-BB49-BE6C9BCAFEA8}" type="presOf" srcId="{3FFDCBC6-F6A6-42AD-AACA-54792466AA2A}" destId="{C5BE888E-5228-4BA0-A491-17832A630BC2}" srcOrd="0" destOrd="0" presId="urn:microsoft.com/office/officeart/2005/8/layout/default"/>
    <dgm:cxn modelId="{F1D360D6-07BC-4B51-B5E9-3A7237ED5332}" type="presOf" srcId="{8616BEFD-5693-4E46-93EF-767CC65DD1DC}" destId="{12C7EA50-E425-4E1A-BFAD-093A7E1C0E91}" srcOrd="0" destOrd="0" presId="urn:microsoft.com/office/officeart/2005/8/layout/default"/>
    <dgm:cxn modelId="{D3E504ED-A858-4186-B667-219007EA663E}" srcId="{2DF313E1-3FDB-496D-9445-285152846595}" destId="{3FFDCBC6-F6A6-42AD-AACA-54792466AA2A}" srcOrd="1" destOrd="0" parTransId="{8B15136E-4095-47AA-8A65-D582AC734D27}" sibTransId="{36D51AF1-A729-4E36-A0E6-F5BACC0C2F3D}"/>
    <dgm:cxn modelId="{EF81F83F-C4F4-4268-A8E9-2EE891B148BF}" srcId="{2DF313E1-3FDB-496D-9445-285152846595}" destId="{23FAD164-47F4-43EF-9EB9-54A328B95F9F}" srcOrd="2" destOrd="0" parTransId="{6113FBDF-1AD4-438D-BD74-BA58A5E6D336}" sibTransId="{2E3636DC-8280-4C11-ADDC-35677C1D7477}"/>
    <dgm:cxn modelId="{9292E952-69AA-496D-BD3F-06B21416C109}" srcId="{2DF313E1-3FDB-496D-9445-285152846595}" destId="{8616BEFD-5693-4E46-93EF-767CC65DD1DC}" srcOrd="3" destOrd="0" parTransId="{C07EBEEA-9FA0-4CA7-86AC-8DF6AB5B0108}" sibTransId="{A6144E75-A992-4D3A-AB08-FFB5D9D92E33}"/>
    <dgm:cxn modelId="{F19C3AEE-9976-4298-B614-1E68F1BE1FF3}" type="presOf" srcId="{23FAD164-47F4-43EF-9EB9-54A328B95F9F}" destId="{396444C2-C7D4-43C5-ADE9-3209EB481EAC}" srcOrd="0" destOrd="0" presId="urn:microsoft.com/office/officeart/2005/8/layout/default"/>
    <dgm:cxn modelId="{A841FFA9-6E21-41EC-86A1-5C358F27FCE8}" type="presOf" srcId="{2DF313E1-3FDB-496D-9445-285152846595}" destId="{07ADACD6-108E-47A5-8BA5-791F79E67E9B}" srcOrd="0" destOrd="0" presId="urn:microsoft.com/office/officeart/2005/8/layout/default"/>
    <dgm:cxn modelId="{84847FDA-C02F-4D8D-BF08-11F06E5F8D7B}" srcId="{2DF313E1-3FDB-496D-9445-285152846595}" destId="{B7A7EF6F-DDC0-4374-969C-33A2FD2125CE}" srcOrd="0" destOrd="0" parTransId="{CA8056F2-AEB2-41BA-AE7B-E48EF4D32E4C}" sibTransId="{C3D0C388-8654-4C39-AB85-657D39A999B8}"/>
    <dgm:cxn modelId="{CB7ABBD8-DC90-4D6F-8E87-542FE73AD1AF}" type="presOf" srcId="{B7A7EF6F-DDC0-4374-969C-33A2FD2125CE}" destId="{74E0ED85-94D2-4658-8F5F-1E86D949BC42}" srcOrd="0" destOrd="0" presId="urn:microsoft.com/office/officeart/2005/8/layout/default"/>
    <dgm:cxn modelId="{5FF8E456-47E7-452B-BFD8-DB0D77C089E8}" type="presParOf" srcId="{07ADACD6-108E-47A5-8BA5-791F79E67E9B}" destId="{74E0ED85-94D2-4658-8F5F-1E86D949BC42}" srcOrd="0" destOrd="0" presId="urn:microsoft.com/office/officeart/2005/8/layout/default"/>
    <dgm:cxn modelId="{8AAFD92F-EBD6-4C79-91BA-167B4B2EFDC9}" type="presParOf" srcId="{07ADACD6-108E-47A5-8BA5-791F79E67E9B}" destId="{3F4D97F0-AF9F-4747-9475-D66975B93B57}" srcOrd="1" destOrd="0" presId="urn:microsoft.com/office/officeart/2005/8/layout/default"/>
    <dgm:cxn modelId="{0AE2BA92-96CD-4530-BF07-C7C2871386E4}" type="presParOf" srcId="{07ADACD6-108E-47A5-8BA5-791F79E67E9B}" destId="{C5BE888E-5228-4BA0-A491-17832A630BC2}" srcOrd="2" destOrd="0" presId="urn:microsoft.com/office/officeart/2005/8/layout/default"/>
    <dgm:cxn modelId="{74C43BDF-41FD-40ED-8D65-8A438C5B2CB2}" type="presParOf" srcId="{07ADACD6-108E-47A5-8BA5-791F79E67E9B}" destId="{ABD13932-9072-4619-9D07-F503C0188B47}" srcOrd="3" destOrd="0" presId="urn:microsoft.com/office/officeart/2005/8/layout/default"/>
    <dgm:cxn modelId="{7BDBBC72-226C-4DA4-A8F7-BA6D9025A9AC}" type="presParOf" srcId="{07ADACD6-108E-47A5-8BA5-791F79E67E9B}" destId="{396444C2-C7D4-43C5-ADE9-3209EB481EAC}" srcOrd="4" destOrd="0" presId="urn:microsoft.com/office/officeart/2005/8/layout/default"/>
    <dgm:cxn modelId="{7213529C-0D35-472C-BD87-A5B51440D1D8}" type="presParOf" srcId="{07ADACD6-108E-47A5-8BA5-791F79E67E9B}" destId="{D5578616-CCC0-4FCD-8431-7629E3CA1AFC}" srcOrd="5" destOrd="0" presId="urn:microsoft.com/office/officeart/2005/8/layout/default"/>
    <dgm:cxn modelId="{65212DE5-3AFF-4448-BE96-115480204B28}" type="presParOf" srcId="{07ADACD6-108E-47A5-8BA5-791F79E67E9B}" destId="{12C7EA50-E425-4E1A-BFAD-093A7E1C0E9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3AC1C-353A-495A-859D-8988954A0A6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5ED65-E646-48F6-91B0-E58F9AD65D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74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04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06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03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5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19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96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1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00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16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10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03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22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32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52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45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94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34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72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16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17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44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70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99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18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45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E5A647-F6FB-43B5-83DE-5C79C9D2421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41963B-4339-41ED-AF0A-6FFC1EB39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7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E5A647-F6FB-43B5-83DE-5C79C9D2421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41963B-4339-41ED-AF0A-6FFC1EB39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4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E5A647-F6FB-43B5-83DE-5C79C9D2421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41963B-4339-41ED-AF0A-6FFC1EB39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67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2201" y="838200"/>
            <a:ext cx="4495799" cy="457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set time and place </a:t>
            </a:r>
            <a:endParaRPr lang="en-US" dirty="0"/>
          </a:p>
        </p:txBody>
      </p:sp>
      <p:pic>
        <p:nvPicPr>
          <p:cNvPr id="1031" name="Picture 7" descr="C:\Users\sbrownell\Documents\CodeStock\premierstaff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858077"/>
            <a:ext cx="219296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brownell\Documents\CodeStock\visitknow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4346399"/>
            <a:ext cx="1988582" cy="53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sbrownell\Documents\CodeStock\recruitwise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1934277"/>
            <a:ext cx="225777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74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2200" y="838200"/>
            <a:ext cx="4495799" cy="457200"/>
          </a:xfrm>
        </p:spPr>
        <p:txBody>
          <a:bodyPr>
            <a:noAutofit/>
          </a:bodyPr>
          <a:lstStyle>
            <a:lvl1pPr marL="0" indent="0" algn="ctr">
              <a:buNone/>
              <a:defRPr sz="2400" b="1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set time and place </a:t>
            </a:r>
            <a:endParaRPr lang="en-US" dirty="0"/>
          </a:p>
        </p:txBody>
      </p:sp>
      <p:pic>
        <p:nvPicPr>
          <p:cNvPr id="1031" name="Picture 7" descr="C:\Users\sbrownell\Documents\CodeStock\premierstaff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58077"/>
            <a:ext cx="219296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brownell\Documents\CodeStock\visitknow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346397"/>
            <a:ext cx="1988582" cy="53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sbrownell\Documents\CodeStock\recruitwise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934277"/>
            <a:ext cx="225777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035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" y="0"/>
            <a:ext cx="914320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810000"/>
            <a:ext cx="76200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34000"/>
            <a:ext cx="7620000" cy="8382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36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FAC7-D679-4FCD-8B35-B0F73BF10EB7}" type="datetimeFigureOut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7/9/2015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9273-A469-404B-B679-74882F664511}" type="slidenum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575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FAC7-D679-4FCD-8B35-B0F73BF10EB7}" type="datetimeFigureOut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7/9/2015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9273-A469-404B-B679-74882F664511}" type="slidenum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68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FAC7-D679-4FCD-8B35-B0F73BF10EB7}" type="datetimeFigureOut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7/9/2015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9273-A469-404B-B679-74882F664511}" type="slidenum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463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FAC7-D679-4FCD-8B35-B0F73BF10EB7}" type="datetimeFigureOut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7/9/2015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9273-A469-404B-B679-74882F664511}" type="slidenum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146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FA4D-FCB4-4684-92EB-B446CAEE4C5A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CDA0-2AD7-49B6-989F-575C520500C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83" y="6172141"/>
            <a:ext cx="1097333" cy="685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352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E5A647-F6FB-43B5-83DE-5C79C9D2421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41963B-4339-41ED-AF0A-6FFC1EB39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E5A647-F6FB-43B5-83DE-5C79C9D2421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41963B-4339-41ED-AF0A-6FFC1EB39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3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E5A647-F6FB-43B5-83DE-5C79C9D2421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41963B-4339-41ED-AF0A-6FFC1EB39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6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E5A647-F6FB-43B5-83DE-5C79C9D2421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41963B-4339-41ED-AF0A-6FFC1EB39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4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E5A647-F6FB-43B5-83DE-5C79C9D2421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41963B-4339-41ED-AF0A-6FFC1EB39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1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E5A647-F6FB-43B5-83DE-5C79C9D2421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41963B-4339-41ED-AF0A-6FFC1EB39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6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E5A647-F6FB-43B5-83DE-5C79C9D2421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41963B-4339-41ED-AF0A-6FFC1EB39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9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E5A647-F6FB-43B5-83DE-5C79C9D2421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41963B-4339-41ED-AF0A-6FFC1EB39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8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83" y="6172141"/>
            <a:ext cx="1097333" cy="685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95" y="1"/>
            <a:ext cx="6103905" cy="159063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-1291"/>
            <a:ext cx="9144000" cy="1600199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B664FAC7-D679-4FCD-8B35-B0F73BF10EB7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05359273-A469-404B-B679-74882F66451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600200" y="1590637"/>
            <a:ext cx="59436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38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95" y="1"/>
            <a:ext cx="6103905" cy="159063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-1"/>
            <a:ext cx="9144000" cy="1600199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B664FAC7-D679-4FCD-8B35-B0F73BF10EB7}" type="datetimeFigureOut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7/9/2015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05359273-A469-404B-B679-74882F664511}" type="slidenum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600200" y="1590637"/>
            <a:ext cx="59436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4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4FA4D-FCB4-4684-92EB-B446CAEE4C5A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CDA0-2AD7-49B6-989F-575C5205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7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some@user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google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Strongly-Typed AngularJS Apps in ASP.NET MVC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1:15 PM / Ballroom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9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we’ll 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86" y="2565067"/>
            <a:ext cx="2493169" cy="627476"/>
          </a:xfrm>
          <a:prstGeom prst="rect">
            <a:avLst/>
          </a:prstGeom>
        </p:spPr>
      </p:pic>
      <p:pic>
        <p:nvPicPr>
          <p:cNvPr id="11266" name="Picture 2" descr="http://i2.asp.net/images/ui/asplogo-n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455" y="2574905"/>
            <a:ext cx="988776" cy="62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blog.jetbrains.com/wp-content/uploads/2014/04/logo_resharper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921" y="2669695"/>
            <a:ext cx="2324100" cy="46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87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From MVC Actions to JavaScript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27436" y="3893099"/>
            <a:ext cx="9238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Standard</a:t>
            </a:r>
            <a:br>
              <a:rPr lang="en-US" sz="1350" dirty="0"/>
            </a:br>
            <a:r>
              <a:rPr lang="en-US" sz="1350" dirty="0" err="1"/>
              <a:t>JsonResult</a:t>
            </a:r>
            <a:endParaRPr lang="en-US" sz="1350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80475" y="2175888"/>
            <a:ext cx="3771900" cy="28322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297129" indent="-297129" algn="l" defTabSz="586116" rtl="0" eaLnBrk="1" latinLnBrk="0" hangingPunct="1">
              <a:spcBef>
                <a:spcPts val="1025"/>
              </a:spcBef>
              <a:buClr>
                <a:schemeClr val="accent1"/>
              </a:buClr>
              <a:buSzPct val="70000"/>
              <a:buFont typeface="Wingdings" charset="2"/>
              <a:buChar char="§"/>
              <a:defRPr sz="2600" b="0" i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586116" indent="-288987" algn="l" defTabSz="586116" rtl="0" eaLnBrk="1" latinLnBrk="0" hangingPunct="1">
              <a:spcBef>
                <a:spcPts val="679"/>
              </a:spcBef>
              <a:buClr>
                <a:schemeClr val="bg1">
                  <a:lumMod val="65000"/>
                </a:schemeClr>
              </a:buClr>
              <a:buSzPct val="70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883243" indent="-286954" algn="l" defTabSz="586116" rtl="0" eaLnBrk="1" latinLnBrk="0" hangingPunct="1">
              <a:spcBef>
                <a:spcPts val="615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2200" b="0" i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096934" indent="-213689" algn="l" defTabSz="586116" rtl="0" eaLnBrk="1" latinLnBrk="0" hangingPunct="1">
              <a:spcBef>
                <a:spcPts val="552"/>
              </a:spcBef>
              <a:buClr>
                <a:schemeClr val="bg1">
                  <a:lumMod val="85000"/>
                </a:schemeClr>
              </a:buClr>
              <a:buSzPct val="70000"/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396096" indent="-299165" algn="l" defTabSz="586116" rtl="0" eaLnBrk="1" latinLnBrk="0" hangingPunct="1">
              <a:spcBef>
                <a:spcPts val="488"/>
              </a:spcBef>
              <a:buClr>
                <a:schemeClr val="bg1">
                  <a:lumMod val="85000"/>
                </a:schemeClr>
              </a:buClr>
              <a:buSzPct val="70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609784" indent="-215723" algn="l" defTabSz="586116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75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869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98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35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CustomerViewModel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35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Id {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}    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Name {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}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WorkEmail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}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500" dirty="0">
              <a:latin typeface="Arial" panose="020B0604020202020204" pitchFamily="34" charset="0"/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226342" y="2175888"/>
            <a:ext cx="2753924" cy="28322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297129" indent="-297129" algn="l" defTabSz="586116" rtl="0" eaLnBrk="1" latinLnBrk="0" hangingPunct="1">
              <a:spcBef>
                <a:spcPts val="1025"/>
              </a:spcBef>
              <a:buClr>
                <a:schemeClr val="accent1"/>
              </a:buClr>
              <a:buSzPct val="70000"/>
              <a:buFont typeface="Wingdings" charset="2"/>
              <a:buChar char="§"/>
              <a:defRPr sz="2600" b="0" i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586116" indent="-288987" algn="l" defTabSz="586116" rtl="0" eaLnBrk="1" latinLnBrk="0" hangingPunct="1">
              <a:spcBef>
                <a:spcPts val="679"/>
              </a:spcBef>
              <a:buClr>
                <a:schemeClr val="bg1">
                  <a:lumMod val="65000"/>
                </a:schemeClr>
              </a:buClr>
              <a:buSzPct val="70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883243" indent="-286954" algn="l" defTabSz="586116" rtl="0" eaLnBrk="1" latinLnBrk="0" hangingPunct="1">
              <a:spcBef>
                <a:spcPts val="615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2200" b="0" i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096934" indent="-213689" algn="l" defTabSz="586116" rtl="0" eaLnBrk="1" latinLnBrk="0" hangingPunct="1">
              <a:spcBef>
                <a:spcPts val="552"/>
              </a:spcBef>
              <a:buClr>
                <a:schemeClr val="bg1">
                  <a:lumMod val="85000"/>
                </a:schemeClr>
              </a:buClr>
              <a:buSzPct val="70000"/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396096" indent="-299165" algn="l" defTabSz="586116" rtl="0" eaLnBrk="1" latinLnBrk="0" hangingPunct="1">
              <a:spcBef>
                <a:spcPts val="488"/>
              </a:spcBef>
              <a:buClr>
                <a:schemeClr val="bg1">
                  <a:lumMod val="85000"/>
                </a:schemeClr>
              </a:buClr>
              <a:buSzPct val="70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609784" indent="-215723" algn="l" defTabSz="586116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75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869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98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350" b="1" u="sng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d: 5,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350" b="1" u="sng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ame: ‘john smith’,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350" b="1" u="sng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orkEmail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‘test@user.com’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500" dirty="0">
              <a:latin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123824" y="4421606"/>
            <a:ext cx="1958139" cy="424113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9872" y="2781309"/>
            <a:ext cx="864339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5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</a:t>
            </a:r>
            <a:endParaRPr lang="en-US" sz="49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1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From MVC Actions to JavaScript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17594" y="3893099"/>
            <a:ext cx="94352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Better</a:t>
            </a:r>
            <a:br>
              <a:rPr lang="en-US" sz="1350" b="1" dirty="0"/>
            </a:br>
            <a:r>
              <a:rPr lang="en-US" sz="1350" b="1" dirty="0" err="1"/>
              <a:t>JsonResult</a:t>
            </a:r>
            <a:endParaRPr lang="en-US" sz="1350" b="1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80475" y="2175888"/>
            <a:ext cx="3771900" cy="28322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297129" indent="-297129" algn="l" defTabSz="586116" rtl="0" eaLnBrk="1" latinLnBrk="0" hangingPunct="1">
              <a:spcBef>
                <a:spcPts val="1025"/>
              </a:spcBef>
              <a:buClr>
                <a:schemeClr val="accent1"/>
              </a:buClr>
              <a:buSzPct val="70000"/>
              <a:buFont typeface="Wingdings" charset="2"/>
              <a:buChar char="§"/>
              <a:defRPr sz="2600" b="0" i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586116" indent="-288987" algn="l" defTabSz="586116" rtl="0" eaLnBrk="1" latinLnBrk="0" hangingPunct="1">
              <a:spcBef>
                <a:spcPts val="679"/>
              </a:spcBef>
              <a:buClr>
                <a:schemeClr val="bg1">
                  <a:lumMod val="65000"/>
                </a:schemeClr>
              </a:buClr>
              <a:buSzPct val="70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883243" indent="-286954" algn="l" defTabSz="586116" rtl="0" eaLnBrk="1" latinLnBrk="0" hangingPunct="1">
              <a:spcBef>
                <a:spcPts val="615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2200" b="0" i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096934" indent="-213689" algn="l" defTabSz="586116" rtl="0" eaLnBrk="1" latinLnBrk="0" hangingPunct="1">
              <a:spcBef>
                <a:spcPts val="552"/>
              </a:spcBef>
              <a:buClr>
                <a:schemeClr val="bg1">
                  <a:lumMod val="85000"/>
                </a:schemeClr>
              </a:buClr>
              <a:buSzPct val="70000"/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396096" indent="-299165" algn="l" defTabSz="586116" rtl="0" eaLnBrk="1" latinLnBrk="0" hangingPunct="1">
              <a:spcBef>
                <a:spcPts val="488"/>
              </a:spcBef>
              <a:buClr>
                <a:schemeClr val="bg1">
                  <a:lumMod val="85000"/>
                </a:schemeClr>
              </a:buClr>
              <a:buSzPct val="70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609784" indent="-215723" algn="l" defTabSz="586116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75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869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98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35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CustomerViewModel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35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Id {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}    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Name {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}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WorkEmail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}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500" dirty="0">
              <a:latin typeface="Arial" panose="020B0604020202020204" pitchFamily="34" charset="0"/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226342" y="2175888"/>
            <a:ext cx="2753924" cy="28322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297129" indent="-297129" algn="l" defTabSz="586116" rtl="0" eaLnBrk="1" latinLnBrk="0" hangingPunct="1">
              <a:spcBef>
                <a:spcPts val="1025"/>
              </a:spcBef>
              <a:buClr>
                <a:schemeClr val="accent1"/>
              </a:buClr>
              <a:buSzPct val="70000"/>
              <a:buFont typeface="Wingdings" charset="2"/>
              <a:buChar char="§"/>
              <a:defRPr sz="2600" b="0" i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586116" indent="-288987" algn="l" defTabSz="586116" rtl="0" eaLnBrk="1" latinLnBrk="0" hangingPunct="1">
              <a:spcBef>
                <a:spcPts val="679"/>
              </a:spcBef>
              <a:buClr>
                <a:schemeClr val="bg1">
                  <a:lumMod val="65000"/>
                </a:schemeClr>
              </a:buClr>
              <a:buSzPct val="70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883243" indent="-286954" algn="l" defTabSz="586116" rtl="0" eaLnBrk="1" latinLnBrk="0" hangingPunct="1">
              <a:spcBef>
                <a:spcPts val="615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2200" b="0" i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096934" indent="-213689" algn="l" defTabSz="586116" rtl="0" eaLnBrk="1" latinLnBrk="0" hangingPunct="1">
              <a:spcBef>
                <a:spcPts val="552"/>
              </a:spcBef>
              <a:buClr>
                <a:schemeClr val="bg1">
                  <a:lumMod val="85000"/>
                </a:schemeClr>
              </a:buClr>
              <a:buSzPct val="70000"/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396096" indent="-299165" algn="l" defTabSz="586116" rtl="0" eaLnBrk="1" latinLnBrk="0" hangingPunct="1">
              <a:spcBef>
                <a:spcPts val="488"/>
              </a:spcBef>
              <a:buClr>
                <a:schemeClr val="bg1">
                  <a:lumMod val="85000"/>
                </a:schemeClr>
              </a:buClr>
              <a:buSzPct val="70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609784" indent="-215723" algn="l" defTabSz="586116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75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869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98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d: 5,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ame: ‘john smith’,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35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orkEmail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‘test@user.com’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500" dirty="0">
              <a:latin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123824" y="4421606"/>
            <a:ext cx="1958139" cy="424113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9872" y="2781309"/>
            <a:ext cx="864339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50" dirty="0">
                <a:solidFill>
                  <a:schemeClr val="accent6"/>
                </a:solidFill>
                <a:latin typeface="FontAwesome" pitchFamily="2" charset="0"/>
              </a:rPr>
              <a:t></a:t>
            </a:r>
            <a:endParaRPr lang="en-US" sz="495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90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Razor From Client-Side Code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flipH="1">
            <a:off x="3628979" y="2575907"/>
            <a:ext cx="2084471" cy="45118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97838" y="2184740"/>
            <a:ext cx="31140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GET </a:t>
            </a:r>
            <a:r>
              <a:rPr lang="en-US" sz="1350" i="1" dirty="0"/>
              <a:t>http://server.com/Views/View.cshtml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96043" y="3104843"/>
            <a:ext cx="19503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C00000"/>
                </a:solidFill>
              </a:rPr>
              <a:t>HTTP 403: Access Denied</a:t>
            </a:r>
          </a:p>
        </p:txBody>
      </p:sp>
      <p:sp>
        <p:nvSpPr>
          <p:cNvPr id="20" name="Folded Corner 19"/>
          <p:cNvSpPr/>
          <p:nvPr/>
        </p:nvSpPr>
        <p:spPr>
          <a:xfrm flipH="1" flipV="1">
            <a:off x="1879365" y="2422675"/>
            <a:ext cx="965999" cy="1082489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79366" y="2833438"/>
            <a:ext cx="10303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View.cshtml</a:t>
            </a:r>
            <a:endParaRPr lang="en-US" sz="135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3433418" y="4455607"/>
            <a:ext cx="2084471" cy="45118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72317" y="4033654"/>
            <a:ext cx="41541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GET </a:t>
            </a:r>
            <a:r>
              <a:rPr lang="en-US" sz="1350" i="1" dirty="0"/>
              <a:t>http://server.com/Customers/Template/View.cshtml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09492" y="5116429"/>
            <a:ext cx="12030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6"/>
                </a:solidFill>
              </a:rPr>
              <a:t>HTTP 200: Ok!</a:t>
            </a:r>
          </a:p>
        </p:txBody>
      </p:sp>
      <p:sp>
        <p:nvSpPr>
          <p:cNvPr id="29" name="Folded Corner 28"/>
          <p:cNvSpPr/>
          <p:nvPr/>
        </p:nvSpPr>
        <p:spPr>
          <a:xfrm flipH="1" flipV="1">
            <a:off x="2120289" y="5326069"/>
            <a:ext cx="393619" cy="441086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34671" y="4310654"/>
            <a:ext cx="1167607" cy="805776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Template Controller</a:t>
            </a:r>
          </a:p>
        </p:txBody>
      </p:sp>
      <p:sp>
        <p:nvSpPr>
          <p:cNvPr id="31" name="Up-Down Arrow 30"/>
          <p:cNvSpPr/>
          <p:nvPr/>
        </p:nvSpPr>
        <p:spPr>
          <a:xfrm>
            <a:off x="2218692" y="5008079"/>
            <a:ext cx="196810" cy="38535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54430" y="1977699"/>
            <a:ext cx="1369286" cy="1419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625" dirty="0">
                <a:solidFill>
                  <a:schemeClr val="accent2"/>
                </a:solidFill>
                <a:latin typeface="FontAwesome" pitchFamily="2" charset="0"/>
              </a:rPr>
              <a:t></a:t>
            </a:r>
            <a:endParaRPr lang="en-US" sz="8625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06904" y="3000042"/>
            <a:ext cx="864339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50" dirty="0">
                <a:solidFill>
                  <a:schemeClr val="accent2"/>
                </a:solidFill>
                <a:latin typeface="FontAwesome" pitchFamily="2" charset="0"/>
              </a:rPr>
              <a:t></a:t>
            </a:r>
            <a:endParaRPr lang="en-US" sz="4950" dirty="0">
              <a:solidFill>
                <a:schemeClr val="accent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54430" y="3993832"/>
            <a:ext cx="1369286" cy="1419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625" dirty="0">
                <a:solidFill>
                  <a:schemeClr val="accent2"/>
                </a:solidFill>
                <a:latin typeface="FontAwesome" pitchFamily="2" charset="0"/>
              </a:rPr>
              <a:t></a:t>
            </a:r>
            <a:endParaRPr lang="en-US" sz="8625" dirty="0">
              <a:solidFill>
                <a:schemeClr val="accent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06904" y="5016175"/>
            <a:ext cx="864339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50" dirty="0">
                <a:solidFill>
                  <a:schemeClr val="accent2"/>
                </a:solidFill>
                <a:latin typeface="FontAwesome" pitchFamily="2" charset="0"/>
              </a:rPr>
              <a:t></a:t>
            </a:r>
            <a:endParaRPr lang="en-US" sz="4950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8283" y="2299627"/>
            <a:ext cx="9268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bg1">
                    <a:lumMod val="85000"/>
                  </a:schemeClr>
                </a:solidFill>
                <a:latin typeface="FontAwesome" pitchFamily="2" charset="0"/>
              </a:rPr>
              <a:t></a:t>
            </a:r>
            <a:endParaRPr lang="en-US" sz="5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9736" y="2668959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>
                <a:solidFill>
                  <a:srgbClr val="333333"/>
                </a:solidFill>
                <a:latin typeface="FontAwesome" pitchFamily="2" charset="0"/>
              </a:rPr>
              <a:t></a:t>
            </a:r>
            <a:endParaRPr lang="en-US" sz="3000" dirty="0"/>
          </a:p>
        </p:txBody>
      </p:sp>
      <p:sp>
        <p:nvSpPr>
          <p:cNvPr id="32" name="Rectangle 31"/>
          <p:cNvSpPr/>
          <p:nvPr/>
        </p:nvSpPr>
        <p:spPr>
          <a:xfrm>
            <a:off x="490036" y="4216183"/>
            <a:ext cx="9268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bg1">
                    <a:lumMod val="85000"/>
                  </a:schemeClr>
                </a:solidFill>
                <a:latin typeface="FontAwesome" pitchFamily="2" charset="0"/>
              </a:rPr>
              <a:t></a:t>
            </a:r>
            <a:endParaRPr lang="en-US" sz="5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31489" y="4585515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>
                <a:solidFill>
                  <a:srgbClr val="333333"/>
                </a:solidFill>
                <a:latin typeface="FontAwesome" pitchFamily="2" charset="0"/>
              </a:rPr>
              <a:t>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006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0" grpId="0" animBg="1"/>
      <p:bldP spid="21" grpId="0"/>
      <p:bldP spid="24" grpId="0" animBg="1"/>
      <p:bldP spid="25" grpId="0"/>
      <p:bldP spid="26" grpId="0"/>
      <p:bldP spid="29" grpId="0" animBg="1"/>
      <p:bldP spid="30" grpId="0" animBg="1"/>
      <p:bldP spid="31" grpId="0" animBg="1"/>
      <p:bldP spid="3" grpId="0"/>
      <p:bldP spid="5" grpId="0"/>
      <p:bldP spid="27" grpId="0"/>
      <p:bldP spid="28" grpId="0"/>
      <p:bldP spid="7" grpId="0"/>
      <p:bldP spid="6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Now…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855" y="1989954"/>
            <a:ext cx="5965031" cy="366474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914650" y="2793626"/>
            <a:ext cx="2168339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14650" y="3018865"/>
            <a:ext cx="2168339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89461" y="3825687"/>
            <a:ext cx="2225489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89461" y="4030755"/>
            <a:ext cx="2225489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0881" y="5059454"/>
            <a:ext cx="2408740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48165" y="5476313"/>
            <a:ext cx="2408740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2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C# Models to AngularJS Expressions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41" y="1988904"/>
            <a:ext cx="1893094" cy="358616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026087" y="2901855"/>
            <a:ext cx="2037230" cy="539711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80333" y="299858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x.Name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68745" y="299858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vm.customer.name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74885" y="2573744"/>
            <a:ext cx="9989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u="sng" dirty="0">
                <a:solidFill>
                  <a:schemeClr val="accent1"/>
                </a:solidFill>
                <a:latin typeface="+mj-lt"/>
                <a:ea typeface="+mj-ea"/>
                <a:cs typeface="Arial"/>
              </a:rPr>
              <a:t>C# lambda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12726" y="2573744"/>
            <a:ext cx="18555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u="sng" dirty="0">
                <a:solidFill>
                  <a:schemeClr val="accent1"/>
                </a:solidFill>
                <a:latin typeface="+mj-lt"/>
                <a:ea typeface="+mj-ea"/>
                <a:cs typeface="Arial"/>
              </a:rPr>
              <a:t>Client-side expression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035" y="4432229"/>
            <a:ext cx="6977134" cy="1014261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4249270" y="4918571"/>
            <a:ext cx="2991971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51629" y="5446490"/>
            <a:ext cx="2252383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51226" y="3348196"/>
            <a:ext cx="1385048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98032" y="4003571"/>
            <a:ext cx="17011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u="sng" dirty="0">
                <a:solidFill>
                  <a:schemeClr val="accent1"/>
                </a:solidFill>
                <a:latin typeface="+mj-lt"/>
                <a:ea typeface="+mj-ea"/>
                <a:cs typeface="Arial"/>
              </a:rPr>
              <a:t>Controller-as syntax</a:t>
            </a:r>
          </a:p>
        </p:txBody>
      </p:sp>
      <p:sp>
        <p:nvSpPr>
          <p:cNvPr id="3" name="Rectangle 2"/>
          <p:cNvSpPr/>
          <p:nvPr/>
        </p:nvSpPr>
        <p:spPr>
          <a:xfrm>
            <a:off x="6451226" y="2998586"/>
            <a:ext cx="14926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8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2" grpId="0"/>
      <p:bldP spid="13" grpId="0"/>
      <p:bldP spid="23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9341" y="2072149"/>
            <a:ext cx="8603429" cy="3216172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>
            <a:off x="137163" y="1994871"/>
            <a:ext cx="222178" cy="1065008"/>
          </a:xfrm>
          <a:prstGeom prst="leftBrac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Left Brace 13"/>
          <p:cNvSpPr/>
          <p:nvPr/>
        </p:nvSpPr>
        <p:spPr>
          <a:xfrm>
            <a:off x="138807" y="3109092"/>
            <a:ext cx="222178" cy="1065008"/>
          </a:xfrm>
          <a:prstGeom prst="leftBrac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Left Brace 14"/>
          <p:cNvSpPr/>
          <p:nvPr/>
        </p:nvSpPr>
        <p:spPr>
          <a:xfrm>
            <a:off x="137163" y="4247920"/>
            <a:ext cx="222178" cy="1065008"/>
          </a:xfrm>
          <a:prstGeom prst="leftBrac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ight Arrow 18"/>
          <p:cNvSpPr/>
          <p:nvPr/>
        </p:nvSpPr>
        <p:spPr>
          <a:xfrm>
            <a:off x="451824" y="2269191"/>
            <a:ext cx="217842" cy="161365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1824" y="3400165"/>
            <a:ext cx="217842" cy="161365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chemeClr val="bg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51824" y="4506933"/>
            <a:ext cx="217842" cy="161365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51824" y="2475448"/>
            <a:ext cx="217842" cy="161365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chemeClr val="bg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51824" y="3598353"/>
            <a:ext cx="217842" cy="161365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chemeClr val="bg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1824" y="4706442"/>
            <a:ext cx="217842" cy="161365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420009" y="2269191"/>
            <a:ext cx="1952513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28078" y="3359748"/>
            <a:ext cx="1952513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11941" y="4474659"/>
            <a:ext cx="1952513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105019" y="2444519"/>
            <a:ext cx="413193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929653" y="3552633"/>
            <a:ext cx="1112072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929652" y="4668298"/>
            <a:ext cx="1112072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29652" y="5056918"/>
            <a:ext cx="1023323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929652" y="3944846"/>
            <a:ext cx="1023323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29652" y="2840843"/>
            <a:ext cx="1023323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34349" y="3561530"/>
            <a:ext cx="903642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534349" y="4668298"/>
            <a:ext cx="903642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614570" y="2840843"/>
            <a:ext cx="371139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638775" y="3944846"/>
            <a:ext cx="774550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614570" y="5056918"/>
            <a:ext cx="774550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663441" y="2840843"/>
            <a:ext cx="355001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082990" y="3953066"/>
            <a:ext cx="443752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100471" y="5063945"/>
            <a:ext cx="418202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929652" y="2444519"/>
            <a:ext cx="1112072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75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5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7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5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75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Input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825805"/>
              </p:ext>
            </p:extLst>
          </p:nvPr>
        </p:nvGraphicFramePr>
        <p:xfrm>
          <a:off x="191623" y="1953947"/>
          <a:ext cx="8663268" cy="3544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756"/>
                <a:gridCol w="2887756"/>
                <a:gridCol w="2887756"/>
              </a:tblGrid>
              <a:tr h="43093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Input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Invalid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5095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&lt;input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type="email"&gt;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hlinkClick r:id="rId3"/>
                        </a:rPr>
                        <a:t>some@user.com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someuser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524435">
                <a:tc>
                  <a:txBody>
                    <a:bodyPr/>
                    <a:lstStyle/>
                    <a:p>
                      <a:pPr marL="0" marR="0" indent="0" algn="l" defTabSz="5861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&lt;input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type=“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n-US" sz="18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hlinkClick r:id="rId4"/>
                        </a:rPr>
                        <a:t>http://google.com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google.com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598298">
                <a:tc>
                  <a:txBody>
                    <a:bodyPr/>
                    <a:lstStyle/>
                    <a:p>
                      <a:pPr marL="0" marR="0" indent="0" algn="l" defTabSz="5861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&lt;input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type=“number"&gt;</a:t>
                      </a:r>
                      <a:endParaRPr lang="en-US" sz="18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abc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598298">
                <a:tc>
                  <a:txBody>
                    <a:bodyPr/>
                    <a:lstStyle/>
                    <a:p>
                      <a:pPr marL="0" marR="0" indent="0" algn="l" defTabSz="5861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&lt;input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type=“date"&gt;</a:t>
                      </a:r>
                      <a:endParaRPr lang="en-US" sz="18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01/01/2015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January</a:t>
                      </a:r>
                      <a:r>
                        <a:rPr lang="en-US" sz="1800" baseline="0" dirty="0" smtClean="0"/>
                        <a:t> 01, 2015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598298">
                <a:tc>
                  <a:txBody>
                    <a:bodyPr/>
                    <a:lstStyle/>
                    <a:p>
                      <a:pPr marL="0" marR="0" indent="0" algn="l" defTabSz="5861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&lt;input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type=“time"&gt;</a:t>
                      </a:r>
                      <a:endParaRPr lang="en-US" sz="18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09:00 PM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 am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28464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More…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54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Validation Attributes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44351"/>
              </p:ext>
            </p:extLst>
          </p:nvPr>
        </p:nvGraphicFramePr>
        <p:xfrm>
          <a:off x="191623" y="1953947"/>
          <a:ext cx="8663268" cy="369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756"/>
                <a:gridCol w="2887756"/>
                <a:gridCol w="2887756"/>
              </a:tblGrid>
              <a:tr h="44423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Attribute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Valid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Invalid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5253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required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Any value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</a:tr>
              <a:tr h="540626">
                <a:tc>
                  <a:txBody>
                    <a:bodyPr/>
                    <a:lstStyle/>
                    <a:p>
                      <a:pPr marL="0" marR="0" indent="0" algn="l" defTabSz="5861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minlength</a:t>
                      </a:r>
                      <a:r>
                        <a:rPr lang="en-US" sz="1800" dirty="0" smtClean="0"/>
                        <a:t>="5"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abcde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abcd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16769">
                <a:tc>
                  <a:txBody>
                    <a:bodyPr/>
                    <a:lstStyle/>
                    <a:p>
                      <a:pPr marL="0" marR="0" indent="0" algn="l" defTabSz="5861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maxlength</a:t>
                      </a:r>
                      <a:r>
                        <a:rPr lang="en-US" sz="1800" dirty="0" smtClean="0"/>
                        <a:t>="5"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abcde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abcdef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16769">
                <a:tc>
                  <a:txBody>
                    <a:bodyPr/>
                    <a:lstStyle/>
                    <a:p>
                      <a:pPr marL="0" marR="0" indent="0" algn="l" defTabSz="5861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pattern="\d+"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12345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12abc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546674">
                <a:tc>
                  <a:txBody>
                    <a:bodyPr/>
                    <a:lstStyle/>
                    <a:p>
                      <a:pPr marL="0" marR="0" indent="0" algn="l" defTabSz="5861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min="100"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101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99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403412">
                <a:tc>
                  <a:txBody>
                    <a:bodyPr/>
                    <a:lstStyle/>
                    <a:p>
                      <a:pPr marL="0" marR="0" indent="0" algn="l" defTabSz="5861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max="100"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99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101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21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in Heroic CRM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382" y="2478010"/>
            <a:ext cx="6065044" cy="714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382" y="3318874"/>
            <a:ext cx="6065044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4382" y="4131163"/>
            <a:ext cx="6036469" cy="6786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4657" y="2800753"/>
            <a:ext cx="10133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50" dirty="0"/>
              <a:t>Untouched: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4232" y="3647858"/>
            <a:ext cx="6937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50" dirty="0"/>
              <a:t>Invalid: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23816" y="4440097"/>
            <a:ext cx="5741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50" dirty="0"/>
              <a:t>Valid: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51803" y="3575360"/>
            <a:ext cx="501805" cy="351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35077" y="4402964"/>
            <a:ext cx="501805" cy="351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Strongly-Typed AngularJS Apps in ASP.NET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Matt Honeycutt |@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matthoneycutt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http://heroicapplications.com/strongly-typed-angularjs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3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in Heroic CRM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382" y="2478010"/>
            <a:ext cx="6065044" cy="714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382" y="3318874"/>
            <a:ext cx="6065044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4382" y="4131163"/>
            <a:ext cx="6036469" cy="6786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4657" y="2800753"/>
            <a:ext cx="10133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50" dirty="0"/>
              <a:t>Untouched: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4232" y="3647858"/>
            <a:ext cx="6937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50" dirty="0"/>
              <a:t>Invalid: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23816" y="4440097"/>
            <a:ext cx="5741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50" dirty="0"/>
              <a:t>Valid:</a:t>
            </a:r>
          </a:p>
        </p:txBody>
      </p:sp>
    </p:spTree>
    <p:extLst>
      <p:ext uri="{BB962C8B-B14F-4D97-AF65-F5344CB8AC3E}">
        <p14:creationId xmlns:p14="http://schemas.microsoft.com/office/powerpoint/2010/main" val="237033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Validation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80" y="1690689"/>
            <a:ext cx="8018240" cy="4729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877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Validation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42" y="2843742"/>
            <a:ext cx="8459856" cy="15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1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Validation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801" y="4458920"/>
            <a:ext cx="4529138" cy="7000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66421" y="4102255"/>
            <a:ext cx="15392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In </a:t>
            </a:r>
            <a:r>
              <a:rPr lang="en-US" sz="1350" b="1" dirty="0" err="1"/>
              <a:t>FormGroupFor</a:t>
            </a:r>
            <a:r>
              <a:rPr lang="en-US" sz="1350" b="1" dirty="0"/>
              <a:t>…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370457" y="5145244"/>
            <a:ext cx="2233031" cy="0"/>
          </a:xfrm>
          <a:prstGeom prst="line">
            <a:avLst/>
          </a:prstGeom>
          <a:ln>
            <a:solidFill>
              <a:schemeClr val="accent4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875" y="2749477"/>
            <a:ext cx="5614988" cy="11358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57081" y="2364016"/>
            <a:ext cx="15744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On the client-side…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1731" y="3419324"/>
            <a:ext cx="284512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//MAGIC!</a:t>
            </a:r>
          </a:p>
        </p:txBody>
      </p:sp>
    </p:spTree>
    <p:extLst>
      <p:ext uri="{BB962C8B-B14F-4D97-AF65-F5344CB8AC3E}">
        <p14:creationId xmlns:p14="http://schemas.microsoft.com/office/powerpoint/2010/main" val="364207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Piece: Fully-Conventional Forms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3" y="2200276"/>
            <a:ext cx="3372863" cy="2135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497" y="3079114"/>
            <a:ext cx="3454004" cy="2142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532" y="3989882"/>
            <a:ext cx="3532585" cy="523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532" y="3082528"/>
            <a:ext cx="3103960" cy="605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523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Final Score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949652"/>
              </p:ext>
            </p:extLst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04427" y="1690689"/>
            <a:ext cx="1935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WE NUKED:</a:t>
            </a:r>
            <a:endParaRPr 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37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more?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0305" y="2226469"/>
            <a:ext cx="7883388" cy="3263504"/>
            <a:chOff x="840407" y="1825625"/>
            <a:chExt cx="10511184" cy="4351338"/>
          </a:xfrm>
        </p:grpSpPr>
        <p:sp>
          <p:nvSpPr>
            <p:cNvPr id="6" name="Freeform 5"/>
            <p:cNvSpPr/>
            <p:nvPr/>
          </p:nvSpPr>
          <p:spPr>
            <a:xfrm>
              <a:off x="840407" y="1825625"/>
              <a:ext cx="3435027" cy="4351338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2024" tIns="1497425" rIns="192024" bIns="844725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dirty="0"/>
                <a:t>Resources:</a:t>
              </a:r>
              <a:r>
                <a:rPr lang="en-US" sz="2700" dirty="0"/>
                <a:t> </a:t>
              </a:r>
              <a:r>
                <a:rPr lang="en-US" sz="1350" b="1" dirty="0">
                  <a:solidFill>
                    <a:schemeClr val="bg1"/>
                  </a:solidFill>
                </a:rPr>
                <a:t>http</a:t>
              </a:r>
              <a:r>
                <a:rPr lang="en-US" sz="1350" b="1">
                  <a:solidFill>
                    <a:schemeClr val="bg1"/>
                  </a:solidFill>
                </a:rPr>
                <a:t>://</a:t>
              </a:r>
              <a:r>
                <a:rPr lang="en-US" sz="1350" b="1" smtClean="0">
                  <a:solidFill>
                    <a:schemeClr val="bg1"/>
                  </a:solidFill>
                </a:rPr>
                <a:t>heroicapplications.com/strongly-typed-angularjs.html 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4378486" y="1825625"/>
              <a:ext cx="3435027" cy="4351338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2024" tIns="1497425" rIns="192024" bIns="844725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dirty="0"/>
                <a:t>Twitter:</a:t>
              </a:r>
              <a:r>
                <a:rPr lang="en-US" sz="2700" dirty="0"/>
                <a:t> </a:t>
              </a:r>
              <a:r>
                <a:rPr lang="en-US" sz="1350" b="1" dirty="0">
                  <a:solidFill>
                    <a:schemeClr val="bg1"/>
                  </a:solidFill>
                </a:rPr>
                <a:t>@</a:t>
              </a:r>
              <a:r>
                <a:rPr lang="en-US" sz="1350" b="1" dirty="0" err="1">
                  <a:solidFill>
                    <a:schemeClr val="bg1"/>
                  </a:solidFill>
                </a:rPr>
                <a:t>matthoneycutt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7916564" y="1825625"/>
              <a:ext cx="3435027" cy="4351338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8" tIns="1476089" rIns="170688" bIns="823389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/>
                <a:t>Blog:</a:t>
              </a:r>
              <a:r>
                <a:rPr lang="en-US" sz="2400" dirty="0"/>
                <a:t> </a:t>
              </a:r>
              <a:br>
                <a:rPr lang="en-US" sz="2400" dirty="0"/>
              </a:br>
              <a:r>
                <a:rPr lang="en-US" sz="1350" b="1" dirty="0">
                  <a:solidFill>
                    <a:schemeClr val="bg1"/>
                  </a:solidFill>
                </a:rPr>
                <a:t>http://trycatchfail.com/blog </a:t>
              </a:r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12" name="Left-Right Arrow 11"/>
            <p:cNvSpPr/>
            <p:nvPr/>
          </p:nvSpPr>
          <p:spPr>
            <a:xfrm>
              <a:off x="1258823" y="5306695"/>
              <a:ext cx="9674352" cy="652700"/>
            </a:xfrm>
            <a:prstGeom prst="leftRightArrow">
              <a:avLst/>
            </a:prstGeom>
            <a:solidFill>
              <a:schemeClr val="accent1">
                <a:tint val="60000"/>
                <a:hueOff val="0"/>
                <a:satOff val="0"/>
                <a:lumOff val="0"/>
                <a:alpha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 val="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6" name="Rectangle 15"/>
          <p:cNvSpPr/>
          <p:nvPr/>
        </p:nvSpPr>
        <p:spPr>
          <a:xfrm>
            <a:off x="1425998" y="2579362"/>
            <a:ext cx="103105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FontAwesome" pitchFamily="2" charset="0"/>
              </a:rPr>
              <a:t>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09613" y="2579362"/>
            <a:ext cx="9701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FontAwesome" pitchFamily="2" charset="0"/>
              </a:rPr>
              <a:t>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93829" y="2579362"/>
            <a:ext cx="91082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FontAwesome" pitchFamily="2" charset="0"/>
              </a:rPr>
              <a:t>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63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116924"/>
              </p:ext>
            </p:extLst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362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for??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for you if…</a:t>
            </a:r>
          </a:p>
          <a:p>
            <a:pPr>
              <a:buFont typeface="Calibri" panose="020F0502020204030204" pitchFamily="34" charset="0"/>
              <a:buChar char="×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…you like copy-pasting code and markup.</a:t>
            </a:r>
          </a:p>
          <a:p>
            <a:pPr>
              <a:buFont typeface="Calibri" panose="020F0502020204030204" pitchFamily="34" charset="0"/>
              <a:buChar char="×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…you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really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&lt;3 JavaScript</a:t>
            </a:r>
          </a:p>
          <a:p>
            <a:pPr>
              <a:buFont typeface="Calibri" panose="020F0502020204030204" pitchFamily="34" charset="0"/>
              <a:buChar char="×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…hate strong-typing</a:t>
            </a:r>
          </a:p>
          <a:p>
            <a:pPr>
              <a:buFont typeface="Calibri" panose="020F0502020204030204" pitchFamily="34" charset="0"/>
              <a:buChar char="×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…hate C# (or Razor)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chemeClr val="accent6">
                    <a:lumMod val="75000"/>
                  </a:schemeClr>
                </a:solidFill>
              </a:rPr>
              <a:t>But it IS for you if…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you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really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&lt;3 strong-typing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like to leverage C#’s type 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…you aren’t afraid of a little magic!</a:t>
            </a:r>
          </a:p>
        </p:txBody>
      </p:sp>
    </p:spTree>
    <p:extLst>
      <p:ext uri="{BB962C8B-B14F-4D97-AF65-F5344CB8AC3E}">
        <p14:creationId xmlns:p14="http://schemas.microsoft.com/office/powerpoint/2010/main" val="358188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markup</a:t>
            </a:r>
            <a:r>
              <a:rPr lang="en-US" dirty="0" smtClean="0"/>
              <a:t>…</a:t>
            </a:r>
            <a:br>
              <a:rPr lang="en-US" dirty="0" smtClean="0"/>
            </a:br>
            <a:r>
              <a:rPr lang="en-US" sz="2400" dirty="0" smtClean="0"/>
              <a:t>(</a:t>
            </a:r>
            <a:r>
              <a:rPr lang="en-US" sz="2400" dirty="0"/>
              <a:t>before)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16" y="2250281"/>
            <a:ext cx="8665369" cy="3000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5150644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50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markup</a:t>
            </a:r>
            <a:r>
              <a:rPr lang="en-US" dirty="0" smtClean="0"/>
              <a:t>…</a:t>
            </a:r>
            <a:br>
              <a:rPr lang="en-US" dirty="0" smtClean="0"/>
            </a:br>
            <a:r>
              <a:rPr lang="en-US" sz="2400" dirty="0" smtClean="0"/>
              <a:t>(</a:t>
            </a:r>
            <a:r>
              <a:rPr lang="en-US" sz="2400" dirty="0"/>
              <a:t>with a bit of work)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50281"/>
            <a:ext cx="8658225" cy="29860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5150644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404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markup</a:t>
            </a:r>
            <a:r>
              <a:rPr lang="en-US" dirty="0" smtClean="0"/>
              <a:t>…</a:t>
            </a:r>
            <a:br>
              <a:rPr lang="en-US" dirty="0" smtClean="0"/>
            </a:br>
            <a:r>
              <a:rPr lang="en-US" sz="2400" dirty="0" smtClean="0"/>
              <a:t>(</a:t>
            </a:r>
            <a:r>
              <a:rPr lang="en-US" sz="2400" dirty="0"/>
              <a:t>with a bit </a:t>
            </a:r>
            <a:r>
              <a:rPr lang="en-US" sz="2400" i="1" dirty="0"/>
              <a:t>more</a:t>
            </a:r>
            <a:r>
              <a:rPr lang="en-US" sz="2400" dirty="0"/>
              <a:t> of work)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8" y="2528888"/>
            <a:ext cx="38576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9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markup…</a:t>
            </a:r>
            <a:br>
              <a:rPr lang="en-US" dirty="0" smtClean="0"/>
            </a:br>
            <a:r>
              <a:rPr lang="en-US" sz="2400" dirty="0" smtClean="0"/>
              <a:t>(</a:t>
            </a:r>
            <a:r>
              <a:rPr lang="en-US" sz="2400" dirty="0"/>
              <a:t>the end)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63" y="3296841"/>
            <a:ext cx="3800475" cy="2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4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Heroic CRM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90689"/>
            <a:ext cx="7286625" cy="484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D7D3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406</Words>
  <Application>Microsoft Office PowerPoint</Application>
  <PresentationFormat>On-screen Show (4:3)</PresentationFormat>
  <Paragraphs>158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FontAwesome</vt:lpstr>
      <vt:lpstr>Wingdings</vt:lpstr>
      <vt:lpstr>Office Theme</vt:lpstr>
      <vt:lpstr>1_Office Theme</vt:lpstr>
      <vt:lpstr>Custom Design</vt:lpstr>
      <vt:lpstr>Strongly-Typed AngularJS Apps in ASP.NET MVC</vt:lpstr>
      <vt:lpstr>Strongly-Typed AngularJS Apps in ASP.NET MVC</vt:lpstr>
      <vt:lpstr>Who am I?</vt:lpstr>
      <vt:lpstr>Who is this for??</vt:lpstr>
      <vt:lpstr>Typical markup… (before)</vt:lpstr>
      <vt:lpstr>Typical markup… (with a bit of work)</vt:lpstr>
      <vt:lpstr>Typical markup… (with a bit more of work)</vt:lpstr>
      <vt:lpstr>Typical markup… (the end)</vt:lpstr>
      <vt:lpstr>Heroic CRM</vt:lpstr>
      <vt:lpstr>Tools we’ll use</vt:lpstr>
      <vt:lpstr>Passing Data From MVC Actions to JavaScript</vt:lpstr>
      <vt:lpstr>Passing Data From MVC Actions to JavaScript</vt:lpstr>
      <vt:lpstr>Accessing Razor From Client-Side Code</vt:lpstr>
      <vt:lpstr>Now…</vt:lpstr>
      <vt:lpstr>From C# Models to AngularJS Expressions</vt:lpstr>
      <vt:lpstr>Before</vt:lpstr>
      <vt:lpstr>HTML5 Input Types</vt:lpstr>
      <vt:lpstr>HTML5 Validation Attributes</vt:lpstr>
      <vt:lpstr>Validation in Heroic CRM</vt:lpstr>
      <vt:lpstr>Validation in Heroic CRM</vt:lpstr>
      <vt:lpstr>Implementing the Validation</vt:lpstr>
      <vt:lpstr>Implementing the Validation</vt:lpstr>
      <vt:lpstr>Implementing the Validation</vt:lpstr>
      <vt:lpstr>Final Piece: Fully-Conventional Forms</vt:lpstr>
      <vt:lpstr>The Final Score</vt:lpstr>
      <vt:lpstr>Want more?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2015-07-09T18:00:42Z</dcterms:created>
  <dcterms:modified xsi:type="dcterms:W3CDTF">2015-07-09T20:41:25Z</dcterms:modified>
</cp:coreProperties>
</file>