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82"/>
  </p:notesMasterIdLst>
  <p:sldIdLst>
    <p:sldId id="266" r:id="rId3"/>
    <p:sldId id="268" r:id="rId4"/>
    <p:sldId id="269" r:id="rId5"/>
    <p:sldId id="276" r:id="rId6"/>
    <p:sldId id="277" r:id="rId7"/>
    <p:sldId id="278" r:id="rId8"/>
    <p:sldId id="279" r:id="rId9"/>
    <p:sldId id="280" r:id="rId10"/>
    <p:sldId id="281" r:id="rId11"/>
    <p:sldId id="282" r:id="rId12"/>
    <p:sldId id="283" r:id="rId13"/>
    <p:sldId id="284" r:id="rId14"/>
    <p:sldId id="366" r:id="rId15"/>
    <p:sldId id="285" r:id="rId16"/>
    <p:sldId id="286" r:id="rId17"/>
    <p:sldId id="287" r:id="rId18"/>
    <p:sldId id="288" r:id="rId19"/>
    <p:sldId id="367" r:id="rId20"/>
    <p:sldId id="368" r:id="rId21"/>
    <p:sldId id="36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59" r:id="rId49"/>
    <p:sldId id="361" r:id="rId50"/>
    <p:sldId id="316" r:id="rId51"/>
    <p:sldId id="331" r:id="rId52"/>
    <p:sldId id="365" r:id="rId53"/>
    <p:sldId id="332" r:id="rId54"/>
    <p:sldId id="330" r:id="rId55"/>
    <p:sldId id="333" r:id="rId56"/>
    <p:sldId id="334" r:id="rId57"/>
    <p:sldId id="335" r:id="rId58"/>
    <p:sldId id="336" r:id="rId59"/>
    <p:sldId id="337" r:id="rId60"/>
    <p:sldId id="347" r:id="rId61"/>
    <p:sldId id="338" r:id="rId62"/>
    <p:sldId id="339" r:id="rId63"/>
    <p:sldId id="340" r:id="rId64"/>
    <p:sldId id="341" r:id="rId65"/>
    <p:sldId id="342" r:id="rId66"/>
    <p:sldId id="343" r:id="rId67"/>
    <p:sldId id="344" r:id="rId68"/>
    <p:sldId id="345" r:id="rId69"/>
    <p:sldId id="346" r:id="rId70"/>
    <p:sldId id="348" r:id="rId71"/>
    <p:sldId id="349" r:id="rId72"/>
    <p:sldId id="350" r:id="rId73"/>
    <p:sldId id="351" r:id="rId74"/>
    <p:sldId id="352" r:id="rId75"/>
    <p:sldId id="353" r:id="rId76"/>
    <p:sldId id="354" r:id="rId77"/>
    <p:sldId id="355" r:id="rId78"/>
    <p:sldId id="356" r:id="rId79"/>
    <p:sldId id="357" r:id="rId80"/>
    <p:sldId id="358"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34E"/>
    <a:srgbClr val="1F22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24" autoAdjust="0"/>
    <p:restoredTop sz="91087" autoAdjust="0"/>
  </p:normalViewPr>
  <p:slideViewPr>
    <p:cSldViewPr>
      <p:cViewPr varScale="1">
        <p:scale>
          <a:sx n="63" d="100"/>
          <a:sy n="63" d="100"/>
        </p:scale>
        <p:origin x="1268"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978A98-B16B-4581-8279-677B360B64D1}" type="doc">
      <dgm:prSet loTypeId="urn:microsoft.com/office/officeart/2005/8/layout/cycle5" loCatId="cycle" qsTypeId="urn:microsoft.com/office/officeart/2005/8/quickstyle/simple1" qsCatId="simple" csTypeId="urn:microsoft.com/office/officeart/2005/8/colors/colorful1" csCatId="colorful" phldr="1"/>
      <dgm:spPr/>
      <dgm:t>
        <a:bodyPr/>
        <a:lstStyle/>
        <a:p>
          <a:endParaRPr lang="en-GB"/>
        </a:p>
      </dgm:t>
    </dgm:pt>
    <dgm:pt modelId="{576A42CD-0386-4981-BF52-2E1302FBF815}">
      <dgm:prSet phldrT="[Text]"/>
      <dgm:spPr/>
      <dgm:t>
        <a:bodyPr/>
        <a:lstStyle/>
        <a:p>
          <a:r>
            <a:rPr lang="en-GB" dirty="0"/>
            <a:t>Success Criteria</a:t>
          </a:r>
        </a:p>
      </dgm:t>
      <dgm:extLst>
        <a:ext uri="{E40237B7-FDA0-4F09-8148-C483321AD2D9}">
          <dgm14:cNvPr xmlns:dgm14="http://schemas.microsoft.com/office/drawing/2010/diagram" id="0" name="" descr="Success criteria" title="Success criteria"/>
        </a:ext>
      </dgm:extLst>
    </dgm:pt>
    <dgm:pt modelId="{0B4A604A-78D3-4A4B-9CB3-501CFD44674B}" type="parTrans" cxnId="{7B54A26B-CF39-42E5-91E1-146ACF461BA1}">
      <dgm:prSet/>
      <dgm:spPr/>
      <dgm:t>
        <a:bodyPr/>
        <a:lstStyle/>
        <a:p>
          <a:endParaRPr lang="en-GB"/>
        </a:p>
      </dgm:t>
    </dgm:pt>
    <dgm:pt modelId="{232EC0D0-8AA0-4C30-9F56-9BD7E0C3CECB}" type="sibTrans" cxnId="{7B54A26B-CF39-42E5-91E1-146ACF461BA1}">
      <dgm:prSet/>
      <dgm:spPr/>
      <dgm:t>
        <a:bodyPr/>
        <a:lstStyle/>
        <a:p>
          <a:endParaRPr lang="en-GB"/>
        </a:p>
      </dgm:t>
    </dgm:pt>
    <dgm:pt modelId="{14047766-EC9F-4416-A794-F239A93975AA}">
      <dgm:prSet phldrT="[Text]"/>
      <dgm:spPr/>
      <dgm:t>
        <a:bodyPr/>
        <a:lstStyle/>
        <a:p>
          <a:r>
            <a:rPr lang="en-GB" dirty="0"/>
            <a:t>Plan and Design</a:t>
          </a:r>
        </a:p>
      </dgm:t>
      <dgm:extLst>
        <a:ext uri="{E40237B7-FDA0-4F09-8148-C483321AD2D9}">
          <dgm14:cNvPr xmlns:dgm14="http://schemas.microsoft.com/office/drawing/2010/diagram" id="0" name="" descr="Plan and Design" title="Plan and Design"/>
        </a:ext>
      </dgm:extLst>
    </dgm:pt>
    <dgm:pt modelId="{D7362FCD-999C-423E-9D8C-CD91EE4F2AAB}" type="parTrans" cxnId="{75399720-FD56-413C-88D7-4F49108E75AE}">
      <dgm:prSet/>
      <dgm:spPr/>
      <dgm:t>
        <a:bodyPr/>
        <a:lstStyle/>
        <a:p>
          <a:endParaRPr lang="en-GB"/>
        </a:p>
      </dgm:t>
    </dgm:pt>
    <dgm:pt modelId="{ACE42328-79A3-4913-8C1B-7A49595491AB}" type="sibTrans" cxnId="{75399720-FD56-413C-88D7-4F49108E75AE}">
      <dgm:prSet/>
      <dgm:spPr/>
      <dgm:t>
        <a:bodyPr/>
        <a:lstStyle/>
        <a:p>
          <a:endParaRPr lang="en-GB"/>
        </a:p>
      </dgm:t>
    </dgm:pt>
    <dgm:pt modelId="{89ED1472-36E2-4C65-A608-7DD7CE80E1AB}">
      <dgm:prSet phldrT="[Text]"/>
      <dgm:spPr/>
      <dgm:t>
        <a:bodyPr/>
        <a:lstStyle/>
        <a:p>
          <a:r>
            <a:rPr lang="en-GB" dirty="0"/>
            <a:t>Development</a:t>
          </a:r>
        </a:p>
      </dgm:t>
      <dgm:extLst>
        <a:ext uri="{E40237B7-FDA0-4F09-8148-C483321AD2D9}">
          <dgm14:cNvPr xmlns:dgm14="http://schemas.microsoft.com/office/drawing/2010/diagram" id="0" name="" descr="Development" title="Development"/>
        </a:ext>
      </dgm:extLst>
    </dgm:pt>
    <dgm:pt modelId="{D812D514-496B-4BBD-BE58-B3B45FE66C17}" type="parTrans" cxnId="{60B5E492-3A56-4AAC-B29C-B4FF5523B9A8}">
      <dgm:prSet/>
      <dgm:spPr/>
      <dgm:t>
        <a:bodyPr/>
        <a:lstStyle/>
        <a:p>
          <a:endParaRPr lang="en-GB"/>
        </a:p>
      </dgm:t>
    </dgm:pt>
    <dgm:pt modelId="{425655D6-9AEB-4AD7-9D92-5B162C06E36E}" type="sibTrans" cxnId="{60B5E492-3A56-4AAC-B29C-B4FF5523B9A8}">
      <dgm:prSet/>
      <dgm:spPr/>
      <dgm:t>
        <a:bodyPr/>
        <a:lstStyle/>
        <a:p>
          <a:endParaRPr lang="en-GB"/>
        </a:p>
      </dgm:t>
    </dgm:pt>
    <dgm:pt modelId="{9E96500E-7134-469B-AB86-5DBAF1CAC4BE}">
      <dgm:prSet phldrT="[Text]"/>
      <dgm:spPr/>
      <dgm:t>
        <a:bodyPr/>
        <a:lstStyle/>
        <a:p>
          <a:r>
            <a:rPr lang="en-GB" dirty="0"/>
            <a:t>Testing &amp; Remedial Action</a:t>
          </a:r>
        </a:p>
      </dgm:t>
      <dgm:extLst>
        <a:ext uri="{E40237B7-FDA0-4F09-8148-C483321AD2D9}">
          <dgm14:cNvPr xmlns:dgm14="http://schemas.microsoft.com/office/drawing/2010/diagram" id="0" name="" descr="Testing and remedial action" title="Testing and remedial action"/>
        </a:ext>
      </dgm:extLst>
    </dgm:pt>
    <dgm:pt modelId="{2EECBABB-80C8-4F94-A080-F35D6E30655B}" type="parTrans" cxnId="{7ACA0053-E683-480C-9973-7B73048EB368}">
      <dgm:prSet/>
      <dgm:spPr/>
      <dgm:t>
        <a:bodyPr/>
        <a:lstStyle/>
        <a:p>
          <a:endParaRPr lang="en-GB"/>
        </a:p>
      </dgm:t>
    </dgm:pt>
    <dgm:pt modelId="{06CDE017-D937-4562-B8F5-19E1B40B1428}" type="sibTrans" cxnId="{7ACA0053-E683-480C-9973-7B73048EB368}">
      <dgm:prSet/>
      <dgm:spPr/>
      <dgm:t>
        <a:bodyPr/>
        <a:lstStyle/>
        <a:p>
          <a:endParaRPr lang="en-GB"/>
        </a:p>
      </dgm:t>
    </dgm:pt>
    <dgm:pt modelId="{E85507E6-BE51-499E-945F-AA5B3E93EB95}">
      <dgm:prSet phldrT="[Text]"/>
      <dgm:spPr/>
      <dgm:t>
        <a:bodyPr/>
        <a:lstStyle/>
        <a:p>
          <a:r>
            <a:rPr lang="en-GB" dirty="0"/>
            <a:t>Evaluation</a:t>
          </a:r>
        </a:p>
      </dgm:t>
      <dgm:extLst>
        <a:ext uri="{E40237B7-FDA0-4F09-8148-C483321AD2D9}">
          <dgm14:cNvPr xmlns:dgm14="http://schemas.microsoft.com/office/drawing/2010/diagram" id="0" name="" descr="Evaluation" title="Evaluation"/>
        </a:ext>
      </dgm:extLst>
    </dgm:pt>
    <dgm:pt modelId="{4BD717C6-D543-4753-8998-6ECAEFB31365}" type="parTrans" cxnId="{E53ADC25-63AD-4FC3-8430-AFD3467546F0}">
      <dgm:prSet/>
      <dgm:spPr/>
      <dgm:t>
        <a:bodyPr/>
        <a:lstStyle/>
        <a:p>
          <a:endParaRPr lang="en-GB"/>
        </a:p>
      </dgm:t>
    </dgm:pt>
    <dgm:pt modelId="{A0180914-E78F-4079-B83A-BDC6EDC185A4}" type="sibTrans" cxnId="{E53ADC25-63AD-4FC3-8430-AFD3467546F0}">
      <dgm:prSet/>
      <dgm:spPr/>
      <dgm:t>
        <a:bodyPr/>
        <a:lstStyle/>
        <a:p>
          <a:endParaRPr lang="en-GB"/>
        </a:p>
      </dgm:t>
    </dgm:pt>
    <dgm:pt modelId="{D567E85F-B94F-4ACC-AF2F-9B4F5D2B51B8}" type="pres">
      <dgm:prSet presAssocID="{60978A98-B16B-4581-8279-677B360B64D1}" presName="cycle" presStyleCnt="0">
        <dgm:presLayoutVars>
          <dgm:dir/>
          <dgm:resizeHandles val="exact"/>
        </dgm:presLayoutVars>
      </dgm:prSet>
      <dgm:spPr/>
      <dgm:t>
        <a:bodyPr/>
        <a:lstStyle/>
        <a:p>
          <a:endParaRPr lang="en-US"/>
        </a:p>
      </dgm:t>
    </dgm:pt>
    <dgm:pt modelId="{76616963-B686-435F-8303-47D0752B6777}" type="pres">
      <dgm:prSet presAssocID="{576A42CD-0386-4981-BF52-2E1302FBF815}" presName="node" presStyleLbl="node1" presStyleIdx="0" presStyleCnt="5">
        <dgm:presLayoutVars>
          <dgm:bulletEnabled val="1"/>
        </dgm:presLayoutVars>
      </dgm:prSet>
      <dgm:spPr/>
      <dgm:t>
        <a:bodyPr/>
        <a:lstStyle/>
        <a:p>
          <a:endParaRPr lang="en-US"/>
        </a:p>
      </dgm:t>
    </dgm:pt>
    <dgm:pt modelId="{8C7A3834-6AC8-4625-B3F3-A57A0F18C37C}" type="pres">
      <dgm:prSet presAssocID="{576A42CD-0386-4981-BF52-2E1302FBF815}" presName="spNode" presStyleCnt="0"/>
      <dgm:spPr/>
    </dgm:pt>
    <dgm:pt modelId="{B266241A-45A8-4303-83CB-AC167678E732}" type="pres">
      <dgm:prSet presAssocID="{232EC0D0-8AA0-4C30-9F56-9BD7E0C3CECB}" presName="sibTrans" presStyleLbl="sibTrans1D1" presStyleIdx="0" presStyleCnt="5"/>
      <dgm:spPr/>
      <dgm:t>
        <a:bodyPr/>
        <a:lstStyle/>
        <a:p>
          <a:endParaRPr lang="en-US"/>
        </a:p>
      </dgm:t>
    </dgm:pt>
    <dgm:pt modelId="{5B384D3E-8AA5-4D67-B091-1506813553F1}" type="pres">
      <dgm:prSet presAssocID="{14047766-EC9F-4416-A794-F239A93975AA}" presName="node" presStyleLbl="node1" presStyleIdx="1" presStyleCnt="5">
        <dgm:presLayoutVars>
          <dgm:bulletEnabled val="1"/>
        </dgm:presLayoutVars>
      </dgm:prSet>
      <dgm:spPr/>
      <dgm:t>
        <a:bodyPr/>
        <a:lstStyle/>
        <a:p>
          <a:endParaRPr lang="en-US"/>
        </a:p>
      </dgm:t>
    </dgm:pt>
    <dgm:pt modelId="{62312626-E258-48D3-8462-69C556BCA188}" type="pres">
      <dgm:prSet presAssocID="{14047766-EC9F-4416-A794-F239A93975AA}" presName="spNode" presStyleCnt="0"/>
      <dgm:spPr/>
    </dgm:pt>
    <dgm:pt modelId="{69E84F49-51B6-453B-8A7D-FFA81741FC6F}" type="pres">
      <dgm:prSet presAssocID="{ACE42328-79A3-4913-8C1B-7A49595491AB}" presName="sibTrans" presStyleLbl="sibTrans1D1" presStyleIdx="1" presStyleCnt="5"/>
      <dgm:spPr/>
      <dgm:t>
        <a:bodyPr/>
        <a:lstStyle/>
        <a:p>
          <a:endParaRPr lang="en-US"/>
        </a:p>
      </dgm:t>
    </dgm:pt>
    <dgm:pt modelId="{A26BEB0E-316A-462B-BA35-B6B9453CAD68}" type="pres">
      <dgm:prSet presAssocID="{89ED1472-36E2-4C65-A608-7DD7CE80E1AB}" presName="node" presStyleLbl="node1" presStyleIdx="2" presStyleCnt="5">
        <dgm:presLayoutVars>
          <dgm:bulletEnabled val="1"/>
        </dgm:presLayoutVars>
      </dgm:prSet>
      <dgm:spPr/>
      <dgm:t>
        <a:bodyPr/>
        <a:lstStyle/>
        <a:p>
          <a:endParaRPr lang="en-US"/>
        </a:p>
      </dgm:t>
    </dgm:pt>
    <dgm:pt modelId="{483A4779-D789-487E-AC4E-7E6CA10AFFAE}" type="pres">
      <dgm:prSet presAssocID="{89ED1472-36E2-4C65-A608-7DD7CE80E1AB}" presName="spNode" presStyleCnt="0"/>
      <dgm:spPr/>
    </dgm:pt>
    <dgm:pt modelId="{1A68A18A-AC97-4D59-A1AC-B05A6781C666}" type="pres">
      <dgm:prSet presAssocID="{425655D6-9AEB-4AD7-9D92-5B162C06E36E}" presName="sibTrans" presStyleLbl="sibTrans1D1" presStyleIdx="2" presStyleCnt="5"/>
      <dgm:spPr/>
      <dgm:t>
        <a:bodyPr/>
        <a:lstStyle/>
        <a:p>
          <a:endParaRPr lang="en-US"/>
        </a:p>
      </dgm:t>
    </dgm:pt>
    <dgm:pt modelId="{E820E72E-B9C6-49CC-AC84-74F2F07F8CC9}" type="pres">
      <dgm:prSet presAssocID="{9E96500E-7134-469B-AB86-5DBAF1CAC4BE}" presName="node" presStyleLbl="node1" presStyleIdx="3" presStyleCnt="5">
        <dgm:presLayoutVars>
          <dgm:bulletEnabled val="1"/>
        </dgm:presLayoutVars>
      </dgm:prSet>
      <dgm:spPr/>
      <dgm:t>
        <a:bodyPr/>
        <a:lstStyle/>
        <a:p>
          <a:endParaRPr lang="en-US"/>
        </a:p>
      </dgm:t>
    </dgm:pt>
    <dgm:pt modelId="{5F099A1B-D257-4BDD-B5E9-70DC38230DBD}" type="pres">
      <dgm:prSet presAssocID="{9E96500E-7134-469B-AB86-5DBAF1CAC4BE}" presName="spNode" presStyleCnt="0"/>
      <dgm:spPr/>
    </dgm:pt>
    <dgm:pt modelId="{E74D0218-1463-4CA3-AA22-36FA74DF4CC8}" type="pres">
      <dgm:prSet presAssocID="{06CDE017-D937-4562-B8F5-19E1B40B1428}" presName="sibTrans" presStyleLbl="sibTrans1D1" presStyleIdx="3" presStyleCnt="5"/>
      <dgm:spPr/>
      <dgm:t>
        <a:bodyPr/>
        <a:lstStyle/>
        <a:p>
          <a:endParaRPr lang="en-US"/>
        </a:p>
      </dgm:t>
    </dgm:pt>
    <dgm:pt modelId="{E2BB29F4-76B3-48DB-BADF-026E4DE2E7E3}" type="pres">
      <dgm:prSet presAssocID="{E85507E6-BE51-499E-945F-AA5B3E93EB95}" presName="node" presStyleLbl="node1" presStyleIdx="4" presStyleCnt="5">
        <dgm:presLayoutVars>
          <dgm:bulletEnabled val="1"/>
        </dgm:presLayoutVars>
      </dgm:prSet>
      <dgm:spPr/>
      <dgm:t>
        <a:bodyPr/>
        <a:lstStyle/>
        <a:p>
          <a:endParaRPr lang="en-US"/>
        </a:p>
      </dgm:t>
    </dgm:pt>
    <dgm:pt modelId="{6C96C30B-0F07-4238-B4C4-51A03BF0E947}" type="pres">
      <dgm:prSet presAssocID="{E85507E6-BE51-499E-945F-AA5B3E93EB95}" presName="spNode" presStyleCnt="0"/>
      <dgm:spPr/>
    </dgm:pt>
    <dgm:pt modelId="{92195A9B-362A-45BE-9425-BBDBFEF7A69B}" type="pres">
      <dgm:prSet presAssocID="{A0180914-E78F-4079-B83A-BDC6EDC185A4}" presName="sibTrans" presStyleLbl="sibTrans1D1" presStyleIdx="4" presStyleCnt="5"/>
      <dgm:spPr/>
      <dgm:t>
        <a:bodyPr/>
        <a:lstStyle/>
        <a:p>
          <a:endParaRPr lang="en-US"/>
        </a:p>
      </dgm:t>
    </dgm:pt>
  </dgm:ptLst>
  <dgm:cxnLst>
    <dgm:cxn modelId="{7ACA0053-E683-480C-9973-7B73048EB368}" srcId="{60978A98-B16B-4581-8279-677B360B64D1}" destId="{9E96500E-7134-469B-AB86-5DBAF1CAC4BE}" srcOrd="3" destOrd="0" parTransId="{2EECBABB-80C8-4F94-A080-F35D6E30655B}" sibTransId="{06CDE017-D937-4562-B8F5-19E1B40B1428}"/>
    <dgm:cxn modelId="{BA974377-4705-48FC-BFAB-CEF256CAED84}" type="presOf" srcId="{60978A98-B16B-4581-8279-677B360B64D1}" destId="{D567E85F-B94F-4ACC-AF2F-9B4F5D2B51B8}" srcOrd="0" destOrd="0" presId="urn:microsoft.com/office/officeart/2005/8/layout/cycle5"/>
    <dgm:cxn modelId="{34797832-9FD4-4E52-B7F9-BC8698600FF1}" type="presOf" srcId="{06CDE017-D937-4562-B8F5-19E1B40B1428}" destId="{E74D0218-1463-4CA3-AA22-36FA74DF4CC8}" srcOrd="0" destOrd="0" presId="urn:microsoft.com/office/officeart/2005/8/layout/cycle5"/>
    <dgm:cxn modelId="{0FED32E4-1E02-4473-BD0F-FF39BD0A74EE}" type="presOf" srcId="{9E96500E-7134-469B-AB86-5DBAF1CAC4BE}" destId="{E820E72E-B9C6-49CC-AC84-74F2F07F8CC9}" srcOrd="0" destOrd="0" presId="urn:microsoft.com/office/officeart/2005/8/layout/cycle5"/>
    <dgm:cxn modelId="{75399720-FD56-413C-88D7-4F49108E75AE}" srcId="{60978A98-B16B-4581-8279-677B360B64D1}" destId="{14047766-EC9F-4416-A794-F239A93975AA}" srcOrd="1" destOrd="0" parTransId="{D7362FCD-999C-423E-9D8C-CD91EE4F2AAB}" sibTransId="{ACE42328-79A3-4913-8C1B-7A49595491AB}"/>
    <dgm:cxn modelId="{2E4F4574-D466-4884-9D07-15D99D1A835D}" type="presOf" srcId="{425655D6-9AEB-4AD7-9D92-5B162C06E36E}" destId="{1A68A18A-AC97-4D59-A1AC-B05A6781C666}" srcOrd="0" destOrd="0" presId="urn:microsoft.com/office/officeart/2005/8/layout/cycle5"/>
    <dgm:cxn modelId="{E53ADC25-63AD-4FC3-8430-AFD3467546F0}" srcId="{60978A98-B16B-4581-8279-677B360B64D1}" destId="{E85507E6-BE51-499E-945F-AA5B3E93EB95}" srcOrd="4" destOrd="0" parTransId="{4BD717C6-D543-4753-8998-6ECAEFB31365}" sibTransId="{A0180914-E78F-4079-B83A-BDC6EDC185A4}"/>
    <dgm:cxn modelId="{D931043E-6757-4FAC-AF56-D8D89531B65E}" type="presOf" srcId="{14047766-EC9F-4416-A794-F239A93975AA}" destId="{5B384D3E-8AA5-4D67-B091-1506813553F1}" srcOrd="0" destOrd="0" presId="urn:microsoft.com/office/officeart/2005/8/layout/cycle5"/>
    <dgm:cxn modelId="{E334C72F-27C5-4AF4-8A7A-56FDB01B262D}" type="presOf" srcId="{576A42CD-0386-4981-BF52-2E1302FBF815}" destId="{76616963-B686-435F-8303-47D0752B6777}" srcOrd="0" destOrd="0" presId="urn:microsoft.com/office/officeart/2005/8/layout/cycle5"/>
    <dgm:cxn modelId="{5D39ABC0-79EB-40A8-8EC4-8604E74D0855}" type="presOf" srcId="{89ED1472-36E2-4C65-A608-7DD7CE80E1AB}" destId="{A26BEB0E-316A-462B-BA35-B6B9453CAD68}" srcOrd="0" destOrd="0" presId="urn:microsoft.com/office/officeart/2005/8/layout/cycle5"/>
    <dgm:cxn modelId="{76C1A614-C9B5-4EA3-94DD-C9D63FADBA89}" type="presOf" srcId="{A0180914-E78F-4079-B83A-BDC6EDC185A4}" destId="{92195A9B-362A-45BE-9425-BBDBFEF7A69B}" srcOrd="0" destOrd="0" presId="urn:microsoft.com/office/officeart/2005/8/layout/cycle5"/>
    <dgm:cxn modelId="{60B5E492-3A56-4AAC-B29C-B4FF5523B9A8}" srcId="{60978A98-B16B-4581-8279-677B360B64D1}" destId="{89ED1472-36E2-4C65-A608-7DD7CE80E1AB}" srcOrd="2" destOrd="0" parTransId="{D812D514-496B-4BBD-BE58-B3B45FE66C17}" sibTransId="{425655D6-9AEB-4AD7-9D92-5B162C06E36E}"/>
    <dgm:cxn modelId="{AAD0142C-A701-4F87-A873-D7B429426626}" type="presOf" srcId="{232EC0D0-8AA0-4C30-9F56-9BD7E0C3CECB}" destId="{B266241A-45A8-4303-83CB-AC167678E732}" srcOrd="0" destOrd="0" presId="urn:microsoft.com/office/officeart/2005/8/layout/cycle5"/>
    <dgm:cxn modelId="{7B54A26B-CF39-42E5-91E1-146ACF461BA1}" srcId="{60978A98-B16B-4581-8279-677B360B64D1}" destId="{576A42CD-0386-4981-BF52-2E1302FBF815}" srcOrd="0" destOrd="0" parTransId="{0B4A604A-78D3-4A4B-9CB3-501CFD44674B}" sibTransId="{232EC0D0-8AA0-4C30-9F56-9BD7E0C3CECB}"/>
    <dgm:cxn modelId="{54496AF6-968E-49CB-9CBD-9F4BEAB02878}" type="presOf" srcId="{E85507E6-BE51-499E-945F-AA5B3E93EB95}" destId="{E2BB29F4-76B3-48DB-BADF-026E4DE2E7E3}" srcOrd="0" destOrd="0" presId="urn:microsoft.com/office/officeart/2005/8/layout/cycle5"/>
    <dgm:cxn modelId="{92B55C43-104A-45C1-9AB4-CD8EB5682AA3}" type="presOf" srcId="{ACE42328-79A3-4913-8C1B-7A49595491AB}" destId="{69E84F49-51B6-453B-8A7D-FFA81741FC6F}" srcOrd="0" destOrd="0" presId="urn:microsoft.com/office/officeart/2005/8/layout/cycle5"/>
    <dgm:cxn modelId="{7B78002F-29CF-409D-9955-76B123043E0A}" type="presParOf" srcId="{D567E85F-B94F-4ACC-AF2F-9B4F5D2B51B8}" destId="{76616963-B686-435F-8303-47D0752B6777}" srcOrd="0" destOrd="0" presId="urn:microsoft.com/office/officeart/2005/8/layout/cycle5"/>
    <dgm:cxn modelId="{90666B46-D660-4636-B0D1-4C9D22C95D8C}" type="presParOf" srcId="{D567E85F-B94F-4ACC-AF2F-9B4F5D2B51B8}" destId="{8C7A3834-6AC8-4625-B3F3-A57A0F18C37C}" srcOrd="1" destOrd="0" presId="urn:microsoft.com/office/officeart/2005/8/layout/cycle5"/>
    <dgm:cxn modelId="{D6D2E4BD-4BFA-48AE-A469-5958BEF742E1}" type="presParOf" srcId="{D567E85F-B94F-4ACC-AF2F-9B4F5D2B51B8}" destId="{B266241A-45A8-4303-83CB-AC167678E732}" srcOrd="2" destOrd="0" presId="urn:microsoft.com/office/officeart/2005/8/layout/cycle5"/>
    <dgm:cxn modelId="{550ED25A-FFF3-4401-B2FC-86EF1FC3CEB0}" type="presParOf" srcId="{D567E85F-B94F-4ACC-AF2F-9B4F5D2B51B8}" destId="{5B384D3E-8AA5-4D67-B091-1506813553F1}" srcOrd="3" destOrd="0" presId="urn:microsoft.com/office/officeart/2005/8/layout/cycle5"/>
    <dgm:cxn modelId="{77B8251D-45B4-4A2A-AC73-2258988BCDA2}" type="presParOf" srcId="{D567E85F-B94F-4ACC-AF2F-9B4F5D2B51B8}" destId="{62312626-E258-48D3-8462-69C556BCA188}" srcOrd="4" destOrd="0" presId="urn:microsoft.com/office/officeart/2005/8/layout/cycle5"/>
    <dgm:cxn modelId="{7993277E-1AFC-4B1F-88EB-AF8B5B5B423C}" type="presParOf" srcId="{D567E85F-B94F-4ACC-AF2F-9B4F5D2B51B8}" destId="{69E84F49-51B6-453B-8A7D-FFA81741FC6F}" srcOrd="5" destOrd="0" presId="urn:microsoft.com/office/officeart/2005/8/layout/cycle5"/>
    <dgm:cxn modelId="{CF461347-719F-49DC-80B2-88A9C8031AA6}" type="presParOf" srcId="{D567E85F-B94F-4ACC-AF2F-9B4F5D2B51B8}" destId="{A26BEB0E-316A-462B-BA35-B6B9453CAD68}" srcOrd="6" destOrd="0" presId="urn:microsoft.com/office/officeart/2005/8/layout/cycle5"/>
    <dgm:cxn modelId="{CDD6A6C6-2A27-4D83-A8E5-270AE789D4B4}" type="presParOf" srcId="{D567E85F-B94F-4ACC-AF2F-9B4F5D2B51B8}" destId="{483A4779-D789-487E-AC4E-7E6CA10AFFAE}" srcOrd="7" destOrd="0" presId="urn:microsoft.com/office/officeart/2005/8/layout/cycle5"/>
    <dgm:cxn modelId="{8BE2687D-CF5A-4802-A61D-D947B880D1D6}" type="presParOf" srcId="{D567E85F-B94F-4ACC-AF2F-9B4F5D2B51B8}" destId="{1A68A18A-AC97-4D59-A1AC-B05A6781C666}" srcOrd="8" destOrd="0" presId="urn:microsoft.com/office/officeart/2005/8/layout/cycle5"/>
    <dgm:cxn modelId="{14141469-8972-48A0-83AF-2182F4F9CD1D}" type="presParOf" srcId="{D567E85F-B94F-4ACC-AF2F-9B4F5D2B51B8}" destId="{E820E72E-B9C6-49CC-AC84-74F2F07F8CC9}" srcOrd="9" destOrd="0" presId="urn:microsoft.com/office/officeart/2005/8/layout/cycle5"/>
    <dgm:cxn modelId="{08A85661-DB3E-4236-BD97-EC1DB934EF28}" type="presParOf" srcId="{D567E85F-B94F-4ACC-AF2F-9B4F5D2B51B8}" destId="{5F099A1B-D257-4BDD-B5E9-70DC38230DBD}" srcOrd="10" destOrd="0" presId="urn:microsoft.com/office/officeart/2005/8/layout/cycle5"/>
    <dgm:cxn modelId="{D689E7D2-68ED-49AF-B291-8DF79DD27BB9}" type="presParOf" srcId="{D567E85F-B94F-4ACC-AF2F-9B4F5D2B51B8}" destId="{E74D0218-1463-4CA3-AA22-36FA74DF4CC8}" srcOrd="11" destOrd="0" presId="urn:microsoft.com/office/officeart/2005/8/layout/cycle5"/>
    <dgm:cxn modelId="{0C75F31D-FD64-4E23-9D50-8AD0115D6702}" type="presParOf" srcId="{D567E85F-B94F-4ACC-AF2F-9B4F5D2B51B8}" destId="{E2BB29F4-76B3-48DB-BADF-026E4DE2E7E3}" srcOrd="12" destOrd="0" presId="urn:microsoft.com/office/officeart/2005/8/layout/cycle5"/>
    <dgm:cxn modelId="{DD64E987-5A09-4F60-A7AB-0F5C164683E4}" type="presParOf" srcId="{D567E85F-B94F-4ACC-AF2F-9B4F5D2B51B8}" destId="{6C96C30B-0F07-4238-B4C4-51A03BF0E947}" srcOrd="13" destOrd="0" presId="urn:microsoft.com/office/officeart/2005/8/layout/cycle5"/>
    <dgm:cxn modelId="{19BBECD2-3781-4857-B497-541ED7907E4C}" type="presParOf" srcId="{D567E85F-B94F-4ACC-AF2F-9B4F5D2B51B8}" destId="{92195A9B-362A-45BE-9425-BBDBFEF7A69B}"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16963-B686-435F-8303-47D0752B6777}">
      <dsp:nvSpPr>
        <dsp:cNvPr id="0" name=""/>
        <dsp:cNvSpPr/>
      </dsp:nvSpPr>
      <dsp:spPr>
        <a:xfrm>
          <a:off x="2371031" y="2689"/>
          <a:ext cx="1558128" cy="101278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a:t>Success Criteria</a:t>
          </a:r>
        </a:p>
      </dsp:txBody>
      <dsp:txXfrm>
        <a:off x="2420471" y="52129"/>
        <a:ext cx="1459248" cy="913903"/>
      </dsp:txXfrm>
    </dsp:sp>
    <dsp:sp modelId="{B266241A-45A8-4303-83CB-AC167678E732}">
      <dsp:nvSpPr>
        <dsp:cNvPr id="0" name=""/>
        <dsp:cNvSpPr/>
      </dsp:nvSpPr>
      <dsp:spPr>
        <a:xfrm>
          <a:off x="1126789" y="509081"/>
          <a:ext cx="4046613" cy="4046613"/>
        </a:xfrm>
        <a:custGeom>
          <a:avLst/>
          <a:gdLst/>
          <a:ahLst/>
          <a:cxnLst/>
          <a:rect l="0" t="0" r="0" b="0"/>
          <a:pathLst>
            <a:path>
              <a:moveTo>
                <a:pt x="3011076" y="257497"/>
              </a:moveTo>
              <a:arcTo wR="2023306" hR="2023306" stAng="17953324" swAng="1211715"/>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B384D3E-8AA5-4D67-B091-1506813553F1}">
      <dsp:nvSpPr>
        <dsp:cNvPr id="0" name=""/>
        <dsp:cNvSpPr/>
      </dsp:nvSpPr>
      <dsp:spPr>
        <a:xfrm>
          <a:off x="4295310" y="1400760"/>
          <a:ext cx="1558128" cy="1012783"/>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a:t>Plan and Design</a:t>
          </a:r>
        </a:p>
      </dsp:txBody>
      <dsp:txXfrm>
        <a:off x="4344750" y="1450200"/>
        <a:ext cx="1459248" cy="913903"/>
      </dsp:txXfrm>
    </dsp:sp>
    <dsp:sp modelId="{69E84F49-51B6-453B-8A7D-FFA81741FC6F}">
      <dsp:nvSpPr>
        <dsp:cNvPr id="0" name=""/>
        <dsp:cNvSpPr/>
      </dsp:nvSpPr>
      <dsp:spPr>
        <a:xfrm>
          <a:off x="1126789" y="509081"/>
          <a:ext cx="4046613" cy="4046613"/>
        </a:xfrm>
        <a:custGeom>
          <a:avLst/>
          <a:gdLst/>
          <a:ahLst/>
          <a:cxnLst/>
          <a:rect l="0" t="0" r="0" b="0"/>
          <a:pathLst>
            <a:path>
              <a:moveTo>
                <a:pt x="4041761" y="2163332"/>
              </a:moveTo>
              <a:arcTo wR="2023306" hR="2023306" stAng="21838104" swAng="1359862"/>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A26BEB0E-316A-462B-BA35-B6B9453CAD68}">
      <dsp:nvSpPr>
        <dsp:cNvPr id="0" name=""/>
        <dsp:cNvSpPr/>
      </dsp:nvSpPr>
      <dsp:spPr>
        <a:xfrm>
          <a:off x="3560301" y="3662885"/>
          <a:ext cx="1558128" cy="101278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a:t>Development</a:t>
          </a:r>
        </a:p>
      </dsp:txBody>
      <dsp:txXfrm>
        <a:off x="3609741" y="3712325"/>
        <a:ext cx="1459248" cy="913903"/>
      </dsp:txXfrm>
    </dsp:sp>
    <dsp:sp modelId="{1A68A18A-AC97-4D59-A1AC-B05A6781C666}">
      <dsp:nvSpPr>
        <dsp:cNvPr id="0" name=""/>
        <dsp:cNvSpPr/>
      </dsp:nvSpPr>
      <dsp:spPr>
        <a:xfrm>
          <a:off x="1126789" y="509081"/>
          <a:ext cx="4046613" cy="4046613"/>
        </a:xfrm>
        <a:custGeom>
          <a:avLst/>
          <a:gdLst/>
          <a:ahLst/>
          <a:cxnLst/>
          <a:rect l="0" t="0" r="0" b="0"/>
          <a:pathLst>
            <a:path>
              <a:moveTo>
                <a:pt x="2271665" y="4031312"/>
              </a:moveTo>
              <a:arcTo wR="2023306" hR="2023306" stAng="4976953" swAng="846094"/>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820E72E-B9C6-49CC-AC84-74F2F07F8CC9}">
      <dsp:nvSpPr>
        <dsp:cNvPr id="0" name=""/>
        <dsp:cNvSpPr/>
      </dsp:nvSpPr>
      <dsp:spPr>
        <a:xfrm>
          <a:off x="1181761" y="3662885"/>
          <a:ext cx="1558128" cy="101278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a:t>Testing &amp; Remedial Action</a:t>
          </a:r>
        </a:p>
      </dsp:txBody>
      <dsp:txXfrm>
        <a:off x="1231201" y="3712325"/>
        <a:ext cx="1459248" cy="913903"/>
      </dsp:txXfrm>
    </dsp:sp>
    <dsp:sp modelId="{E74D0218-1463-4CA3-AA22-36FA74DF4CC8}">
      <dsp:nvSpPr>
        <dsp:cNvPr id="0" name=""/>
        <dsp:cNvSpPr/>
      </dsp:nvSpPr>
      <dsp:spPr>
        <a:xfrm>
          <a:off x="1126789" y="509081"/>
          <a:ext cx="4046613" cy="4046613"/>
        </a:xfrm>
        <a:custGeom>
          <a:avLst/>
          <a:gdLst/>
          <a:ahLst/>
          <a:cxnLst/>
          <a:rect l="0" t="0" r="0" b="0"/>
          <a:pathLst>
            <a:path>
              <a:moveTo>
                <a:pt x="214677" y="2930295"/>
              </a:moveTo>
              <a:arcTo wR="2023306" hR="2023306" stAng="9202033" swAng="1359862"/>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2BB29F4-76B3-48DB-BADF-026E4DE2E7E3}">
      <dsp:nvSpPr>
        <dsp:cNvPr id="0" name=""/>
        <dsp:cNvSpPr/>
      </dsp:nvSpPr>
      <dsp:spPr>
        <a:xfrm>
          <a:off x="446752" y="1400760"/>
          <a:ext cx="1558128" cy="1012783"/>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a:t>Evaluation</a:t>
          </a:r>
        </a:p>
      </dsp:txBody>
      <dsp:txXfrm>
        <a:off x="496192" y="1450200"/>
        <a:ext cx="1459248" cy="913903"/>
      </dsp:txXfrm>
    </dsp:sp>
    <dsp:sp modelId="{92195A9B-362A-45BE-9425-BBDBFEF7A69B}">
      <dsp:nvSpPr>
        <dsp:cNvPr id="0" name=""/>
        <dsp:cNvSpPr/>
      </dsp:nvSpPr>
      <dsp:spPr>
        <a:xfrm>
          <a:off x="1126789" y="509081"/>
          <a:ext cx="4046613" cy="4046613"/>
        </a:xfrm>
        <a:custGeom>
          <a:avLst/>
          <a:gdLst/>
          <a:ahLst/>
          <a:cxnLst/>
          <a:rect l="0" t="0" r="0" b="0"/>
          <a:pathLst>
            <a:path>
              <a:moveTo>
                <a:pt x="486669" y="707055"/>
              </a:moveTo>
              <a:arcTo wR="2023306" hR="2023306" stAng="13234961" swAng="1211715"/>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1B149D-02E2-47B0-AD36-30AC5B92B292}" type="datetimeFigureOut">
              <a:rPr lang="en-GB" smtClean="0"/>
              <a:t>07/02/2019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B3E05A-087A-4B2F-9194-01CE646FE26B}" type="slidenum">
              <a:rPr lang="en-GB" smtClean="0"/>
              <a:t>‹#›</a:t>
            </a:fld>
            <a:endParaRPr lang="en-GB"/>
          </a:p>
        </p:txBody>
      </p:sp>
    </p:spTree>
    <p:extLst>
      <p:ext uri="{BB962C8B-B14F-4D97-AF65-F5344CB8AC3E}">
        <p14:creationId xmlns:p14="http://schemas.microsoft.com/office/powerpoint/2010/main" val="933489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EB3E05A-087A-4B2F-9194-01CE646FE26B}" type="slidenum">
              <a:rPr lang="en-GB" smtClean="0"/>
              <a:t>1</a:t>
            </a:fld>
            <a:endParaRPr lang="en-GB"/>
          </a:p>
        </p:txBody>
      </p:sp>
    </p:spTree>
    <p:extLst>
      <p:ext uri="{BB962C8B-B14F-4D97-AF65-F5344CB8AC3E}">
        <p14:creationId xmlns:p14="http://schemas.microsoft.com/office/powerpoint/2010/main" val="1576528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Please remind delegates</a:t>
            </a:r>
            <a:r>
              <a:rPr lang="en-GB" baseline="0" dirty="0"/>
              <a:t> that Python style </a:t>
            </a:r>
            <a:r>
              <a:rPr lang="en-GB" baseline="0" dirty="0" err="1"/>
              <a:t>Pseudocoe</a:t>
            </a:r>
            <a:r>
              <a:rPr lang="en-GB" baseline="0" dirty="0"/>
              <a:t> is not a requirement for project planning and designing. A flowchart which is not detailed could be explained using a plain English in a logical order to show how their plan may work. There is a danger of students creating python code and then reverse engineering to show Python style Pseudocode.</a:t>
            </a:r>
            <a:endParaRPr lang="en-GB" dirty="0"/>
          </a:p>
        </p:txBody>
      </p:sp>
      <p:sp>
        <p:nvSpPr>
          <p:cNvPr id="4" name="Slide Number Placeholder 3"/>
          <p:cNvSpPr>
            <a:spLocks noGrp="1"/>
          </p:cNvSpPr>
          <p:nvPr>
            <p:ph type="sldNum" sz="quarter" idx="10"/>
          </p:nvPr>
        </p:nvSpPr>
        <p:spPr/>
        <p:txBody>
          <a:bodyPr/>
          <a:lstStyle/>
          <a:p>
            <a:fld id="{6EB3E05A-087A-4B2F-9194-01CE646FE26B}" type="slidenum">
              <a:rPr lang="en-GB" smtClean="0"/>
              <a:t>23</a:t>
            </a:fld>
            <a:endParaRPr lang="en-GB"/>
          </a:p>
        </p:txBody>
      </p:sp>
    </p:spTree>
    <p:extLst>
      <p:ext uri="{BB962C8B-B14F-4D97-AF65-F5344CB8AC3E}">
        <p14:creationId xmlns:p14="http://schemas.microsoft.com/office/powerpoint/2010/main" val="2245548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Remind</a:t>
            </a:r>
            <a:r>
              <a:rPr lang="en-GB" baseline="0" dirty="0"/>
              <a:t> participant that ‘project complexity guide’ will be updated to reflect outcomes of the first exam series in June 2017. The document may be called different but no further details have been given by the Subject Advisors.</a:t>
            </a:r>
            <a:endParaRPr lang="en-GB" dirty="0"/>
          </a:p>
        </p:txBody>
      </p:sp>
      <p:sp>
        <p:nvSpPr>
          <p:cNvPr id="4" name="Slide Number Placeholder 3"/>
          <p:cNvSpPr>
            <a:spLocks noGrp="1"/>
          </p:cNvSpPr>
          <p:nvPr>
            <p:ph type="sldNum" sz="quarter" idx="10"/>
          </p:nvPr>
        </p:nvSpPr>
        <p:spPr/>
        <p:txBody>
          <a:bodyPr/>
          <a:lstStyle/>
          <a:p>
            <a:fld id="{6EB3E05A-087A-4B2F-9194-01CE646FE26B}" type="slidenum">
              <a:rPr lang="en-GB" smtClean="0"/>
              <a:t>24</a:t>
            </a:fld>
            <a:endParaRPr lang="en-GB"/>
          </a:p>
        </p:txBody>
      </p:sp>
    </p:spTree>
    <p:extLst>
      <p:ext uri="{BB962C8B-B14F-4D97-AF65-F5344CB8AC3E}">
        <p14:creationId xmlns:p14="http://schemas.microsoft.com/office/powerpoint/2010/main" val="3182332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6EB3E05A-087A-4B2F-9194-01CE646FE26B}" type="slidenum">
              <a:rPr lang="en-GB" smtClean="0"/>
              <a:t>26</a:t>
            </a:fld>
            <a:endParaRPr lang="en-GB"/>
          </a:p>
        </p:txBody>
      </p:sp>
    </p:spTree>
    <p:extLst>
      <p:ext uri="{BB962C8B-B14F-4D97-AF65-F5344CB8AC3E}">
        <p14:creationId xmlns:p14="http://schemas.microsoft.com/office/powerpoint/2010/main" val="2569451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Inform</a:t>
            </a:r>
            <a:r>
              <a:rPr lang="en-GB" baseline="0" dirty="0"/>
              <a:t> delegates that we will looking at marking criteria for each part of the ‘process for success’ stating with Analysis</a:t>
            </a:r>
          </a:p>
          <a:p>
            <a:pPr marL="171450" indent="-171450">
              <a:buFont typeface="Arial" panose="020B0604020202020204" pitchFamily="34" charset="0"/>
              <a:buChar char="•"/>
            </a:pPr>
            <a:r>
              <a:rPr lang="en-GB" baseline="0" dirty="0"/>
              <a:t>Go through points mentioned within the slide to have a quick discussion of teachers’ understanding</a:t>
            </a:r>
            <a:endParaRPr lang="en-GB" dirty="0"/>
          </a:p>
        </p:txBody>
      </p:sp>
      <p:sp>
        <p:nvSpPr>
          <p:cNvPr id="4" name="Slide Number Placeholder 3"/>
          <p:cNvSpPr>
            <a:spLocks noGrp="1"/>
          </p:cNvSpPr>
          <p:nvPr>
            <p:ph type="sldNum" sz="quarter" idx="10"/>
          </p:nvPr>
        </p:nvSpPr>
        <p:spPr/>
        <p:txBody>
          <a:bodyPr/>
          <a:lstStyle/>
          <a:p>
            <a:fld id="{6EB3E05A-087A-4B2F-9194-01CE646FE26B}" type="slidenum">
              <a:rPr lang="en-GB" smtClean="0"/>
              <a:t>27</a:t>
            </a:fld>
            <a:endParaRPr lang="en-GB"/>
          </a:p>
        </p:txBody>
      </p:sp>
    </p:spTree>
    <p:extLst>
      <p:ext uri="{BB962C8B-B14F-4D97-AF65-F5344CB8AC3E}">
        <p14:creationId xmlns:p14="http://schemas.microsoft.com/office/powerpoint/2010/main" val="2959031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This</a:t>
            </a:r>
            <a:r>
              <a:rPr lang="en-GB" baseline="0" dirty="0"/>
              <a:t> marking criteria has been taken from A Level spec</a:t>
            </a:r>
          </a:p>
          <a:p>
            <a:pPr marL="171450" indent="-171450">
              <a:buFont typeface="Arial" panose="020B0604020202020204" pitchFamily="34" charset="0"/>
              <a:buChar char="•"/>
            </a:pPr>
            <a:r>
              <a:rPr lang="en-GB" baseline="0" dirty="0"/>
              <a:t>Remind delegates when marking using ‘best fit’ approach, it is advisable to start highlighting bullet points from the highest mark band and then move towards lower mark band as this will allow them to justify their mark.</a:t>
            </a:r>
          </a:p>
          <a:p>
            <a:pPr marL="171450" indent="-171450">
              <a:buFont typeface="Arial" panose="020B0604020202020204" pitchFamily="34" charset="0"/>
              <a:buChar char="•"/>
            </a:pPr>
            <a:r>
              <a:rPr lang="en-GB" baseline="0" dirty="0"/>
              <a:t>May be you could share some of your personal experience here</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6EB3E05A-087A-4B2F-9194-01CE646FE26B}" type="slidenum">
              <a:rPr lang="en-GB" smtClean="0"/>
              <a:t>29</a:t>
            </a:fld>
            <a:endParaRPr lang="en-GB"/>
          </a:p>
        </p:txBody>
      </p:sp>
    </p:spTree>
    <p:extLst>
      <p:ext uri="{BB962C8B-B14F-4D97-AF65-F5344CB8AC3E}">
        <p14:creationId xmlns:p14="http://schemas.microsoft.com/office/powerpoint/2010/main" val="16158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This slide</a:t>
            </a:r>
            <a:r>
              <a:rPr lang="en-GB" baseline="0" dirty="0"/>
              <a:t> shows the evidence required for the highest mark band criteria</a:t>
            </a:r>
          </a:p>
          <a:p>
            <a:pPr marL="171450" indent="-171450">
              <a:buFont typeface="Arial" panose="020B0604020202020204" pitchFamily="34" charset="0"/>
              <a:buChar char="•"/>
            </a:pPr>
            <a:r>
              <a:rPr lang="en-GB" baseline="0" dirty="0"/>
              <a:t>Go through some bullet points on the right side of the slide</a:t>
            </a:r>
          </a:p>
          <a:p>
            <a:pPr marL="171450" indent="-171450">
              <a:buFont typeface="Arial" panose="020B0604020202020204" pitchFamily="34" charset="0"/>
              <a:buChar char="•"/>
            </a:pPr>
            <a:r>
              <a:rPr lang="en-GB" baseline="0" dirty="0"/>
              <a:t>Similar activities/discussion could be taken for other slides as you move forward with your presentation</a:t>
            </a:r>
            <a:endParaRPr lang="en-GB" dirty="0"/>
          </a:p>
        </p:txBody>
      </p:sp>
      <p:sp>
        <p:nvSpPr>
          <p:cNvPr id="4" name="Slide Number Placeholder 3"/>
          <p:cNvSpPr>
            <a:spLocks noGrp="1"/>
          </p:cNvSpPr>
          <p:nvPr>
            <p:ph type="sldNum" sz="quarter" idx="10"/>
          </p:nvPr>
        </p:nvSpPr>
        <p:spPr/>
        <p:txBody>
          <a:bodyPr/>
          <a:lstStyle/>
          <a:p>
            <a:fld id="{6EB3E05A-087A-4B2F-9194-01CE646FE26B}" type="slidenum">
              <a:rPr lang="en-GB" smtClean="0"/>
              <a:t>30</a:t>
            </a:fld>
            <a:endParaRPr lang="en-GB"/>
          </a:p>
        </p:txBody>
      </p:sp>
    </p:spTree>
    <p:extLst>
      <p:ext uri="{BB962C8B-B14F-4D97-AF65-F5344CB8AC3E}">
        <p14:creationId xmlns:p14="http://schemas.microsoft.com/office/powerpoint/2010/main" val="2180439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Link back to evidence – here you can</a:t>
            </a:r>
            <a:r>
              <a:rPr lang="en-GB" baseline="0" dirty="0"/>
              <a:t> inform attendees that evidence could be linked back for all parts of the marking criteria instead of candidates repeating evidence within their report</a:t>
            </a:r>
            <a:endParaRPr lang="en-GB" dirty="0"/>
          </a:p>
        </p:txBody>
      </p:sp>
      <p:sp>
        <p:nvSpPr>
          <p:cNvPr id="4" name="Slide Number Placeholder 3"/>
          <p:cNvSpPr>
            <a:spLocks noGrp="1"/>
          </p:cNvSpPr>
          <p:nvPr>
            <p:ph type="sldNum" sz="quarter" idx="10"/>
          </p:nvPr>
        </p:nvSpPr>
        <p:spPr/>
        <p:txBody>
          <a:bodyPr/>
          <a:lstStyle/>
          <a:p>
            <a:fld id="{6EB3E05A-087A-4B2F-9194-01CE646FE26B}" type="slidenum">
              <a:rPr lang="en-GB" smtClean="0"/>
              <a:t>46</a:t>
            </a:fld>
            <a:endParaRPr lang="en-GB"/>
          </a:p>
        </p:txBody>
      </p:sp>
    </p:spTree>
    <p:extLst>
      <p:ext uri="{BB962C8B-B14F-4D97-AF65-F5344CB8AC3E}">
        <p14:creationId xmlns:p14="http://schemas.microsoft.com/office/powerpoint/2010/main" val="1062310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Inform delegates</a:t>
            </a:r>
            <a:r>
              <a:rPr lang="en-GB" baseline="0" dirty="0"/>
              <a:t> that the sample project work is from June 2017 series</a:t>
            </a:r>
          </a:p>
          <a:p>
            <a:pPr marL="171450" indent="-171450">
              <a:buFont typeface="Arial" panose="020B0604020202020204" pitchFamily="34" charset="0"/>
              <a:buChar char="•"/>
            </a:pPr>
            <a:r>
              <a:rPr lang="en-GB" baseline="0" dirty="0"/>
              <a:t>All marks were agreed in moderation</a:t>
            </a:r>
          </a:p>
          <a:p>
            <a:pPr marL="171450" indent="-171450">
              <a:buFont typeface="Arial" panose="020B0604020202020204" pitchFamily="34" charset="0"/>
              <a:buChar char="•"/>
            </a:pPr>
            <a:r>
              <a:rPr lang="en-GB" baseline="0" dirty="0"/>
              <a:t>Marks may still have some variance with a “true” mark</a:t>
            </a:r>
          </a:p>
          <a:p>
            <a:pPr marL="171450" indent="-171450">
              <a:buFont typeface="Arial" panose="020B0604020202020204" pitchFamily="34" charset="0"/>
              <a:buChar char="•"/>
            </a:pPr>
            <a:r>
              <a:rPr lang="en-GB" baseline="0" dirty="0"/>
              <a:t>Always try to pick the best parts out to then use to support teaching how to do each section</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49</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50</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Inform delegates</a:t>
            </a:r>
            <a:r>
              <a:rPr lang="en-GB" baseline="0" dirty="0"/>
              <a:t> that the sample project work is from June 2017 series</a:t>
            </a:r>
          </a:p>
          <a:p>
            <a:pPr marL="171450" indent="-171450">
              <a:buFont typeface="Arial" panose="020B0604020202020204" pitchFamily="34" charset="0"/>
              <a:buChar char="•"/>
            </a:pPr>
            <a:r>
              <a:rPr lang="en-GB" baseline="0" dirty="0"/>
              <a:t>All marks were agreed in moderation</a:t>
            </a:r>
          </a:p>
          <a:p>
            <a:pPr marL="171450" indent="-171450">
              <a:buFont typeface="Arial" panose="020B0604020202020204" pitchFamily="34" charset="0"/>
              <a:buChar char="•"/>
            </a:pPr>
            <a:r>
              <a:rPr lang="en-GB" baseline="0" dirty="0"/>
              <a:t>Marks may still have some variance with a “true” mark</a:t>
            </a:r>
          </a:p>
          <a:p>
            <a:pPr marL="171450" indent="-171450">
              <a:buFont typeface="Arial" panose="020B0604020202020204" pitchFamily="34" charset="0"/>
              <a:buChar char="•"/>
            </a:pPr>
            <a:r>
              <a:rPr lang="en-GB" baseline="0" dirty="0"/>
              <a:t>Always try to pick the best parts out to then use to support teaching how to do each section</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51</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Candidates are</a:t>
            </a:r>
            <a:r>
              <a:rPr lang="en-GB" baseline="0" dirty="0"/>
              <a:t> not expected to write in the same syntax as the OCR Pseudocode guide – this is what the exams will be written on and is intended to ensure nothing unexpected appears in the code they are given. </a:t>
            </a:r>
            <a:endParaRPr lang="en-GB" dirty="0"/>
          </a:p>
        </p:txBody>
      </p:sp>
      <p:sp>
        <p:nvSpPr>
          <p:cNvPr id="4" name="Slide Number Placeholder 3"/>
          <p:cNvSpPr>
            <a:spLocks noGrp="1"/>
          </p:cNvSpPr>
          <p:nvPr>
            <p:ph type="sldNum" sz="quarter" idx="10"/>
          </p:nvPr>
        </p:nvSpPr>
        <p:spPr/>
        <p:txBody>
          <a:bodyPr/>
          <a:lstStyle/>
          <a:p>
            <a:fld id="{6EB3E05A-087A-4B2F-9194-01CE646FE26B}" type="slidenum">
              <a:rPr lang="en-GB" smtClean="0"/>
              <a:t>9</a:t>
            </a:fld>
            <a:endParaRPr lang="en-GB"/>
          </a:p>
        </p:txBody>
      </p:sp>
    </p:spTree>
    <p:extLst>
      <p:ext uri="{BB962C8B-B14F-4D97-AF65-F5344CB8AC3E}">
        <p14:creationId xmlns:p14="http://schemas.microsoft.com/office/powerpoint/2010/main" val="21459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52</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53</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54</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55</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56</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57</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58</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59</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Inform delegates</a:t>
            </a:r>
            <a:r>
              <a:rPr lang="en-GB" baseline="0" dirty="0"/>
              <a:t> that the sample project work is from June 2017 series</a:t>
            </a:r>
          </a:p>
          <a:p>
            <a:pPr marL="171450" indent="-171450">
              <a:buFont typeface="Arial" panose="020B0604020202020204" pitchFamily="34" charset="0"/>
              <a:buChar char="•"/>
            </a:pPr>
            <a:r>
              <a:rPr lang="en-GB" baseline="0" dirty="0"/>
              <a:t>All marks were agreed in moderation</a:t>
            </a:r>
          </a:p>
          <a:p>
            <a:pPr marL="171450" indent="-171450">
              <a:buFont typeface="Arial" panose="020B0604020202020204" pitchFamily="34" charset="0"/>
              <a:buChar char="•"/>
            </a:pPr>
            <a:r>
              <a:rPr lang="en-GB" baseline="0" dirty="0"/>
              <a:t>Marks may still have some variance with a “true” mark</a:t>
            </a:r>
          </a:p>
          <a:p>
            <a:pPr marL="171450" indent="-171450">
              <a:buFont typeface="Arial" panose="020B0604020202020204" pitchFamily="34" charset="0"/>
              <a:buChar char="•"/>
            </a:pPr>
            <a:r>
              <a:rPr lang="en-GB" baseline="0" dirty="0"/>
              <a:t>Always try to pick the best parts out to then use to support teaching how to do each section</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60</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61</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Link is for A Level Specification that you may like to share with delegates</a:t>
            </a:r>
            <a:r>
              <a:rPr lang="en-GB" baseline="0" dirty="0"/>
              <a:t>. For Webinar it will be just on screen and you will talk about it whereas face to face you have more opportunity to even discuss the content.</a:t>
            </a:r>
            <a:endParaRPr lang="en-GB" dirty="0"/>
          </a:p>
        </p:txBody>
      </p:sp>
      <p:sp>
        <p:nvSpPr>
          <p:cNvPr id="4" name="Slide Number Placeholder 3"/>
          <p:cNvSpPr>
            <a:spLocks noGrp="1"/>
          </p:cNvSpPr>
          <p:nvPr>
            <p:ph type="sldNum" sz="quarter" idx="10"/>
          </p:nvPr>
        </p:nvSpPr>
        <p:spPr/>
        <p:txBody>
          <a:bodyPr/>
          <a:lstStyle/>
          <a:p>
            <a:fld id="{6EB3E05A-087A-4B2F-9194-01CE646FE26B}" type="slidenum">
              <a:rPr lang="en-GB" smtClean="0"/>
              <a:t>10</a:t>
            </a:fld>
            <a:endParaRPr lang="en-GB"/>
          </a:p>
        </p:txBody>
      </p:sp>
    </p:spTree>
    <p:extLst>
      <p:ext uri="{BB962C8B-B14F-4D97-AF65-F5344CB8AC3E}">
        <p14:creationId xmlns:p14="http://schemas.microsoft.com/office/powerpoint/2010/main" val="417755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62</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63</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64</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65</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66</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67</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68</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69</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Inform delegates</a:t>
            </a:r>
            <a:r>
              <a:rPr lang="en-GB" baseline="0" dirty="0"/>
              <a:t> that the sample project work is from June 2017 series</a:t>
            </a:r>
          </a:p>
          <a:p>
            <a:pPr marL="171450" indent="-171450">
              <a:buFont typeface="Arial" panose="020B0604020202020204" pitchFamily="34" charset="0"/>
              <a:buChar char="•"/>
            </a:pPr>
            <a:r>
              <a:rPr lang="en-GB" baseline="0" dirty="0"/>
              <a:t>All marks were agreed in moderation</a:t>
            </a:r>
          </a:p>
          <a:p>
            <a:pPr marL="171450" indent="-171450">
              <a:buFont typeface="Arial" panose="020B0604020202020204" pitchFamily="34" charset="0"/>
              <a:buChar char="•"/>
            </a:pPr>
            <a:r>
              <a:rPr lang="en-GB" baseline="0" dirty="0"/>
              <a:t>Marks may still have some variance with a “true” mark</a:t>
            </a:r>
          </a:p>
          <a:p>
            <a:pPr marL="171450" indent="-171450">
              <a:buFont typeface="Arial" panose="020B0604020202020204" pitchFamily="34" charset="0"/>
              <a:buChar char="•"/>
            </a:pPr>
            <a:r>
              <a:rPr lang="en-GB" baseline="0" dirty="0"/>
              <a:t>Always try to pick the best parts out to then use to support teaching how to do each section</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70</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71</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Ensure content matching</a:t>
            </a:r>
          </a:p>
        </p:txBody>
      </p:sp>
      <p:sp>
        <p:nvSpPr>
          <p:cNvPr id="4" name="Slide Number Placeholder 3"/>
          <p:cNvSpPr>
            <a:spLocks noGrp="1"/>
          </p:cNvSpPr>
          <p:nvPr>
            <p:ph type="sldNum" sz="quarter" idx="10"/>
          </p:nvPr>
        </p:nvSpPr>
        <p:spPr/>
        <p:txBody>
          <a:bodyPr/>
          <a:lstStyle/>
          <a:p>
            <a:fld id="{6EB3E05A-087A-4B2F-9194-01CE646FE26B}" type="slidenum">
              <a:rPr lang="en-GB" smtClean="0"/>
              <a:t>14</a:t>
            </a:fld>
            <a:endParaRPr lang="en-GB"/>
          </a:p>
        </p:txBody>
      </p:sp>
    </p:spTree>
    <p:extLst>
      <p:ext uri="{BB962C8B-B14F-4D97-AF65-F5344CB8AC3E}">
        <p14:creationId xmlns:p14="http://schemas.microsoft.com/office/powerpoint/2010/main" val="12107014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72</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73</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74</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75</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76</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77</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78</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6EB3E05A-087A-4B2F-9194-01CE646FE26B}" type="slidenum">
              <a:rPr lang="en-GB" smtClean="0"/>
              <a:t>79</a:t>
            </a:fld>
            <a:endParaRPr lang="en-GB"/>
          </a:p>
        </p:txBody>
      </p:sp>
    </p:spTree>
    <p:extLst>
      <p:ext uri="{BB962C8B-B14F-4D97-AF65-F5344CB8AC3E}">
        <p14:creationId xmlns:p14="http://schemas.microsoft.com/office/powerpoint/2010/main" val="1176949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Remind deletes that this list was for June 2017 exam</a:t>
            </a:r>
            <a:r>
              <a:rPr lang="en-GB" baseline="0" dirty="0"/>
              <a:t> series which may differ from June 2018 exam series. </a:t>
            </a:r>
            <a:endParaRPr lang="en-GB" dirty="0"/>
          </a:p>
        </p:txBody>
      </p:sp>
      <p:sp>
        <p:nvSpPr>
          <p:cNvPr id="4" name="Slide Number Placeholder 3"/>
          <p:cNvSpPr>
            <a:spLocks noGrp="1"/>
          </p:cNvSpPr>
          <p:nvPr>
            <p:ph type="sldNum" sz="quarter" idx="10"/>
          </p:nvPr>
        </p:nvSpPr>
        <p:spPr/>
        <p:txBody>
          <a:bodyPr/>
          <a:lstStyle/>
          <a:p>
            <a:fld id="{6EB3E05A-087A-4B2F-9194-01CE646FE26B}" type="slidenum">
              <a:rPr lang="en-GB" smtClean="0"/>
              <a:t>15</a:t>
            </a:fld>
            <a:endParaRPr lang="en-GB"/>
          </a:p>
        </p:txBody>
      </p:sp>
    </p:spTree>
    <p:extLst>
      <p:ext uri="{BB962C8B-B14F-4D97-AF65-F5344CB8AC3E}">
        <p14:creationId xmlns:p14="http://schemas.microsoft.com/office/powerpoint/2010/main" val="1693182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Page 7 – section 2 within programming language</a:t>
            </a:r>
            <a:r>
              <a:rPr lang="en-GB" baseline="0" dirty="0"/>
              <a:t> guide has suggested programming projects that students may be able to consider, if they are struggling with ideas of their own.</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6EB3E05A-087A-4B2F-9194-01CE646FE26B}" type="slidenum">
              <a:rPr lang="en-GB" smtClean="0"/>
              <a:t>16</a:t>
            </a:fld>
            <a:endParaRPr lang="en-GB"/>
          </a:p>
        </p:txBody>
      </p:sp>
    </p:spTree>
    <p:extLst>
      <p:ext uri="{BB962C8B-B14F-4D97-AF65-F5344CB8AC3E}">
        <p14:creationId xmlns:p14="http://schemas.microsoft.com/office/powerpoint/2010/main" val="1779203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EB3E05A-087A-4B2F-9194-01CE646FE26B}" type="slidenum">
              <a:rPr lang="en-GB" smtClean="0"/>
              <a:t>17</a:t>
            </a:fld>
            <a:endParaRPr lang="en-GB"/>
          </a:p>
        </p:txBody>
      </p:sp>
    </p:spTree>
    <p:extLst>
      <p:ext uri="{BB962C8B-B14F-4D97-AF65-F5344CB8AC3E}">
        <p14:creationId xmlns:p14="http://schemas.microsoft.com/office/powerpoint/2010/main" val="828632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Process for success diagram is</a:t>
            </a:r>
            <a:r>
              <a:rPr lang="en-GB" baseline="0" dirty="0"/>
              <a:t> in the second next slide from this so tell delegates that we will look at this in few minutes.</a:t>
            </a:r>
          </a:p>
          <a:p>
            <a:pPr marL="171450" indent="-171450">
              <a:buFont typeface="Arial" panose="020B0604020202020204" pitchFamily="34" charset="0"/>
              <a:buChar char="•"/>
            </a:pPr>
            <a:r>
              <a:rPr lang="en-GB" baseline="0" dirty="0"/>
              <a:t>Programming techniques are listed within the specification</a:t>
            </a:r>
          </a:p>
          <a:p>
            <a:pPr marL="171450" indent="-171450">
              <a:buFont typeface="Arial" panose="020B0604020202020204" pitchFamily="34" charset="0"/>
              <a:buChar char="•"/>
            </a:pPr>
            <a:r>
              <a:rPr lang="en-GB" baseline="0" dirty="0"/>
              <a:t>Marking criteria is within the spec and also teachers can download Unit Recording Sheet (URS) from the subject webpage.</a:t>
            </a:r>
          </a:p>
          <a:p>
            <a:pPr marL="171450" indent="-171450">
              <a:buFont typeface="Arial" panose="020B0604020202020204" pitchFamily="34" charset="0"/>
              <a:buChar char="•"/>
            </a:pPr>
            <a:r>
              <a:rPr lang="en-GB" baseline="0" dirty="0"/>
              <a:t>Project guidance is given within A Level specification and within the ‘project complexity guide’ downloadable from the subject webpage</a:t>
            </a:r>
            <a:endParaRPr lang="en-GB" dirty="0"/>
          </a:p>
        </p:txBody>
      </p:sp>
      <p:sp>
        <p:nvSpPr>
          <p:cNvPr id="4" name="Slide Number Placeholder 3"/>
          <p:cNvSpPr>
            <a:spLocks noGrp="1"/>
          </p:cNvSpPr>
          <p:nvPr>
            <p:ph type="sldNum" sz="quarter" idx="10"/>
          </p:nvPr>
        </p:nvSpPr>
        <p:spPr/>
        <p:txBody>
          <a:bodyPr/>
          <a:lstStyle/>
          <a:p>
            <a:fld id="{6EB3E05A-087A-4B2F-9194-01CE646FE26B}" type="slidenum">
              <a:rPr lang="en-GB" smtClean="0"/>
              <a:t>21</a:t>
            </a:fld>
            <a:endParaRPr lang="en-GB"/>
          </a:p>
        </p:txBody>
      </p:sp>
    </p:spTree>
    <p:extLst>
      <p:ext uri="{BB962C8B-B14F-4D97-AF65-F5344CB8AC3E}">
        <p14:creationId xmlns:p14="http://schemas.microsoft.com/office/powerpoint/2010/main" val="2154171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Dot-Vote</a:t>
            </a:r>
            <a:r>
              <a:rPr lang="en-GB" baseline="0" dirty="0"/>
              <a:t> – where students put their vote on project ideas generated using a sticky notepad or paper as an activity showing their choice. Top 3 voted project is then taken further to students to consider.</a:t>
            </a:r>
            <a:endParaRPr lang="en-GB" dirty="0"/>
          </a:p>
        </p:txBody>
      </p:sp>
      <p:sp>
        <p:nvSpPr>
          <p:cNvPr id="4" name="Slide Number Placeholder 3"/>
          <p:cNvSpPr>
            <a:spLocks noGrp="1"/>
          </p:cNvSpPr>
          <p:nvPr>
            <p:ph type="sldNum" sz="quarter" idx="10"/>
          </p:nvPr>
        </p:nvSpPr>
        <p:spPr/>
        <p:txBody>
          <a:bodyPr/>
          <a:lstStyle/>
          <a:p>
            <a:fld id="{6EB3E05A-087A-4B2F-9194-01CE646FE26B}" type="slidenum">
              <a:rPr lang="en-GB" smtClean="0"/>
              <a:t>22</a:t>
            </a:fld>
            <a:endParaRPr lang="en-GB"/>
          </a:p>
        </p:txBody>
      </p:sp>
    </p:spTree>
    <p:extLst>
      <p:ext uri="{BB962C8B-B14F-4D97-AF65-F5344CB8AC3E}">
        <p14:creationId xmlns:p14="http://schemas.microsoft.com/office/powerpoint/2010/main" val="178177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9144000" cy="6137275"/>
          </a:xfrm>
          <a:prstGeom prst="rect">
            <a:avLst/>
          </a:prstGeom>
        </p:spPr>
        <p:txBody>
          <a:bodyPr/>
          <a:lstStyle>
            <a:lvl1pPr>
              <a:defRPr>
                <a:solidFill>
                  <a:schemeClr val="tx2">
                    <a:lumMod val="40000"/>
                    <a:lumOff val="60000"/>
                  </a:schemeClr>
                </a:solidFill>
              </a:defRPr>
            </a:lvl1pPr>
          </a:lstStyle>
          <a:p>
            <a:endParaRPr lang="en-US"/>
          </a:p>
        </p:txBody>
      </p:sp>
      <p:sp>
        <p:nvSpPr>
          <p:cNvPr id="2" name="Title 1"/>
          <p:cNvSpPr>
            <a:spLocks noGrp="1"/>
          </p:cNvSpPr>
          <p:nvPr>
            <p:ph type="ctrTitle" hasCustomPrompt="1"/>
          </p:nvPr>
        </p:nvSpPr>
        <p:spPr>
          <a:xfrm>
            <a:off x="201347" y="2042779"/>
            <a:ext cx="7755030" cy="1932866"/>
          </a:xfrm>
          <a:prstGeom prst="rect">
            <a:avLst/>
          </a:prstGeom>
        </p:spPr>
        <p:txBody>
          <a:bodyPr/>
          <a:lstStyle>
            <a:lvl1pPr algn="l">
              <a:defRPr sz="4400" b="1" i="1">
                <a:solidFill>
                  <a:schemeClr val="bg1"/>
                </a:solidFill>
                <a:latin typeface="Myriad Pro" charset="0"/>
                <a:ea typeface="Myriad Pro" charset="0"/>
                <a:cs typeface="Myriad Pro" charset="0"/>
              </a:defRPr>
            </a:lvl1pPr>
          </a:lstStyle>
          <a:p>
            <a:r>
              <a:rPr lang="en-US" dirty="0"/>
              <a:t>CLICK TO EDIT MASTER TITLE STYLE</a:t>
            </a:r>
            <a:endParaRPr lang="en-GB" dirty="0"/>
          </a:p>
        </p:txBody>
      </p:sp>
      <p:sp>
        <p:nvSpPr>
          <p:cNvPr id="3" name="Subtitle 2"/>
          <p:cNvSpPr>
            <a:spLocks noGrp="1"/>
          </p:cNvSpPr>
          <p:nvPr>
            <p:ph type="subTitle" idx="1"/>
          </p:nvPr>
        </p:nvSpPr>
        <p:spPr>
          <a:xfrm>
            <a:off x="198034" y="4112232"/>
            <a:ext cx="4950030" cy="900944"/>
          </a:xfrm>
          <a:prstGeom prst="rect">
            <a:avLst/>
          </a:prstGeom>
        </p:spPr>
        <p:txBody>
          <a:bodyPr>
            <a:normAutofit/>
          </a:bodyPr>
          <a:lstStyle>
            <a:lvl1pPr marL="0" indent="0" algn="l">
              <a:buNone/>
              <a:defRPr sz="1300" b="0">
                <a:solidFill>
                  <a:schemeClr val="bg1"/>
                </a:solidFill>
                <a:latin typeface="Myriad Pro" charset="0"/>
                <a:ea typeface="Myriad Pro" charset="0"/>
                <a:cs typeface="Myriad Pro"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grpSp>
        <p:nvGrpSpPr>
          <p:cNvPr id="11" name="Group 10"/>
          <p:cNvGrpSpPr/>
          <p:nvPr userDrawn="1"/>
        </p:nvGrpSpPr>
        <p:grpSpPr>
          <a:xfrm>
            <a:off x="0" y="3975645"/>
            <a:ext cx="4860032" cy="91058"/>
            <a:chOff x="0" y="3887527"/>
            <a:chExt cx="4932040" cy="91058"/>
          </a:xfrm>
        </p:grpSpPr>
        <p:cxnSp>
          <p:nvCxnSpPr>
            <p:cNvPr id="12" name="Straight Connector 11"/>
            <p:cNvCxnSpPr/>
            <p:nvPr/>
          </p:nvCxnSpPr>
          <p:spPr>
            <a:xfrm>
              <a:off x="0" y="3933056"/>
              <a:ext cx="493204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932040" y="3887527"/>
              <a:ext cx="0" cy="9105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userDrawn="1"/>
        </p:nvGrpSpPr>
        <p:grpSpPr>
          <a:xfrm>
            <a:off x="0" y="6137240"/>
            <a:ext cx="9144000" cy="720760"/>
            <a:chOff x="0" y="6137240"/>
            <a:chExt cx="9144000" cy="720760"/>
          </a:xfrm>
        </p:grpSpPr>
        <p:sp>
          <p:nvSpPr>
            <p:cNvPr id="9" name="Rectangle 8"/>
            <p:cNvSpPr/>
            <p:nvPr/>
          </p:nvSpPr>
          <p:spPr>
            <a:xfrm>
              <a:off x="0" y="6137240"/>
              <a:ext cx="9144000" cy="720760"/>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2" descr="C:\Users\karanvir.shergill\Desktop\OCR_NEW_3D_blu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6917" y="6287029"/>
              <a:ext cx="1035563" cy="421182"/>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Text Placeholder 17"/>
          <p:cNvSpPr>
            <a:spLocks noGrp="1"/>
          </p:cNvSpPr>
          <p:nvPr>
            <p:ph type="body" sz="quarter" idx="10"/>
          </p:nvPr>
        </p:nvSpPr>
        <p:spPr>
          <a:xfrm>
            <a:off x="198438" y="1689209"/>
            <a:ext cx="4660900" cy="431800"/>
          </a:xfrm>
          <a:prstGeom prst="rect">
            <a:avLst/>
          </a:prstGeom>
        </p:spPr>
        <p:txBody>
          <a:bodyPr>
            <a:noAutofit/>
          </a:bodyPr>
          <a:lstStyle>
            <a:lvl1pPr marL="0" indent="0">
              <a:buFontTx/>
              <a:buNone/>
              <a:defRPr sz="1300" b="1" i="1"/>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GB" dirty="0"/>
              <a:t>Click to edit Master text styles</a:t>
            </a:r>
            <a:endParaRPr lang="en-US" dirty="0"/>
          </a:p>
        </p:txBody>
      </p:sp>
    </p:spTree>
    <p:extLst>
      <p:ext uri="{BB962C8B-B14F-4D97-AF65-F5344CB8AC3E}">
        <p14:creationId xmlns:p14="http://schemas.microsoft.com/office/powerpoint/2010/main" val="120873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3732" y="267929"/>
            <a:ext cx="8698747" cy="686320"/>
          </a:xfrm>
          <a:prstGeom prst="rect">
            <a:avLst/>
          </a:prstGeom>
        </p:spPr>
        <p:txBody>
          <a:bodyPr>
            <a:noAutofit/>
          </a:bodyPr>
          <a:lstStyle>
            <a:lvl1pPr>
              <a:defRPr sz="3200" b="1" i="1"/>
            </a:lvl1pPr>
          </a:lstStyle>
          <a:p>
            <a:r>
              <a:rPr lang="en-US" dirty="0"/>
              <a:t>CLICK TO EDIT MASTER TITLE STYLE</a:t>
            </a:r>
            <a:endParaRPr lang="en-GB" dirty="0"/>
          </a:p>
        </p:txBody>
      </p:sp>
      <p:sp>
        <p:nvSpPr>
          <p:cNvPr id="3" name="Content Placeholder 2"/>
          <p:cNvSpPr>
            <a:spLocks noGrp="1"/>
          </p:cNvSpPr>
          <p:nvPr>
            <p:ph idx="1"/>
          </p:nvPr>
        </p:nvSpPr>
        <p:spPr>
          <a:xfrm>
            <a:off x="193733" y="1350298"/>
            <a:ext cx="8698747" cy="4454966"/>
          </a:xfrm>
          <a:prstGeom prst="rect">
            <a:avLst/>
          </a:prstGeom>
        </p:spPr>
        <p:txBody>
          <a:bodyPr>
            <a:noAutofit/>
          </a:bodyPr>
          <a:lstStyle>
            <a:lvl1pPr marL="0" indent="0" algn="l">
              <a:buFontTx/>
              <a:buNone/>
              <a:defRPr sz="1400"/>
            </a:lvl1pPr>
            <a:lvl2pPr marL="457200" indent="0" algn="l">
              <a:buFontTx/>
              <a:buNone/>
              <a:defRPr sz="1400"/>
            </a:lvl2pPr>
            <a:lvl3pPr marL="914400" indent="0" algn="l">
              <a:buFontTx/>
              <a:buNone/>
              <a:defRPr sz="1400"/>
            </a:lvl3pPr>
            <a:lvl4pPr marL="1371600" indent="0" algn="l">
              <a:buFontTx/>
              <a:buNone/>
              <a:defRPr sz="1400"/>
            </a:lvl4pPr>
            <a:lvl5pPr marL="1828800" indent="0" algn="l">
              <a:buFontTx/>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2" name="Group 11"/>
          <p:cNvGrpSpPr/>
          <p:nvPr userDrawn="1"/>
        </p:nvGrpSpPr>
        <p:grpSpPr>
          <a:xfrm>
            <a:off x="0" y="6093296"/>
            <a:ext cx="9144000" cy="614915"/>
            <a:chOff x="0" y="6093296"/>
            <a:chExt cx="9144000" cy="614915"/>
          </a:xfrm>
        </p:grpSpPr>
        <p:cxnSp>
          <p:nvCxnSpPr>
            <p:cNvPr id="13" name="Straight Connector 12"/>
            <p:cNvCxnSpPr/>
            <p:nvPr/>
          </p:nvCxnSpPr>
          <p:spPr>
            <a:xfrm>
              <a:off x="0" y="6093296"/>
              <a:ext cx="9144000" cy="0"/>
            </a:xfrm>
            <a:prstGeom prst="line">
              <a:avLst/>
            </a:prstGeom>
            <a:ln w="15875">
              <a:solidFill>
                <a:srgbClr val="20234E"/>
              </a:solidFill>
            </a:ln>
          </p:spPr>
          <p:style>
            <a:lnRef idx="1">
              <a:schemeClr val="accent1"/>
            </a:lnRef>
            <a:fillRef idx="0">
              <a:schemeClr val="accent1"/>
            </a:fillRef>
            <a:effectRef idx="0">
              <a:schemeClr val="accent1"/>
            </a:effectRef>
            <a:fontRef idx="minor">
              <a:schemeClr val="tx1"/>
            </a:fontRef>
          </p:style>
        </p:cxnSp>
        <p:pic>
          <p:nvPicPr>
            <p:cNvPr id="14" name="Picture 2" descr="C:\Users\karanvir.shergill\Desktop\OCR_NEW_3D_blu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6917" y="6287029"/>
              <a:ext cx="1035563" cy="421182"/>
            </a:xfrm>
            <a:prstGeom prst="rect">
              <a:avLst/>
            </a:prstGeom>
            <a:noFill/>
            <a:ln w="9525">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7830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193675" y="1147981"/>
            <a:ext cx="8698805" cy="4657507"/>
          </a:xfrm>
          <a:prstGeom prst="rect">
            <a:avLst/>
          </a:prstGeom>
          <a:solidFill>
            <a:srgbClr val="1F224E"/>
          </a:solidFill>
        </p:spPr>
        <p:txBody>
          <a:bodyPr>
            <a:noAutofit/>
          </a:bodyPr>
          <a:lstStyle>
            <a:lvl1pPr marL="0" indent="0">
              <a:buFontTx/>
              <a:buNone/>
              <a:defRPr>
                <a:solidFill>
                  <a:schemeClr val="bg1"/>
                </a:solidFill>
              </a:defRPr>
            </a:lvl1pPr>
          </a:lstStyle>
          <a:p>
            <a:endParaRPr lang="en-US"/>
          </a:p>
        </p:txBody>
      </p:sp>
      <p:sp>
        <p:nvSpPr>
          <p:cNvPr id="2" name="Title 1"/>
          <p:cNvSpPr>
            <a:spLocks noGrp="1"/>
          </p:cNvSpPr>
          <p:nvPr>
            <p:ph type="title" hasCustomPrompt="1"/>
          </p:nvPr>
        </p:nvSpPr>
        <p:spPr>
          <a:xfrm>
            <a:off x="193732" y="267929"/>
            <a:ext cx="8698747" cy="686320"/>
          </a:xfrm>
          <a:prstGeom prst="rect">
            <a:avLst/>
          </a:prstGeom>
        </p:spPr>
        <p:txBody>
          <a:bodyPr>
            <a:noAutofit/>
          </a:bodyPr>
          <a:lstStyle>
            <a:lvl1pPr>
              <a:defRPr sz="3200" b="1" i="1"/>
            </a:lvl1pPr>
          </a:lstStyle>
          <a:p>
            <a:r>
              <a:rPr lang="en-US" dirty="0"/>
              <a:t>CLICK TO EDIT MASTER TITLE STYLE</a:t>
            </a:r>
            <a:endParaRPr lang="en-GB" dirty="0"/>
          </a:p>
        </p:txBody>
      </p:sp>
      <p:grpSp>
        <p:nvGrpSpPr>
          <p:cNvPr id="12" name="Group 11"/>
          <p:cNvGrpSpPr/>
          <p:nvPr userDrawn="1"/>
        </p:nvGrpSpPr>
        <p:grpSpPr>
          <a:xfrm>
            <a:off x="0" y="6093296"/>
            <a:ext cx="9144000" cy="614915"/>
            <a:chOff x="0" y="6093296"/>
            <a:chExt cx="9144000" cy="614915"/>
          </a:xfrm>
        </p:grpSpPr>
        <p:cxnSp>
          <p:nvCxnSpPr>
            <p:cNvPr id="13" name="Straight Connector 12"/>
            <p:cNvCxnSpPr/>
            <p:nvPr/>
          </p:nvCxnSpPr>
          <p:spPr>
            <a:xfrm>
              <a:off x="0" y="6093296"/>
              <a:ext cx="9144000" cy="0"/>
            </a:xfrm>
            <a:prstGeom prst="line">
              <a:avLst/>
            </a:prstGeom>
            <a:ln w="15875">
              <a:solidFill>
                <a:srgbClr val="20234E"/>
              </a:solidFill>
            </a:ln>
          </p:spPr>
          <p:style>
            <a:lnRef idx="1">
              <a:schemeClr val="accent1"/>
            </a:lnRef>
            <a:fillRef idx="0">
              <a:schemeClr val="accent1"/>
            </a:fillRef>
            <a:effectRef idx="0">
              <a:schemeClr val="accent1"/>
            </a:effectRef>
            <a:fontRef idx="minor">
              <a:schemeClr val="tx1"/>
            </a:fontRef>
          </p:style>
        </p:cxnSp>
        <p:pic>
          <p:nvPicPr>
            <p:cNvPr id="14" name="Picture 2" descr="C:\Users\karanvir.shergill\Desktop\OCR_NEW_3D_blu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6917" y="6287029"/>
              <a:ext cx="1035563" cy="421182"/>
            </a:xfrm>
            <a:prstGeom prst="rect">
              <a:avLst/>
            </a:prstGeom>
            <a:noFill/>
            <a:ln w="9525">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8343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1347" y="2042779"/>
            <a:ext cx="7755030" cy="1932866"/>
          </a:xfrm>
          <a:prstGeom prst="rect">
            <a:avLst/>
          </a:prstGeom>
        </p:spPr>
        <p:txBody>
          <a:bodyPr/>
          <a:lstStyle>
            <a:lvl1pPr algn="l">
              <a:defRPr sz="4400" b="1" i="1">
                <a:solidFill>
                  <a:schemeClr val="bg1"/>
                </a:solidFill>
                <a:latin typeface="Myriad Pro" charset="0"/>
                <a:ea typeface="Myriad Pro" charset="0"/>
                <a:cs typeface="Myriad Pro" charset="0"/>
              </a:defRPr>
            </a:lvl1pPr>
          </a:lstStyle>
          <a:p>
            <a:r>
              <a:rPr lang="en-US" dirty="0"/>
              <a:t>CLICK TO EDIT MASTER TITLE STYLE</a:t>
            </a:r>
            <a:endParaRPr lang="en-GB" dirty="0"/>
          </a:p>
        </p:txBody>
      </p:sp>
      <p:sp>
        <p:nvSpPr>
          <p:cNvPr id="3" name="Subtitle 2"/>
          <p:cNvSpPr>
            <a:spLocks noGrp="1"/>
          </p:cNvSpPr>
          <p:nvPr>
            <p:ph type="subTitle" idx="1"/>
          </p:nvPr>
        </p:nvSpPr>
        <p:spPr>
          <a:xfrm>
            <a:off x="198034" y="4112232"/>
            <a:ext cx="4950030" cy="900944"/>
          </a:xfrm>
          <a:prstGeom prst="rect">
            <a:avLst/>
          </a:prstGeom>
        </p:spPr>
        <p:txBody>
          <a:bodyPr>
            <a:normAutofit/>
          </a:bodyPr>
          <a:lstStyle>
            <a:lvl1pPr marL="0" indent="0" algn="l">
              <a:buNone/>
              <a:defRPr sz="1300" b="0">
                <a:solidFill>
                  <a:schemeClr val="bg1"/>
                </a:solidFill>
                <a:latin typeface="Myriad Pro" charset="0"/>
                <a:ea typeface="Myriad Pro" charset="0"/>
                <a:cs typeface="Myriad Pro"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grpSp>
        <p:nvGrpSpPr>
          <p:cNvPr id="11" name="Group 10"/>
          <p:cNvGrpSpPr/>
          <p:nvPr userDrawn="1"/>
        </p:nvGrpSpPr>
        <p:grpSpPr>
          <a:xfrm>
            <a:off x="0" y="3975645"/>
            <a:ext cx="4860032" cy="91058"/>
            <a:chOff x="0" y="3887527"/>
            <a:chExt cx="4932040" cy="91058"/>
          </a:xfrm>
        </p:grpSpPr>
        <p:cxnSp>
          <p:nvCxnSpPr>
            <p:cNvPr id="12" name="Straight Connector 11"/>
            <p:cNvCxnSpPr/>
            <p:nvPr/>
          </p:nvCxnSpPr>
          <p:spPr>
            <a:xfrm>
              <a:off x="0" y="3933056"/>
              <a:ext cx="493204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932040" y="3887527"/>
              <a:ext cx="0" cy="9105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userDrawn="1"/>
        </p:nvGrpSpPr>
        <p:grpSpPr>
          <a:xfrm>
            <a:off x="0" y="6137240"/>
            <a:ext cx="9144000" cy="720760"/>
            <a:chOff x="0" y="6137240"/>
            <a:chExt cx="9144000" cy="720760"/>
          </a:xfrm>
        </p:grpSpPr>
        <p:sp>
          <p:nvSpPr>
            <p:cNvPr id="9" name="Rectangle 8"/>
            <p:cNvSpPr/>
            <p:nvPr/>
          </p:nvSpPr>
          <p:spPr>
            <a:xfrm>
              <a:off x="0" y="6137240"/>
              <a:ext cx="9144000" cy="720760"/>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2" descr="C:\Users\karanvir.shergill\Desktop\OCR_NEW_3D_blu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6917" y="6287029"/>
              <a:ext cx="1035563" cy="421182"/>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Text Placeholder 17"/>
          <p:cNvSpPr>
            <a:spLocks noGrp="1"/>
          </p:cNvSpPr>
          <p:nvPr>
            <p:ph type="body" sz="quarter" idx="10"/>
          </p:nvPr>
        </p:nvSpPr>
        <p:spPr>
          <a:xfrm>
            <a:off x="198438" y="1689209"/>
            <a:ext cx="4660900" cy="431800"/>
          </a:xfrm>
          <a:prstGeom prst="rect">
            <a:avLst/>
          </a:prstGeom>
        </p:spPr>
        <p:txBody>
          <a:bodyPr>
            <a:noAutofit/>
          </a:bodyPr>
          <a:lstStyle>
            <a:lvl1pPr marL="0" indent="0">
              <a:buFontTx/>
              <a:buNone/>
              <a:defRPr sz="1300" b="1" i="1"/>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GB" dirty="0"/>
              <a:t>Click to edit Master text styles</a:t>
            </a:r>
            <a:endParaRPr lang="en-US" dirty="0"/>
          </a:p>
        </p:txBody>
      </p:sp>
    </p:spTree>
    <p:extLst>
      <p:ext uri="{BB962C8B-B14F-4D97-AF65-F5344CB8AC3E}">
        <p14:creationId xmlns:p14="http://schemas.microsoft.com/office/powerpoint/2010/main" val="2134010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31224" cy="65605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A95542C-C48E-4AA6-B18D-CE82D118621F}" type="datetimeFigureOut">
              <a:rPr lang="en-GB" smtClean="0"/>
              <a:t>07/02/2019</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6DB8151-9A82-4C13-8A4F-CC73ABC49B1C}" type="slidenum">
              <a:rPr lang="en-GB" smtClean="0"/>
              <a:t>‹#›</a:t>
            </a:fld>
            <a:endParaRPr lang="en-GB"/>
          </a:p>
        </p:txBody>
      </p:sp>
    </p:spTree>
    <p:extLst>
      <p:ext uri="{BB962C8B-B14F-4D97-AF65-F5344CB8AC3E}">
        <p14:creationId xmlns:p14="http://schemas.microsoft.com/office/powerpoint/2010/main" val="1717363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9" name="Pictur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2870" r="168"/>
          <a:stretch/>
        </p:blipFill>
        <p:spPr>
          <a:xfrm>
            <a:off x="0" y="-15115"/>
            <a:ext cx="9144001" cy="6287029"/>
          </a:xfrm>
          <a:prstGeom prst="rect">
            <a:avLst/>
          </a:prstGeom>
        </p:spPr>
      </p:pic>
      <p:sp>
        <p:nvSpPr>
          <p:cNvPr id="2" name="Title 1"/>
          <p:cNvSpPr>
            <a:spLocks noGrp="1"/>
          </p:cNvSpPr>
          <p:nvPr>
            <p:ph type="ctrTitle" hasCustomPrompt="1"/>
          </p:nvPr>
        </p:nvSpPr>
        <p:spPr>
          <a:xfrm>
            <a:off x="201347" y="2042779"/>
            <a:ext cx="5594790" cy="1470025"/>
          </a:xfrm>
          <a:prstGeom prst="rect">
            <a:avLst/>
          </a:prstGeom>
        </p:spPr>
        <p:txBody>
          <a:bodyPr>
            <a:noAutofit/>
          </a:bodyPr>
          <a:lstStyle>
            <a:lvl1pPr algn="l">
              <a:defRPr b="1" i="1">
                <a:solidFill>
                  <a:srgbClr val="1F224E"/>
                </a:solidFill>
                <a:latin typeface="Myriad Pro" charset="0"/>
                <a:ea typeface="Myriad Pro" charset="0"/>
                <a:cs typeface="Myriad Pro" charset="0"/>
              </a:defRPr>
            </a:lvl1pPr>
          </a:lstStyle>
          <a:p>
            <a:r>
              <a:rPr lang="en-US" dirty="0"/>
              <a:t>CLICK TO EDIT MASTER TITLE STYLE</a:t>
            </a:r>
            <a:endParaRPr lang="en-GB" dirty="0"/>
          </a:p>
        </p:txBody>
      </p:sp>
      <p:sp>
        <p:nvSpPr>
          <p:cNvPr id="3" name="Subtitle 2"/>
          <p:cNvSpPr>
            <a:spLocks noGrp="1"/>
          </p:cNvSpPr>
          <p:nvPr>
            <p:ph type="subTitle" idx="1"/>
          </p:nvPr>
        </p:nvSpPr>
        <p:spPr>
          <a:xfrm>
            <a:off x="198034" y="4112232"/>
            <a:ext cx="4950030" cy="900944"/>
          </a:xfrm>
          <a:prstGeom prst="rect">
            <a:avLst/>
          </a:prstGeom>
        </p:spPr>
        <p:txBody>
          <a:bodyPr>
            <a:noAutofit/>
          </a:bodyPr>
          <a:lstStyle>
            <a:lvl1pPr marL="0" indent="0" algn="l">
              <a:buNone/>
              <a:defRPr sz="1300" b="0">
                <a:solidFill>
                  <a:srgbClr val="1F224E"/>
                </a:solidFill>
                <a:latin typeface="Myriad Pro" charset="0"/>
                <a:ea typeface="Myriad Pro" charset="0"/>
                <a:cs typeface="Myriad Pro"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grpSp>
        <p:nvGrpSpPr>
          <p:cNvPr id="11" name="Group 10"/>
          <p:cNvGrpSpPr/>
          <p:nvPr userDrawn="1"/>
        </p:nvGrpSpPr>
        <p:grpSpPr>
          <a:xfrm>
            <a:off x="0" y="3975645"/>
            <a:ext cx="4860032" cy="91058"/>
            <a:chOff x="0" y="3887527"/>
            <a:chExt cx="4932040" cy="91058"/>
          </a:xfrm>
        </p:grpSpPr>
        <p:cxnSp>
          <p:nvCxnSpPr>
            <p:cNvPr id="12" name="Straight Connector 11"/>
            <p:cNvCxnSpPr/>
            <p:nvPr/>
          </p:nvCxnSpPr>
          <p:spPr>
            <a:xfrm>
              <a:off x="0" y="3933056"/>
              <a:ext cx="4932040" cy="0"/>
            </a:xfrm>
            <a:prstGeom prst="line">
              <a:avLst/>
            </a:prstGeom>
            <a:ln w="15875">
              <a:solidFill>
                <a:srgbClr val="1F224E"/>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932040" y="3887527"/>
              <a:ext cx="0" cy="91058"/>
            </a:xfrm>
            <a:prstGeom prst="line">
              <a:avLst/>
            </a:prstGeom>
            <a:ln w="15875">
              <a:solidFill>
                <a:srgbClr val="1F224E"/>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userDrawn="1"/>
        </p:nvGrpSpPr>
        <p:grpSpPr>
          <a:xfrm>
            <a:off x="0" y="6137240"/>
            <a:ext cx="9144000" cy="720760"/>
            <a:chOff x="0" y="6137240"/>
            <a:chExt cx="9144000" cy="720760"/>
          </a:xfrm>
        </p:grpSpPr>
        <p:sp>
          <p:nvSpPr>
            <p:cNvPr id="9" name="Rectangle 8"/>
            <p:cNvSpPr/>
            <p:nvPr/>
          </p:nvSpPr>
          <p:spPr>
            <a:xfrm>
              <a:off x="0" y="6137240"/>
              <a:ext cx="9144000" cy="720760"/>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2" descr="C:\Users\karanvir.shergill\Desktop\OCR_NEW_3D_blu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6917" y="6287029"/>
              <a:ext cx="1035563" cy="421182"/>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Text Placeholder 17"/>
          <p:cNvSpPr>
            <a:spLocks noGrp="1"/>
          </p:cNvSpPr>
          <p:nvPr>
            <p:ph type="body" sz="quarter" idx="10"/>
          </p:nvPr>
        </p:nvSpPr>
        <p:spPr>
          <a:xfrm>
            <a:off x="198438" y="1689209"/>
            <a:ext cx="4660900" cy="431800"/>
          </a:xfrm>
          <a:prstGeom prst="rect">
            <a:avLst/>
          </a:prstGeom>
        </p:spPr>
        <p:txBody>
          <a:bodyPr>
            <a:noAutofit/>
          </a:bodyPr>
          <a:lstStyle>
            <a:lvl1pPr marL="0" indent="0">
              <a:buFontTx/>
              <a:buNone/>
              <a:defRPr sz="1300" b="1" i="1">
                <a:solidFill>
                  <a:srgbClr val="1F224E"/>
                </a:solidFill>
              </a:defRPr>
            </a:lvl1pPr>
            <a:lvl2pPr marL="457200" indent="0">
              <a:buFontTx/>
              <a:buNone/>
              <a:defRPr sz="1600"/>
            </a:lvl2pPr>
            <a:lvl3pPr marL="914400" indent="0">
              <a:buFontTx/>
              <a:buNone/>
              <a:defRPr sz="1600"/>
            </a:lvl3pPr>
            <a:lvl4pPr marL="1371600" indent="0">
              <a:buFontTx/>
              <a:buNone/>
              <a:defRPr sz="1600"/>
            </a:lvl4pPr>
            <a:lvl5pPr marL="1828800" indent="0">
              <a:buFontTx/>
              <a:buNone/>
              <a:defRPr sz="1600"/>
            </a:lvl5pPr>
          </a:lstStyle>
          <a:p>
            <a:pPr lvl="0"/>
            <a:r>
              <a:rPr lang="en-GB" dirty="0"/>
              <a:t>Click to edit Master text styles</a:t>
            </a:r>
            <a:endParaRPr lang="en-US" dirty="0"/>
          </a:p>
        </p:txBody>
      </p:sp>
    </p:spTree>
    <p:extLst>
      <p:ext uri="{BB962C8B-B14F-4D97-AF65-F5344CB8AC3E}">
        <p14:creationId xmlns:p14="http://schemas.microsoft.com/office/powerpoint/2010/main" val="2299474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7" name="Picture Placeholder 26"/>
          <p:cNvSpPr>
            <a:spLocks noGrp="1"/>
          </p:cNvSpPr>
          <p:nvPr>
            <p:ph type="pic" sz="quarter" idx="13"/>
          </p:nvPr>
        </p:nvSpPr>
        <p:spPr>
          <a:xfrm>
            <a:off x="4500563" y="1328739"/>
            <a:ext cx="4338637" cy="1956246"/>
          </a:xfrm>
          <a:prstGeom prst="rect">
            <a:avLst/>
          </a:prstGeom>
          <a:solidFill>
            <a:srgbClr val="1F224E"/>
          </a:solidFill>
        </p:spPr>
        <p:txBody>
          <a:bodyPr/>
          <a:lstStyle>
            <a:lvl1pPr marL="0" indent="0">
              <a:buFontTx/>
              <a:buNone/>
              <a:defRPr>
                <a:solidFill>
                  <a:schemeClr val="bg1"/>
                </a:solidFill>
              </a:defRPr>
            </a:lvl1pPr>
          </a:lstStyle>
          <a:p>
            <a:endParaRPr lang="en-US" dirty="0"/>
          </a:p>
        </p:txBody>
      </p:sp>
      <p:sp>
        <p:nvSpPr>
          <p:cNvPr id="2" name="Title 1"/>
          <p:cNvSpPr>
            <a:spLocks noGrp="1"/>
          </p:cNvSpPr>
          <p:nvPr>
            <p:ph type="title" hasCustomPrompt="1"/>
          </p:nvPr>
        </p:nvSpPr>
        <p:spPr>
          <a:xfrm>
            <a:off x="193732" y="267929"/>
            <a:ext cx="8645467" cy="686320"/>
          </a:xfrm>
          <a:prstGeom prst="rect">
            <a:avLst/>
          </a:prstGeom>
        </p:spPr>
        <p:txBody>
          <a:bodyPr>
            <a:noAutofit/>
          </a:bodyPr>
          <a:lstStyle>
            <a:lvl1pPr>
              <a:defRPr sz="3200" b="1" i="1"/>
            </a:lvl1pPr>
          </a:lstStyle>
          <a:p>
            <a:r>
              <a:rPr lang="en-US" dirty="0"/>
              <a:t>CLICK TO EDIT MASTER TITLE STYLE</a:t>
            </a:r>
            <a:endParaRPr lang="en-GB" dirty="0"/>
          </a:p>
        </p:txBody>
      </p:sp>
      <p:grpSp>
        <p:nvGrpSpPr>
          <p:cNvPr id="12" name="Group 11"/>
          <p:cNvGrpSpPr/>
          <p:nvPr userDrawn="1"/>
        </p:nvGrpSpPr>
        <p:grpSpPr>
          <a:xfrm>
            <a:off x="0" y="6093296"/>
            <a:ext cx="9144000" cy="614915"/>
            <a:chOff x="0" y="6093296"/>
            <a:chExt cx="9144000" cy="614915"/>
          </a:xfrm>
        </p:grpSpPr>
        <p:cxnSp>
          <p:nvCxnSpPr>
            <p:cNvPr id="13" name="Straight Connector 12"/>
            <p:cNvCxnSpPr/>
            <p:nvPr/>
          </p:nvCxnSpPr>
          <p:spPr>
            <a:xfrm>
              <a:off x="0" y="6093296"/>
              <a:ext cx="9144000" cy="0"/>
            </a:xfrm>
            <a:prstGeom prst="line">
              <a:avLst/>
            </a:prstGeom>
            <a:ln w="15875">
              <a:solidFill>
                <a:srgbClr val="20234E"/>
              </a:solidFill>
            </a:ln>
          </p:spPr>
          <p:style>
            <a:lnRef idx="1">
              <a:schemeClr val="accent1"/>
            </a:lnRef>
            <a:fillRef idx="0">
              <a:schemeClr val="accent1"/>
            </a:fillRef>
            <a:effectRef idx="0">
              <a:schemeClr val="accent1"/>
            </a:effectRef>
            <a:fontRef idx="minor">
              <a:schemeClr val="tx1"/>
            </a:fontRef>
          </p:style>
        </p:cxnSp>
        <p:pic>
          <p:nvPicPr>
            <p:cNvPr id="14" name="Picture 2" descr="C:\Users\karanvir.shergill\Desktop\OCR_NEW_3D_blu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6917" y="6287029"/>
              <a:ext cx="1035563" cy="421182"/>
            </a:xfrm>
            <a:prstGeom prst="rect">
              <a:avLst/>
            </a:prstGeom>
            <a:noFill/>
            <a:ln w="9525">
              <a:noFill/>
            </a:ln>
            <a:extLst>
              <a:ext uri="{909E8E84-426E-40DD-AFC4-6F175D3DCCD1}">
                <a14:hiddenFill xmlns:a14="http://schemas.microsoft.com/office/drawing/2010/main">
                  <a:solidFill>
                    <a:srgbClr val="FFFFFF"/>
                  </a:solidFill>
                </a14:hiddenFill>
              </a:ext>
            </a:extLst>
          </p:spPr>
        </p:pic>
      </p:grpSp>
      <p:sp>
        <p:nvSpPr>
          <p:cNvPr id="22" name="Content Placeholder 21"/>
          <p:cNvSpPr>
            <a:spLocks noGrp="1"/>
          </p:cNvSpPr>
          <p:nvPr>
            <p:ph sz="quarter" idx="11"/>
          </p:nvPr>
        </p:nvSpPr>
        <p:spPr>
          <a:xfrm>
            <a:off x="193733" y="1327967"/>
            <a:ext cx="4068705" cy="4569049"/>
          </a:xfrm>
          <a:prstGeom prst="rect">
            <a:avLst/>
          </a:prstGeom>
        </p:spPr>
        <p:txBody>
          <a:bodyPr/>
          <a:lstStyle>
            <a:lvl1pPr marL="0" indent="0">
              <a:buFontTx/>
              <a:buNone/>
              <a:defRPr sz="1400"/>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3" name="TextBox 22"/>
          <p:cNvSpPr txBox="1"/>
          <p:nvPr userDrawn="1"/>
        </p:nvSpPr>
        <p:spPr>
          <a:xfrm>
            <a:off x="854439" y="1514007"/>
            <a:ext cx="914400" cy="914400"/>
          </a:xfrm>
          <a:prstGeom prst="rect">
            <a:avLst/>
          </a:prstGeom>
        </p:spPr>
        <p:txBody>
          <a:bodyPr wrap="none" rtlCol="0">
            <a:normAutofit/>
          </a:bodyPr>
          <a:lstStyle/>
          <a:p>
            <a:endParaRPr lang="en-US" dirty="0"/>
          </a:p>
        </p:txBody>
      </p:sp>
      <p:sp>
        <p:nvSpPr>
          <p:cNvPr id="29" name="Picture Placeholder 28"/>
          <p:cNvSpPr>
            <a:spLocks noGrp="1"/>
          </p:cNvSpPr>
          <p:nvPr>
            <p:ph type="pic" sz="quarter" idx="14"/>
          </p:nvPr>
        </p:nvSpPr>
        <p:spPr>
          <a:xfrm>
            <a:off x="4500563" y="3478718"/>
            <a:ext cx="4338637" cy="2418846"/>
          </a:xfrm>
          <a:prstGeom prst="rect">
            <a:avLst/>
          </a:prstGeom>
          <a:solidFill>
            <a:srgbClr val="1F224E"/>
          </a:solidFill>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3771137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7" name="Picture Placeholder 26"/>
          <p:cNvSpPr>
            <a:spLocks noGrp="1"/>
          </p:cNvSpPr>
          <p:nvPr>
            <p:ph type="pic" sz="quarter" idx="13"/>
          </p:nvPr>
        </p:nvSpPr>
        <p:spPr>
          <a:xfrm>
            <a:off x="4500563" y="1328738"/>
            <a:ext cx="4338637" cy="4568825"/>
          </a:xfrm>
          <a:prstGeom prst="rect">
            <a:avLst/>
          </a:prstGeom>
          <a:solidFill>
            <a:srgbClr val="1F224E"/>
          </a:solidFill>
        </p:spPr>
        <p:txBody>
          <a:bodyPr wrap="square">
            <a:noAutofit/>
          </a:bodyPr>
          <a:lstStyle>
            <a:lvl1pPr marL="0" indent="0">
              <a:buFontTx/>
              <a:buNone/>
              <a:defRPr>
                <a:solidFill>
                  <a:schemeClr val="bg1"/>
                </a:solidFill>
              </a:defRPr>
            </a:lvl1pPr>
          </a:lstStyle>
          <a:p>
            <a:endParaRPr lang="en-US"/>
          </a:p>
        </p:txBody>
      </p:sp>
      <p:sp>
        <p:nvSpPr>
          <p:cNvPr id="2" name="Title 1"/>
          <p:cNvSpPr>
            <a:spLocks noGrp="1"/>
          </p:cNvSpPr>
          <p:nvPr>
            <p:ph type="title" hasCustomPrompt="1"/>
          </p:nvPr>
        </p:nvSpPr>
        <p:spPr>
          <a:xfrm>
            <a:off x="193732" y="267929"/>
            <a:ext cx="8645467" cy="686320"/>
          </a:xfrm>
          <a:prstGeom prst="rect">
            <a:avLst/>
          </a:prstGeom>
        </p:spPr>
        <p:txBody>
          <a:bodyPr wrap="square">
            <a:noAutofit/>
          </a:bodyPr>
          <a:lstStyle>
            <a:lvl1pPr>
              <a:defRPr sz="3200" b="1" i="1"/>
            </a:lvl1pPr>
          </a:lstStyle>
          <a:p>
            <a:r>
              <a:rPr lang="en-US" dirty="0"/>
              <a:t>CLICK TO EDIT MASTER TITLE STYLE</a:t>
            </a:r>
            <a:endParaRPr lang="en-GB" dirty="0"/>
          </a:p>
        </p:txBody>
      </p:sp>
      <p:grpSp>
        <p:nvGrpSpPr>
          <p:cNvPr id="12" name="Group 11"/>
          <p:cNvGrpSpPr/>
          <p:nvPr userDrawn="1"/>
        </p:nvGrpSpPr>
        <p:grpSpPr>
          <a:xfrm>
            <a:off x="0" y="6093296"/>
            <a:ext cx="9144000" cy="614915"/>
            <a:chOff x="0" y="6093296"/>
            <a:chExt cx="9144000" cy="614915"/>
          </a:xfrm>
        </p:grpSpPr>
        <p:cxnSp>
          <p:nvCxnSpPr>
            <p:cNvPr id="13" name="Straight Connector 12"/>
            <p:cNvCxnSpPr/>
            <p:nvPr/>
          </p:nvCxnSpPr>
          <p:spPr>
            <a:xfrm>
              <a:off x="0" y="6093296"/>
              <a:ext cx="9144000" cy="0"/>
            </a:xfrm>
            <a:prstGeom prst="line">
              <a:avLst/>
            </a:prstGeom>
            <a:ln w="15875">
              <a:solidFill>
                <a:srgbClr val="20234E"/>
              </a:solidFill>
            </a:ln>
          </p:spPr>
          <p:style>
            <a:lnRef idx="1">
              <a:schemeClr val="accent1"/>
            </a:lnRef>
            <a:fillRef idx="0">
              <a:schemeClr val="accent1"/>
            </a:fillRef>
            <a:effectRef idx="0">
              <a:schemeClr val="accent1"/>
            </a:effectRef>
            <a:fontRef idx="minor">
              <a:schemeClr val="tx1"/>
            </a:fontRef>
          </p:style>
        </p:cxnSp>
        <p:pic>
          <p:nvPicPr>
            <p:cNvPr id="14" name="Picture 2" descr="C:\Users\karanvir.shergill\Desktop\OCR_NEW_3D_blu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6917" y="6287029"/>
              <a:ext cx="1035563" cy="421182"/>
            </a:xfrm>
            <a:prstGeom prst="rect">
              <a:avLst/>
            </a:prstGeom>
            <a:noFill/>
            <a:ln w="9525">
              <a:noFill/>
            </a:ln>
            <a:extLst>
              <a:ext uri="{909E8E84-426E-40DD-AFC4-6F175D3DCCD1}">
                <a14:hiddenFill xmlns:a14="http://schemas.microsoft.com/office/drawing/2010/main">
                  <a:solidFill>
                    <a:srgbClr val="FFFFFF"/>
                  </a:solidFill>
                </a14:hiddenFill>
              </a:ext>
            </a:extLst>
          </p:spPr>
        </p:pic>
      </p:grpSp>
      <p:sp>
        <p:nvSpPr>
          <p:cNvPr id="22" name="Content Placeholder 21"/>
          <p:cNvSpPr>
            <a:spLocks noGrp="1"/>
          </p:cNvSpPr>
          <p:nvPr>
            <p:ph sz="quarter" idx="11"/>
          </p:nvPr>
        </p:nvSpPr>
        <p:spPr>
          <a:xfrm>
            <a:off x="193733" y="1327967"/>
            <a:ext cx="4068705" cy="4569049"/>
          </a:xfrm>
          <a:prstGeom prst="rect">
            <a:avLst/>
          </a:prstGeom>
        </p:spPr>
        <p:txBody>
          <a:bodyPr wrap="square">
            <a:noAutofit/>
          </a:bodyPr>
          <a:lstStyle>
            <a:lvl1pPr marL="0" indent="0">
              <a:buFontTx/>
              <a:buNone/>
              <a:defRPr sz="1400"/>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135139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193675" y="3213100"/>
            <a:ext cx="8698805" cy="2592388"/>
          </a:xfrm>
          <a:prstGeom prst="rect">
            <a:avLst/>
          </a:prstGeom>
          <a:solidFill>
            <a:srgbClr val="1F224E"/>
          </a:solidFill>
        </p:spPr>
        <p:txBody>
          <a:bodyPr>
            <a:noAutofit/>
          </a:bodyPr>
          <a:lstStyle>
            <a:lvl1pPr marL="0" indent="0">
              <a:buFontTx/>
              <a:buNone/>
              <a:defRPr>
                <a:solidFill>
                  <a:schemeClr val="bg1"/>
                </a:solidFill>
              </a:defRPr>
            </a:lvl1pPr>
          </a:lstStyle>
          <a:p>
            <a:endParaRPr lang="en-US"/>
          </a:p>
        </p:txBody>
      </p:sp>
      <p:sp>
        <p:nvSpPr>
          <p:cNvPr id="2" name="Title 1"/>
          <p:cNvSpPr>
            <a:spLocks noGrp="1"/>
          </p:cNvSpPr>
          <p:nvPr>
            <p:ph type="title" hasCustomPrompt="1"/>
          </p:nvPr>
        </p:nvSpPr>
        <p:spPr>
          <a:xfrm>
            <a:off x="193732" y="267929"/>
            <a:ext cx="8698747" cy="686320"/>
          </a:xfrm>
          <a:prstGeom prst="rect">
            <a:avLst/>
          </a:prstGeom>
        </p:spPr>
        <p:txBody>
          <a:bodyPr>
            <a:noAutofit/>
          </a:bodyPr>
          <a:lstStyle>
            <a:lvl1pPr>
              <a:defRPr sz="3200" b="1" i="1"/>
            </a:lvl1pPr>
          </a:lstStyle>
          <a:p>
            <a:r>
              <a:rPr lang="en-US" dirty="0"/>
              <a:t>CLICK TO EDIT MASTER TITLE STYLE</a:t>
            </a:r>
            <a:endParaRPr lang="en-GB" dirty="0"/>
          </a:p>
        </p:txBody>
      </p:sp>
      <p:sp>
        <p:nvSpPr>
          <p:cNvPr id="3" name="Content Placeholder 2"/>
          <p:cNvSpPr>
            <a:spLocks noGrp="1"/>
          </p:cNvSpPr>
          <p:nvPr>
            <p:ph idx="1"/>
          </p:nvPr>
        </p:nvSpPr>
        <p:spPr>
          <a:xfrm>
            <a:off x="193733" y="1350298"/>
            <a:ext cx="8698747" cy="1718662"/>
          </a:xfrm>
          <a:prstGeom prst="rect">
            <a:avLst/>
          </a:prstGeom>
        </p:spPr>
        <p:txBody>
          <a:bodyPr>
            <a:noAutofit/>
          </a:bodyPr>
          <a:lstStyle>
            <a:lvl1pPr marL="0" indent="0" algn="l">
              <a:buFontTx/>
              <a:buNone/>
              <a:defRPr sz="1400"/>
            </a:lvl1pPr>
            <a:lvl2pPr marL="457200" indent="0" algn="l">
              <a:buFontTx/>
              <a:buNone/>
              <a:defRPr sz="1400"/>
            </a:lvl2pPr>
            <a:lvl3pPr marL="914400" indent="0" algn="l">
              <a:buFontTx/>
              <a:buNone/>
              <a:defRPr sz="1400"/>
            </a:lvl3pPr>
            <a:lvl4pPr marL="1371600" indent="0" algn="l">
              <a:buFontTx/>
              <a:buNone/>
              <a:defRPr sz="1400"/>
            </a:lvl4pPr>
            <a:lvl5pPr marL="1828800" indent="0" algn="l">
              <a:buFontTx/>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2" name="Group 11"/>
          <p:cNvGrpSpPr/>
          <p:nvPr userDrawn="1"/>
        </p:nvGrpSpPr>
        <p:grpSpPr>
          <a:xfrm>
            <a:off x="0" y="6093296"/>
            <a:ext cx="9144000" cy="614915"/>
            <a:chOff x="0" y="6093296"/>
            <a:chExt cx="9144000" cy="614915"/>
          </a:xfrm>
        </p:grpSpPr>
        <p:cxnSp>
          <p:nvCxnSpPr>
            <p:cNvPr id="13" name="Straight Connector 12"/>
            <p:cNvCxnSpPr/>
            <p:nvPr/>
          </p:nvCxnSpPr>
          <p:spPr>
            <a:xfrm>
              <a:off x="0" y="6093296"/>
              <a:ext cx="9144000" cy="0"/>
            </a:xfrm>
            <a:prstGeom prst="line">
              <a:avLst/>
            </a:prstGeom>
            <a:ln w="15875">
              <a:solidFill>
                <a:srgbClr val="20234E"/>
              </a:solidFill>
            </a:ln>
          </p:spPr>
          <p:style>
            <a:lnRef idx="1">
              <a:schemeClr val="accent1"/>
            </a:lnRef>
            <a:fillRef idx="0">
              <a:schemeClr val="accent1"/>
            </a:fillRef>
            <a:effectRef idx="0">
              <a:schemeClr val="accent1"/>
            </a:effectRef>
            <a:fontRef idx="minor">
              <a:schemeClr val="tx1"/>
            </a:fontRef>
          </p:style>
        </p:cxnSp>
        <p:pic>
          <p:nvPicPr>
            <p:cNvPr id="14" name="Picture 2" descr="C:\Users\karanvir.shergill\Desktop\OCR_NEW_3D_blu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6917" y="6287029"/>
              <a:ext cx="1035563" cy="421182"/>
            </a:xfrm>
            <a:prstGeom prst="rect">
              <a:avLst/>
            </a:prstGeom>
            <a:noFill/>
            <a:ln w="9525">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56911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193675" y="4123084"/>
            <a:ext cx="2794149" cy="1756800"/>
          </a:xfrm>
          <a:prstGeom prst="rect">
            <a:avLst/>
          </a:prstGeom>
          <a:solidFill>
            <a:srgbClr val="1F224E"/>
          </a:solidFill>
        </p:spPr>
        <p:txBody>
          <a:bodyPr>
            <a:noAutofit/>
          </a:bodyPr>
          <a:lstStyle>
            <a:lvl1pPr marL="0" indent="0">
              <a:buFontTx/>
              <a:buNone/>
              <a:defRPr sz="2000">
                <a:solidFill>
                  <a:schemeClr val="bg1"/>
                </a:solidFill>
              </a:defRPr>
            </a:lvl1pPr>
          </a:lstStyle>
          <a:p>
            <a:endParaRPr lang="en-US"/>
          </a:p>
        </p:txBody>
      </p:sp>
      <p:sp>
        <p:nvSpPr>
          <p:cNvPr id="10" name="Picture Placeholder 9"/>
          <p:cNvSpPr>
            <a:spLocks noGrp="1"/>
          </p:cNvSpPr>
          <p:nvPr>
            <p:ph type="pic" sz="quarter" idx="14"/>
          </p:nvPr>
        </p:nvSpPr>
        <p:spPr>
          <a:xfrm>
            <a:off x="3095700" y="4123084"/>
            <a:ext cx="2801937" cy="1756800"/>
          </a:xfrm>
          <a:prstGeom prst="rect">
            <a:avLst/>
          </a:prstGeom>
          <a:solidFill>
            <a:srgbClr val="1F224E"/>
          </a:solidFill>
        </p:spPr>
        <p:txBody>
          <a:bodyPr>
            <a:noAutofit/>
          </a:bodyPr>
          <a:lstStyle>
            <a:lvl1pPr marL="0" indent="0">
              <a:buFontTx/>
              <a:buNone/>
              <a:defRPr sz="2000">
                <a:solidFill>
                  <a:schemeClr val="bg1"/>
                </a:solidFill>
              </a:defRPr>
            </a:lvl1pPr>
          </a:lstStyle>
          <a:p>
            <a:endParaRPr lang="en-US"/>
          </a:p>
        </p:txBody>
      </p:sp>
      <p:sp>
        <p:nvSpPr>
          <p:cNvPr id="15" name="Picture Placeholder 14"/>
          <p:cNvSpPr>
            <a:spLocks noGrp="1"/>
          </p:cNvSpPr>
          <p:nvPr>
            <p:ph type="pic" sz="quarter" idx="15"/>
          </p:nvPr>
        </p:nvSpPr>
        <p:spPr>
          <a:xfrm>
            <a:off x="6005513" y="4123084"/>
            <a:ext cx="2887662" cy="1756800"/>
          </a:xfrm>
          <a:prstGeom prst="rect">
            <a:avLst/>
          </a:prstGeom>
          <a:solidFill>
            <a:srgbClr val="1F224E"/>
          </a:solidFill>
        </p:spPr>
        <p:txBody>
          <a:bodyPr>
            <a:noAutofit/>
          </a:bodyPr>
          <a:lstStyle>
            <a:lvl1pPr marL="0" indent="0">
              <a:buFontTx/>
              <a:buNone/>
              <a:defRPr sz="2000">
                <a:solidFill>
                  <a:schemeClr val="bg1"/>
                </a:solidFill>
              </a:defRPr>
            </a:lvl1pPr>
          </a:lstStyle>
          <a:p>
            <a:endParaRPr lang="en-US"/>
          </a:p>
        </p:txBody>
      </p:sp>
      <p:sp>
        <p:nvSpPr>
          <p:cNvPr id="2" name="Title 1"/>
          <p:cNvSpPr>
            <a:spLocks noGrp="1"/>
          </p:cNvSpPr>
          <p:nvPr>
            <p:ph type="title" hasCustomPrompt="1"/>
          </p:nvPr>
        </p:nvSpPr>
        <p:spPr>
          <a:xfrm>
            <a:off x="193732" y="267929"/>
            <a:ext cx="8698747" cy="686320"/>
          </a:xfrm>
          <a:prstGeom prst="rect">
            <a:avLst/>
          </a:prstGeom>
        </p:spPr>
        <p:txBody>
          <a:bodyPr>
            <a:noAutofit/>
          </a:bodyPr>
          <a:lstStyle>
            <a:lvl1pPr>
              <a:defRPr sz="3200" b="1" i="1"/>
            </a:lvl1pPr>
          </a:lstStyle>
          <a:p>
            <a:r>
              <a:rPr lang="en-US" dirty="0"/>
              <a:t>CLICK TO EDIT MASTER TITLE STYLE</a:t>
            </a:r>
            <a:endParaRPr lang="en-GB" dirty="0"/>
          </a:p>
        </p:txBody>
      </p:sp>
      <p:sp>
        <p:nvSpPr>
          <p:cNvPr id="3" name="Content Placeholder 2"/>
          <p:cNvSpPr>
            <a:spLocks noGrp="1"/>
          </p:cNvSpPr>
          <p:nvPr>
            <p:ph idx="1"/>
          </p:nvPr>
        </p:nvSpPr>
        <p:spPr>
          <a:xfrm>
            <a:off x="193733" y="1350298"/>
            <a:ext cx="8698747" cy="2510750"/>
          </a:xfrm>
          <a:prstGeom prst="rect">
            <a:avLst/>
          </a:prstGeom>
        </p:spPr>
        <p:txBody>
          <a:bodyPr>
            <a:noAutofit/>
          </a:bodyPr>
          <a:lstStyle>
            <a:lvl1pPr marL="0" indent="0" algn="l">
              <a:buFontTx/>
              <a:buNone/>
              <a:defRPr sz="1400"/>
            </a:lvl1pPr>
            <a:lvl2pPr marL="457200" indent="0" algn="l">
              <a:buFontTx/>
              <a:buNone/>
              <a:defRPr sz="1400"/>
            </a:lvl2pPr>
            <a:lvl3pPr marL="914400" indent="0" algn="l">
              <a:buFontTx/>
              <a:buNone/>
              <a:defRPr sz="1400"/>
            </a:lvl3pPr>
            <a:lvl4pPr marL="1371600" indent="0" algn="l">
              <a:buFontTx/>
              <a:buNone/>
              <a:defRPr sz="1400"/>
            </a:lvl4pPr>
            <a:lvl5pPr marL="1828800" indent="0" algn="l">
              <a:buFontTx/>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2" name="Group 11"/>
          <p:cNvGrpSpPr/>
          <p:nvPr userDrawn="1"/>
        </p:nvGrpSpPr>
        <p:grpSpPr>
          <a:xfrm>
            <a:off x="0" y="6093296"/>
            <a:ext cx="9144000" cy="614915"/>
            <a:chOff x="0" y="6093296"/>
            <a:chExt cx="9144000" cy="614915"/>
          </a:xfrm>
        </p:grpSpPr>
        <p:cxnSp>
          <p:nvCxnSpPr>
            <p:cNvPr id="13" name="Straight Connector 12"/>
            <p:cNvCxnSpPr/>
            <p:nvPr/>
          </p:nvCxnSpPr>
          <p:spPr>
            <a:xfrm>
              <a:off x="0" y="6093296"/>
              <a:ext cx="9144000" cy="0"/>
            </a:xfrm>
            <a:prstGeom prst="line">
              <a:avLst/>
            </a:prstGeom>
            <a:ln w="15875">
              <a:solidFill>
                <a:srgbClr val="20234E"/>
              </a:solidFill>
            </a:ln>
          </p:spPr>
          <p:style>
            <a:lnRef idx="1">
              <a:schemeClr val="accent1"/>
            </a:lnRef>
            <a:fillRef idx="0">
              <a:schemeClr val="accent1"/>
            </a:fillRef>
            <a:effectRef idx="0">
              <a:schemeClr val="accent1"/>
            </a:effectRef>
            <a:fontRef idx="minor">
              <a:schemeClr val="tx1"/>
            </a:fontRef>
          </p:style>
        </p:cxnSp>
        <p:pic>
          <p:nvPicPr>
            <p:cNvPr id="14" name="Picture 2" descr="C:\Users\karanvir.shergill\Desktop\OCR_NEW_3D_blu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6917" y="6287029"/>
              <a:ext cx="1035563" cy="421182"/>
            </a:xfrm>
            <a:prstGeom prst="rect">
              <a:avLst/>
            </a:prstGeom>
            <a:noFill/>
            <a:ln w="9525">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0445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193675" y="3978275"/>
            <a:ext cx="2871788" cy="1754188"/>
          </a:xfrm>
          <a:prstGeom prst="rect">
            <a:avLst/>
          </a:prstGeom>
          <a:solidFill>
            <a:srgbClr val="1F224E"/>
          </a:solidFill>
        </p:spPr>
        <p:txBody>
          <a:bodyPr>
            <a:noAutofit/>
          </a:bodyPr>
          <a:lstStyle>
            <a:lvl1pPr marL="0" indent="0">
              <a:buFontTx/>
              <a:buNone/>
              <a:defRPr sz="2000">
                <a:solidFill>
                  <a:schemeClr val="bg1"/>
                </a:solidFill>
              </a:defRPr>
            </a:lvl1pPr>
          </a:lstStyle>
          <a:p>
            <a:endParaRPr lang="en-US"/>
          </a:p>
        </p:txBody>
      </p:sp>
      <p:sp>
        <p:nvSpPr>
          <p:cNvPr id="10" name="Picture Placeholder 9"/>
          <p:cNvSpPr>
            <a:spLocks noGrp="1"/>
          </p:cNvSpPr>
          <p:nvPr>
            <p:ph type="pic" sz="quarter" idx="14"/>
          </p:nvPr>
        </p:nvSpPr>
        <p:spPr>
          <a:xfrm>
            <a:off x="3138488" y="3978275"/>
            <a:ext cx="2801937" cy="1754188"/>
          </a:xfrm>
          <a:prstGeom prst="rect">
            <a:avLst/>
          </a:prstGeom>
          <a:solidFill>
            <a:srgbClr val="1F224E"/>
          </a:solidFill>
        </p:spPr>
        <p:txBody>
          <a:bodyPr>
            <a:noAutofit/>
          </a:bodyPr>
          <a:lstStyle>
            <a:lvl1pPr marL="0" indent="0">
              <a:buFontTx/>
              <a:buNone/>
              <a:defRPr sz="2000">
                <a:solidFill>
                  <a:schemeClr val="bg1"/>
                </a:solidFill>
              </a:defRPr>
            </a:lvl1pPr>
          </a:lstStyle>
          <a:p>
            <a:endParaRPr lang="en-US"/>
          </a:p>
        </p:txBody>
      </p:sp>
      <p:sp>
        <p:nvSpPr>
          <p:cNvPr id="15" name="Picture Placeholder 14"/>
          <p:cNvSpPr>
            <a:spLocks noGrp="1"/>
          </p:cNvSpPr>
          <p:nvPr>
            <p:ph type="pic" sz="quarter" idx="15"/>
          </p:nvPr>
        </p:nvSpPr>
        <p:spPr>
          <a:xfrm>
            <a:off x="6005513" y="3978275"/>
            <a:ext cx="2887662" cy="1754188"/>
          </a:xfrm>
          <a:prstGeom prst="rect">
            <a:avLst/>
          </a:prstGeom>
          <a:solidFill>
            <a:srgbClr val="1F224E"/>
          </a:solidFill>
        </p:spPr>
        <p:txBody>
          <a:bodyPr>
            <a:noAutofit/>
          </a:bodyPr>
          <a:lstStyle>
            <a:lvl1pPr marL="0" indent="0">
              <a:buFontTx/>
              <a:buNone/>
              <a:defRPr sz="2000">
                <a:solidFill>
                  <a:schemeClr val="bg1"/>
                </a:solidFill>
              </a:defRPr>
            </a:lvl1pPr>
          </a:lstStyle>
          <a:p>
            <a:endParaRPr lang="en-US"/>
          </a:p>
        </p:txBody>
      </p:sp>
      <p:sp>
        <p:nvSpPr>
          <p:cNvPr id="2" name="Title 1"/>
          <p:cNvSpPr>
            <a:spLocks noGrp="1"/>
          </p:cNvSpPr>
          <p:nvPr>
            <p:ph type="title" hasCustomPrompt="1"/>
          </p:nvPr>
        </p:nvSpPr>
        <p:spPr>
          <a:xfrm>
            <a:off x="193733" y="267929"/>
            <a:ext cx="8229600" cy="686320"/>
          </a:xfrm>
          <a:prstGeom prst="rect">
            <a:avLst/>
          </a:prstGeom>
        </p:spPr>
        <p:txBody>
          <a:bodyPr>
            <a:noAutofit/>
          </a:bodyPr>
          <a:lstStyle>
            <a:lvl1pPr>
              <a:defRPr sz="3200" b="1" i="1"/>
            </a:lvl1pPr>
          </a:lstStyle>
          <a:p>
            <a:r>
              <a:rPr lang="en-US" dirty="0"/>
              <a:t>CLICK TO EDIT MASTER TITLE STYLE</a:t>
            </a:r>
            <a:endParaRPr lang="en-GB" dirty="0"/>
          </a:p>
        </p:txBody>
      </p:sp>
      <p:sp>
        <p:nvSpPr>
          <p:cNvPr id="3" name="Content Placeholder 2"/>
          <p:cNvSpPr>
            <a:spLocks noGrp="1"/>
          </p:cNvSpPr>
          <p:nvPr>
            <p:ph idx="1"/>
          </p:nvPr>
        </p:nvSpPr>
        <p:spPr>
          <a:xfrm>
            <a:off x="193733" y="1350298"/>
            <a:ext cx="8698747" cy="2510750"/>
          </a:xfrm>
          <a:prstGeom prst="rect">
            <a:avLst/>
          </a:prstGeom>
        </p:spPr>
        <p:txBody>
          <a:bodyPr>
            <a:noAutofit/>
          </a:bodyPr>
          <a:lstStyle>
            <a:lvl1pPr marL="0" indent="0" algn="l">
              <a:buFontTx/>
              <a:buNone/>
              <a:defRPr sz="1400"/>
            </a:lvl1pPr>
            <a:lvl2pPr marL="457200" indent="0" algn="l">
              <a:buFontTx/>
              <a:buNone/>
              <a:defRPr sz="1400"/>
            </a:lvl2pPr>
            <a:lvl3pPr marL="914400" indent="0" algn="l">
              <a:buFontTx/>
              <a:buNone/>
              <a:defRPr sz="1400"/>
            </a:lvl3pPr>
            <a:lvl4pPr marL="1371600" indent="0" algn="l">
              <a:buFontTx/>
              <a:buNone/>
              <a:defRPr sz="1400"/>
            </a:lvl4pPr>
            <a:lvl5pPr marL="1828800" indent="0" algn="l">
              <a:buFontTx/>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2" name="Group 11"/>
          <p:cNvGrpSpPr/>
          <p:nvPr userDrawn="1"/>
        </p:nvGrpSpPr>
        <p:grpSpPr>
          <a:xfrm>
            <a:off x="0" y="6093296"/>
            <a:ext cx="9144000" cy="614915"/>
            <a:chOff x="0" y="6093296"/>
            <a:chExt cx="9144000" cy="614915"/>
          </a:xfrm>
        </p:grpSpPr>
        <p:cxnSp>
          <p:nvCxnSpPr>
            <p:cNvPr id="13" name="Straight Connector 12"/>
            <p:cNvCxnSpPr/>
            <p:nvPr/>
          </p:nvCxnSpPr>
          <p:spPr>
            <a:xfrm>
              <a:off x="0" y="6093296"/>
              <a:ext cx="9144000" cy="0"/>
            </a:xfrm>
            <a:prstGeom prst="line">
              <a:avLst/>
            </a:prstGeom>
            <a:ln w="15875">
              <a:solidFill>
                <a:srgbClr val="20234E"/>
              </a:solidFill>
            </a:ln>
          </p:spPr>
          <p:style>
            <a:lnRef idx="1">
              <a:schemeClr val="accent1"/>
            </a:lnRef>
            <a:fillRef idx="0">
              <a:schemeClr val="accent1"/>
            </a:fillRef>
            <a:effectRef idx="0">
              <a:schemeClr val="accent1"/>
            </a:effectRef>
            <a:fontRef idx="minor">
              <a:schemeClr val="tx1"/>
            </a:fontRef>
          </p:style>
        </p:cxnSp>
        <p:pic>
          <p:nvPicPr>
            <p:cNvPr id="14" name="Picture 2" descr="C:\Users\karanvir.shergill\Desktop\OCR_NEW_3D_blu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6917" y="6287029"/>
              <a:ext cx="1035563" cy="421182"/>
            </a:xfrm>
            <a:prstGeom prst="rect">
              <a:avLst/>
            </a:prstGeom>
            <a:noFill/>
            <a:ln w="9525">
              <a:noFill/>
            </a:ln>
            <a:extLst>
              <a:ext uri="{909E8E84-426E-40DD-AFC4-6F175D3DCCD1}">
                <a14:hiddenFill xmlns:a14="http://schemas.microsoft.com/office/drawing/2010/main">
                  <a:solidFill>
                    <a:srgbClr val="FFFFFF"/>
                  </a:solidFill>
                </a14:hiddenFill>
              </a:ext>
            </a:extLst>
          </p:spPr>
        </p:pic>
      </p:grpSp>
      <p:sp>
        <p:nvSpPr>
          <p:cNvPr id="5" name="Content Placeholder 4"/>
          <p:cNvSpPr>
            <a:spLocks noGrp="1"/>
          </p:cNvSpPr>
          <p:nvPr>
            <p:ph sz="quarter" idx="10"/>
          </p:nvPr>
        </p:nvSpPr>
        <p:spPr>
          <a:xfrm>
            <a:off x="107504" y="5733681"/>
            <a:ext cx="2872248" cy="215290"/>
          </a:xfrm>
          <a:prstGeom prst="rect">
            <a:avLst/>
          </a:prstGeom>
        </p:spPr>
        <p:txBody>
          <a:bodyPr>
            <a:noAutofit/>
          </a:bodyPr>
          <a:lstStyle>
            <a:lvl1pPr marL="0" indent="0" algn="l">
              <a:buFontTx/>
              <a:buNone/>
              <a:defRPr sz="1400"/>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GB" dirty="0"/>
              <a:t>Click to edit Master text styles</a:t>
            </a:r>
          </a:p>
        </p:txBody>
      </p:sp>
      <p:sp>
        <p:nvSpPr>
          <p:cNvPr id="6" name="Content Placeholder 5"/>
          <p:cNvSpPr>
            <a:spLocks noGrp="1"/>
          </p:cNvSpPr>
          <p:nvPr>
            <p:ph sz="quarter" idx="11"/>
          </p:nvPr>
        </p:nvSpPr>
        <p:spPr>
          <a:xfrm>
            <a:off x="3052989" y="5733256"/>
            <a:ext cx="2800934" cy="215231"/>
          </a:xfrm>
          <a:prstGeom prst="rect">
            <a:avLst/>
          </a:prstGeom>
        </p:spPr>
        <p:txBody>
          <a:bodyPr>
            <a:noAutofit/>
          </a:bodyPr>
          <a:lstStyle>
            <a:lvl1pPr marL="0" indent="0" algn="l">
              <a:buFontTx/>
              <a:buNone/>
              <a:defRPr sz="1400"/>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GB" dirty="0"/>
              <a:t>Click to edit Master text styles</a:t>
            </a:r>
          </a:p>
        </p:txBody>
      </p:sp>
      <p:sp>
        <p:nvSpPr>
          <p:cNvPr id="8" name="Content Placeholder 7"/>
          <p:cNvSpPr>
            <a:spLocks noGrp="1"/>
          </p:cNvSpPr>
          <p:nvPr>
            <p:ph sz="quarter" idx="12"/>
          </p:nvPr>
        </p:nvSpPr>
        <p:spPr>
          <a:xfrm>
            <a:off x="5919995" y="5733256"/>
            <a:ext cx="2886256" cy="215231"/>
          </a:xfrm>
          <a:prstGeom prst="rect">
            <a:avLst/>
          </a:prstGeom>
        </p:spPr>
        <p:txBody>
          <a:bodyPr>
            <a:noAutofit/>
          </a:bodyPr>
          <a:lstStyle>
            <a:lvl1pPr marL="0" indent="0" algn="l">
              <a:buFontTx/>
              <a:buNone/>
              <a:defRPr sz="1400"/>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GB" dirty="0"/>
              <a:t>Click to edit Master text styles</a:t>
            </a:r>
          </a:p>
        </p:txBody>
      </p:sp>
    </p:spTree>
    <p:extLst>
      <p:ext uri="{BB962C8B-B14F-4D97-AF65-F5344CB8AC3E}">
        <p14:creationId xmlns:p14="http://schemas.microsoft.com/office/powerpoint/2010/main" val="13091766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1.jpeg"/><Relationship Id="rId4" Type="http://schemas.openxmlformats.org/officeDocument/2006/relationships/slideLayout" Target="../slideLayouts/slideLayout7.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0234E"/>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0" y="6137240"/>
            <a:ext cx="9144000" cy="720760"/>
            <a:chOff x="0" y="6137240"/>
            <a:chExt cx="9144000" cy="720760"/>
          </a:xfrm>
        </p:grpSpPr>
        <p:sp>
          <p:nvSpPr>
            <p:cNvPr id="8" name="Rectangle 7"/>
            <p:cNvSpPr/>
            <p:nvPr/>
          </p:nvSpPr>
          <p:spPr>
            <a:xfrm>
              <a:off x="0" y="6137240"/>
              <a:ext cx="9144000" cy="720760"/>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Myriad Pro" charset="0"/>
                <a:ea typeface="Myriad Pro" charset="0"/>
                <a:cs typeface="Myriad Pro" charset="0"/>
              </a:endParaRPr>
            </a:p>
          </p:txBody>
        </p:sp>
        <p:pic>
          <p:nvPicPr>
            <p:cNvPr id="9" name="Picture 2" descr="C:\Users\karanvir.shergill\Desktop\OCR_NEW_3D_blu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56917" y="6287029"/>
              <a:ext cx="1035563" cy="42118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94871007"/>
      </p:ext>
    </p:extLst>
  </p:cSld>
  <p:clrMap bg1="lt1" tx1="dk1" bg2="lt2" tx2="dk2" accent1="accent1" accent2="accent2" accent3="accent3" accent4="accent4" accent5="accent5" accent6="accent6" hlink="hlink" folHlink="folHlink"/>
  <p:sldLayoutIdLst>
    <p:sldLayoutId id="2147483661" r:id="rId1"/>
    <p:sldLayoutId id="2147483678" r:id="rId2"/>
    <p:sldLayoutId id="2147483662" r:id="rId3"/>
  </p:sldLayoutIdLst>
  <p:txStyles>
    <p:titleStyle>
      <a:lvl1pPr algn="l" defTabSz="914400" rtl="0" eaLnBrk="1" latinLnBrk="0" hangingPunct="1">
        <a:spcBef>
          <a:spcPct val="0"/>
        </a:spcBef>
        <a:buNone/>
        <a:defRPr sz="3200" b="1" i="1" kern="1200">
          <a:solidFill>
            <a:schemeClr val="bg1"/>
          </a:solidFill>
          <a:latin typeface="Myriad Pro" charset="0"/>
          <a:ea typeface="Myriad Pro" charset="0"/>
          <a:cs typeface="Myriad Pro"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Myriad Pro" charset="0"/>
          <a:ea typeface="Myriad Pro" charset="0"/>
          <a:cs typeface="Myriad Pro"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Myriad Pro" charset="0"/>
          <a:ea typeface="Myriad Pro" charset="0"/>
          <a:cs typeface="Myriad Pro"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yriad Pro" charset="0"/>
          <a:ea typeface="Myriad Pro" charset="0"/>
          <a:cs typeface="Myriad Pro"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yriad Pro" charset="0"/>
          <a:ea typeface="Myriad Pro" charset="0"/>
          <a:cs typeface="Myriad Pro"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yriad Pro" charset="0"/>
          <a:ea typeface="Myriad Pro" charset="0"/>
          <a:cs typeface="Myriad Pro"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0" y="6137240"/>
            <a:ext cx="9144000" cy="720760"/>
            <a:chOff x="0" y="6137240"/>
            <a:chExt cx="9144000" cy="720760"/>
          </a:xfrm>
        </p:grpSpPr>
        <p:sp>
          <p:nvSpPr>
            <p:cNvPr id="8" name="Rectangle 7"/>
            <p:cNvSpPr/>
            <p:nvPr/>
          </p:nvSpPr>
          <p:spPr>
            <a:xfrm>
              <a:off x="0" y="6137240"/>
              <a:ext cx="9144000" cy="720760"/>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2" descr="C:\Users\karanvir.shergill\Desktop\OCR_NEW_3D_blue.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56917" y="6287029"/>
              <a:ext cx="1035563" cy="4211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userDrawn="1"/>
        </p:nvGrpSpPr>
        <p:grpSpPr>
          <a:xfrm>
            <a:off x="0" y="863190"/>
            <a:ext cx="6516216" cy="135001"/>
            <a:chOff x="0" y="3887527"/>
            <a:chExt cx="4932040" cy="91058"/>
          </a:xfrm>
        </p:grpSpPr>
        <p:cxnSp>
          <p:nvCxnSpPr>
            <p:cNvPr id="14" name="Straight Connector 13"/>
            <p:cNvCxnSpPr/>
            <p:nvPr/>
          </p:nvCxnSpPr>
          <p:spPr>
            <a:xfrm>
              <a:off x="0" y="3933056"/>
              <a:ext cx="4932040" cy="0"/>
            </a:xfrm>
            <a:prstGeom prst="line">
              <a:avLst/>
            </a:prstGeom>
            <a:ln w="15875">
              <a:solidFill>
                <a:srgbClr val="20234E"/>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4932040" y="3887527"/>
              <a:ext cx="0" cy="91058"/>
            </a:xfrm>
            <a:prstGeom prst="line">
              <a:avLst/>
            </a:prstGeom>
            <a:ln w="15875">
              <a:solidFill>
                <a:srgbClr val="20234E"/>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userDrawn="1"/>
        </p:nvGrpSpPr>
        <p:grpSpPr>
          <a:xfrm>
            <a:off x="0" y="6093296"/>
            <a:ext cx="9144000" cy="614915"/>
            <a:chOff x="0" y="6093296"/>
            <a:chExt cx="9144000" cy="614915"/>
          </a:xfrm>
        </p:grpSpPr>
        <p:cxnSp>
          <p:nvCxnSpPr>
            <p:cNvPr id="17" name="Straight Connector 16"/>
            <p:cNvCxnSpPr/>
            <p:nvPr/>
          </p:nvCxnSpPr>
          <p:spPr>
            <a:xfrm>
              <a:off x="0" y="6093296"/>
              <a:ext cx="9144000" cy="0"/>
            </a:xfrm>
            <a:prstGeom prst="line">
              <a:avLst/>
            </a:prstGeom>
            <a:ln w="15875">
              <a:solidFill>
                <a:srgbClr val="20234E"/>
              </a:solidFill>
            </a:ln>
          </p:spPr>
          <p:style>
            <a:lnRef idx="1">
              <a:schemeClr val="accent1"/>
            </a:lnRef>
            <a:fillRef idx="0">
              <a:schemeClr val="accent1"/>
            </a:fillRef>
            <a:effectRef idx="0">
              <a:schemeClr val="accent1"/>
            </a:effectRef>
            <a:fontRef idx="minor">
              <a:schemeClr val="tx1"/>
            </a:fontRef>
          </p:style>
        </p:cxnSp>
        <p:pic>
          <p:nvPicPr>
            <p:cNvPr id="18" name="Picture 2" descr="C:\Users\karanvir.shergill\Desktop\OCR_NEW_3D_blue.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56917" y="6287029"/>
              <a:ext cx="1035563" cy="421182"/>
            </a:xfrm>
            <a:prstGeom prst="rect">
              <a:avLst/>
            </a:prstGeom>
            <a:noFill/>
            <a:ln w="9525">
              <a:no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08849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71" r:id="rId4"/>
    <p:sldLayoutId id="2147483673" r:id="rId5"/>
    <p:sldLayoutId id="2147483674" r:id="rId6"/>
    <p:sldLayoutId id="2147483677" r:id="rId7"/>
    <p:sldLayoutId id="2147483676" r:id="rId8"/>
  </p:sldLayoutIdLst>
  <p:txStyles>
    <p:titleStyle>
      <a:lvl1pPr algn="l" defTabSz="914400" rtl="0" eaLnBrk="1" latinLnBrk="0" hangingPunct="1">
        <a:spcBef>
          <a:spcPct val="0"/>
        </a:spcBef>
        <a:buNone/>
        <a:defRPr sz="4400" kern="1200">
          <a:solidFill>
            <a:srgbClr val="1F224E"/>
          </a:solidFill>
          <a:latin typeface="Myriad Pro" charset="0"/>
          <a:ea typeface="Myriad Pro" charset="0"/>
          <a:cs typeface="Myriad Pro"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1F224E"/>
          </a:solidFill>
          <a:latin typeface="Myriad Pro" charset="0"/>
          <a:ea typeface="Myriad Pro" charset="0"/>
          <a:cs typeface="Myriad Pro" charset="0"/>
        </a:defRPr>
      </a:lvl1pPr>
      <a:lvl2pPr marL="742950" indent="-285750" algn="l" defTabSz="914400" rtl="0" eaLnBrk="1" latinLnBrk="0" hangingPunct="1">
        <a:spcBef>
          <a:spcPct val="20000"/>
        </a:spcBef>
        <a:buFont typeface="Arial" panose="020B0604020202020204" pitchFamily="34" charset="0"/>
        <a:buChar char="–"/>
        <a:defRPr sz="2800" kern="1200">
          <a:solidFill>
            <a:srgbClr val="1F224E"/>
          </a:solidFill>
          <a:latin typeface="Myriad Pro" charset="0"/>
          <a:ea typeface="Myriad Pro" charset="0"/>
          <a:cs typeface="Myriad Pro" charset="0"/>
        </a:defRPr>
      </a:lvl2pPr>
      <a:lvl3pPr marL="1143000" indent="-228600" algn="l" defTabSz="914400" rtl="0" eaLnBrk="1" latinLnBrk="0" hangingPunct="1">
        <a:spcBef>
          <a:spcPct val="20000"/>
        </a:spcBef>
        <a:buFont typeface="Arial" panose="020B0604020202020204" pitchFamily="34" charset="0"/>
        <a:buChar char="•"/>
        <a:defRPr sz="2400" kern="1200">
          <a:solidFill>
            <a:srgbClr val="1F224E"/>
          </a:solidFill>
          <a:latin typeface="Myriad Pro" charset="0"/>
          <a:ea typeface="Myriad Pro" charset="0"/>
          <a:cs typeface="Myriad Pro" charset="0"/>
        </a:defRPr>
      </a:lvl3pPr>
      <a:lvl4pPr marL="1600200" indent="-228600" algn="l" defTabSz="914400" rtl="0" eaLnBrk="1" latinLnBrk="0" hangingPunct="1">
        <a:spcBef>
          <a:spcPct val="20000"/>
        </a:spcBef>
        <a:buFont typeface="Arial" panose="020B0604020202020204" pitchFamily="34" charset="0"/>
        <a:buChar char="–"/>
        <a:defRPr sz="2000" kern="1200">
          <a:solidFill>
            <a:srgbClr val="1F224E"/>
          </a:solidFill>
          <a:latin typeface="Myriad Pro" charset="0"/>
          <a:ea typeface="Myriad Pro" charset="0"/>
          <a:cs typeface="Myriad Pro" charset="0"/>
        </a:defRPr>
      </a:lvl4pPr>
      <a:lvl5pPr marL="2057400" indent="-228600" algn="l" defTabSz="914400" rtl="0" eaLnBrk="1" latinLnBrk="0" hangingPunct="1">
        <a:spcBef>
          <a:spcPct val="20000"/>
        </a:spcBef>
        <a:buFont typeface="Arial" panose="020B0604020202020204" pitchFamily="34" charset="0"/>
        <a:buChar char="»"/>
        <a:defRPr sz="2000" kern="1200">
          <a:solidFill>
            <a:srgbClr val="1F224E"/>
          </a:solidFill>
          <a:latin typeface="Myriad Pro" charset="0"/>
          <a:ea typeface="Myriad Pro" charset="0"/>
          <a:cs typeface="Myriad Pro"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ocr.org.uk/Images/170844-specification-accredited-a-level-gce-computer-science-h446.pdf"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324587-project-setting-guidance.pdf" TargetMode="Externa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mailto:computerscience@ocr.org.uk"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www.ocr.org.uk/Images/170176-programming-languages-guide.pdf"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324587-project-setting-guidance.pdf" TargetMode="Externa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324587-project-setting-guidance.pdf" TargetMode="Externa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computerscience@ocr.org.uk" TargetMode="Externa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hyperlink" Target="5_Project%20B%20-%20marking%20cover%20sheet.pdf"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image" Target="../media/image23.jpe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23.jpe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0.xml"/><Relationship Id="rId4" Type="http://schemas.openxmlformats.org/officeDocument/2006/relationships/image" Target="../media/image23.jpe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23.jpe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0.xml"/><Relationship Id="rId4" Type="http://schemas.openxmlformats.org/officeDocument/2006/relationships/image" Target="../media/image23.jpe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image" Target="../media/image23.jpe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23.jpe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0.xml"/><Relationship Id="rId4" Type="http://schemas.openxmlformats.org/officeDocument/2006/relationships/image" Target="../media/image23.jpe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0.xml"/><Relationship Id="rId4" Type="http://schemas.openxmlformats.org/officeDocument/2006/relationships/image" Target="../media/image23.jpe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0.xml"/><Relationship Id="rId4" Type="http://schemas.openxmlformats.org/officeDocument/2006/relationships/image" Target="../media/image23.jpe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0.xml"/><Relationship Id="rId4" Type="http://schemas.openxmlformats.org/officeDocument/2006/relationships/image" Target="../media/image23.jpe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0.xml"/><Relationship Id="rId4" Type="http://schemas.openxmlformats.org/officeDocument/2006/relationships/image" Target="../media/image23.jpe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0.xml"/><Relationship Id="rId4" Type="http://schemas.openxmlformats.org/officeDocument/2006/relationships/image" Target="../media/image23.jpeg"/></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0.xml"/><Relationship Id="rId4" Type="http://schemas.openxmlformats.org/officeDocument/2006/relationships/image" Target="../media/image23.jpe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0.xml"/><Relationship Id="rId4" Type="http://schemas.openxmlformats.org/officeDocument/2006/relationships/image" Target="../media/image23.jpeg"/></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0.xml"/><Relationship Id="rId4" Type="http://schemas.openxmlformats.org/officeDocument/2006/relationships/image" Target="../media/image23.jpe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0.xml"/><Relationship Id="rId4" Type="http://schemas.openxmlformats.org/officeDocument/2006/relationships/image" Target="../media/image23.jpeg"/></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0.xml"/><Relationship Id="rId4" Type="http://schemas.openxmlformats.org/officeDocument/2006/relationships/image" Target="../media/image23.jpeg"/></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0.xml"/><Relationship Id="rId4" Type="http://schemas.openxmlformats.org/officeDocument/2006/relationships/image" Target="../media/image23.jpeg"/></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10.xml"/><Relationship Id="rId4" Type="http://schemas.openxmlformats.org/officeDocument/2006/relationships/image" Target="../media/image23.jpe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p:cNvSpPr>
            <a:spLocks noGrp="1"/>
          </p:cNvSpPr>
          <p:nvPr>
            <p:ph type="ctrTitle"/>
          </p:nvPr>
        </p:nvSpPr>
        <p:spPr>
          <a:xfrm>
            <a:off x="251520" y="1268760"/>
            <a:ext cx="8784976" cy="1932866"/>
          </a:xfrm>
        </p:spPr>
        <p:txBody>
          <a:bodyPr/>
          <a:lstStyle/>
          <a:p>
            <a:r>
              <a:rPr lang="en-US" dirty="0"/>
              <a:t>OCR AS/A Level Computer Science (H446)</a:t>
            </a:r>
            <a:br>
              <a:rPr lang="en-US" dirty="0"/>
            </a:br>
            <a:r>
              <a:rPr lang="en-US" dirty="0"/>
              <a:t/>
            </a:r>
            <a:br>
              <a:rPr lang="en-US" dirty="0"/>
            </a:br>
            <a:r>
              <a:rPr lang="en-US" baseline="0" dirty="0"/>
              <a:t>Project NEA CPD for </a:t>
            </a:r>
            <a:br>
              <a:rPr lang="en-US" baseline="0" dirty="0"/>
            </a:br>
            <a:r>
              <a:rPr lang="en-US" baseline="0" dirty="0"/>
              <a:t>Internal</a:t>
            </a:r>
            <a:r>
              <a:rPr lang="en-US" dirty="0"/>
              <a:t> Moderation</a:t>
            </a:r>
          </a:p>
        </p:txBody>
      </p:sp>
      <p:pic>
        <p:nvPicPr>
          <p:cNvPr id="2"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279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H446/02</a:t>
            </a:r>
          </a:p>
        </p:txBody>
      </p:sp>
      <p:sp>
        <p:nvSpPr>
          <p:cNvPr id="3" name="Content Placeholder 2"/>
          <p:cNvSpPr>
            <a:spLocks noGrp="1"/>
          </p:cNvSpPr>
          <p:nvPr>
            <p:ph idx="1"/>
          </p:nvPr>
        </p:nvSpPr>
        <p:spPr>
          <a:xfrm>
            <a:off x="175882" y="980728"/>
            <a:ext cx="8698747" cy="5112568"/>
          </a:xfrm>
        </p:spPr>
        <p:txBody>
          <a:bodyPr/>
          <a:lstStyle/>
          <a:p>
            <a:pPr marL="342900" indent="-342900">
              <a:buFont typeface="Arial" panose="020B0604020202020204" pitchFamily="34" charset="0"/>
              <a:buChar char="•"/>
            </a:pPr>
            <a:r>
              <a:rPr lang="en-GB" sz="2800" dirty="0"/>
              <a:t>Elements</a:t>
            </a:r>
            <a:r>
              <a:rPr lang="en-GB" sz="2800" baseline="0" dirty="0"/>
              <a:t> of computational thinking</a:t>
            </a:r>
          </a:p>
          <a:p>
            <a:pPr marL="800100" lvl="1" indent="-342900">
              <a:buFont typeface="Arial" panose="020B0604020202020204" pitchFamily="34" charset="0"/>
              <a:buChar char="•"/>
            </a:pPr>
            <a:r>
              <a:rPr lang="en-GB" sz="2400" dirty="0"/>
              <a:t>Thinking</a:t>
            </a:r>
            <a:r>
              <a:rPr lang="en-GB" sz="2400" baseline="0" dirty="0"/>
              <a:t> abstractly: taking problem out of scenario</a:t>
            </a:r>
          </a:p>
          <a:p>
            <a:pPr marL="800100" lvl="1" indent="-342900">
              <a:buFont typeface="Arial" panose="020B0604020202020204" pitchFamily="34" charset="0"/>
              <a:buChar char="•"/>
            </a:pPr>
            <a:r>
              <a:rPr lang="en-GB" sz="2400" baseline="0" dirty="0"/>
              <a:t>Thinking ahead: identifying issues and planning</a:t>
            </a:r>
          </a:p>
          <a:p>
            <a:pPr marL="800100" lvl="1" indent="-342900">
              <a:buFont typeface="Arial" panose="020B0604020202020204" pitchFamily="34" charset="0"/>
              <a:buChar char="•"/>
            </a:pPr>
            <a:r>
              <a:rPr lang="en-GB" sz="2400" baseline="0" dirty="0"/>
              <a:t>Thinking procedurally: working through the problem</a:t>
            </a:r>
          </a:p>
          <a:p>
            <a:pPr marL="800100" lvl="1" indent="-342900">
              <a:buFont typeface="Arial" panose="020B0604020202020204" pitchFamily="34" charset="0"/>
              <a:buChar char="•"/>
            </a:pPr>
            <a:r>
              <a:rPr lang="en-GB" sz="2400" baseline="0" dirty="0"/>
              <a:t>Thinking logically: efficient</a:t>
            </a:r>
            <a:r>
              <a:rPr lang="en-GB" sz="2400" dirty="0"/>
              <a:t> / logical solutions</a:t>
            </a:r>
            <a:endParaRPr lang="en-GB" sz="2400" baseline="0" dirty="0"/>
          </a:p>
          <a:p>
            <a:pPr marL="800100" lvl="1" indent="-342900">
              <a:buFont typeface="Arial" panose="020B0604020202020204" pitchFamily="34" charset="0"/>
              <a:buChar char="•"/>
            </a:pPr>
            <a:r>
              <a:rPr lang="en-GB" sz="2400" baseline="0" dirty="0"/>
              <a:t>Thinking concurrently: tackling problems at the same time</a:t>
            </a:r>
            <a:endParaRPr lang="en-GB" sz="2000" baseline="0" dirty="0"/>
          </a:p>
          <a:p>
            <a:pPr marL="342900" indent="-342900">
              <a:buFont typeface="Arial" panose="020B0604020202020204" pitchFamily="34" charset="0"/>
              <a:buChar char="•"/>
            </a:pPr>
            <a:r>
              <a:rPr lang="en-GB" sz="2800" dirty="0"/>
              <a:t>Problem solving and programming</a:t>
            </a:r>
          </a:p>
          <a:p>
            <a:pPr marL="800100" lvl="1" indent="-342900">
              <a:buFont typeface="Arial" panose="020B0604020202020204" pitchFamily="34" charset="0"/>
              <a:buChar char="•"/>
            </a:pPr>
            <a:r>
              <a:rPr lang="en-GB" sz="2400" dirty="0">
                <a:hlinkClick r:id="rId3"/>
              </a:rPr>
              <a:t>Programming techniques</a:t>
            </a:r>
            <a:endParaRPr lang="en-GB" sz="2400" dirty="0"/>
          </a:p>
          <a:p>
            <a:pPr marL="800100" lvl="1" indent="-342900">
              <a:buFont typeface="Arial" panose="020B0604020202020204" pitchFamily="34" charset="0"/>
              <a:buChar char="•"/>
            </a:pPr>
            <a:r>
              <a:rPr lang="en-GB" sz="2400" dirty="0"/>
              <a:t>Computational methods</a:t>
            </a:r>
            <a:endParaRPr lang="en-GB" sz="2000" dirty="0"/>
          </a:p>
          <a:p>
            <a:pPr marL="342900" lvl="0" indent="-342900">
              <a:buFont typeface="Arial" panose="020B0604020202020204" pitchFamily="34" charset="0"/>
              <a:buChar char="•"/>
            </a:pPr>
            <a:r>
              <a:rPr lang="en-GB" sz="2400" dirty="0"/>
              <a:t>Algorithms</a:t>
            </a:r>
          </a:p>
        </p:txBody>
      </p:sp>
      <p:pic>
        <p:nvPicPr>
          <p:cNvPr id="4" name="Picture 2" descr="New Collaborative Learning Tru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836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H446/03</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GB" sz="2800" dirty="0"/>
              <a:t>Programming project - NEA</a:t>
            </a:r>
          </a:p>
          <a:p>
            <a:pPr marL="285750" indent="-285750">
              <a:buFont typeface="Arial" panose="020B0604020202020204" pitchFamily="34" charset="0"/>
              <a:buChar char="•"/>
            </a:pPr>
            <a:r>
              <a:rPr lang="en-GB" sz="2800" dirty="0"/>
              <a:t>Follow agile development</a:t>
            </a:r>
          </a:p>
          <a:p>
            <a:pPr marL="742950" lvl="1" indent="-285750">
              <a:buFont typeface="Arial" panose="020B0604020202020204" pitchFamily="34" charset="0"/>
              <a:buChar char="•"/>
            </a:pPr>
            <a:r>
              <a:rPr lang="en-GB" sz="2800" dirty="0"/>
              <a:t>E.g. </a:t>
            </a:r>
            <a:r>
              <a:rPr lang="en-GB" sz="2800" dirty="0">
                <a:solidFill>
                  <a:srgbClr val="FF0000"/>
                </a:solidFill>
              </a:rPr>
              <a:t>design and prototypes may be throughout</a:t>
            </a:r>
            <a:r>
              <a:rPr lang="en-GB" sz="2800" baseline="0" dirty="0">
                <a:solidFill>
                  <a:srgbClr val="FF0000"/>
                </a:solidFill>
              </a:rPr>
              <a:t> the project, not just in one specific section</a:t>
            </a:r>
            <a:endParaRPr lang="en-GB" sz="2800" dirty="0">
              <a:solidFill>
                <a:srgbClr val="FF0000"/>
              </a:solidFill>
            </a:endParaRPr>
          </a:p>
          <a:p>
            <a:pPr marL="285750" indent="-285750">
              <a:buFont typeface="Arial" panose="020B0604020202020204" pitchFamily="34" charset="0"/>
              <a:buChar char="•"/>
            </a:pPr>
            <a:r>
              <a:rPr lang="en-GB" sz="2800" dirty="0"/>
              <a:t>Internally</a:t>
            </a:r>
            <a:r>
              <a:rPr lang="en-GB" sz="2800" baseline="0" dirty="0"/>
              <a:t> assessed</a:t>
            </a:r>
          </a:p>
          <a:p>
            <a:pPr marL="285750" indent="-285750">
              <a:buFont typeface="Arial" panose="020B0604020202020204" pitchFamily="34" charset="0"/>
              <a:buChar char="•"/>
            </a:pPr>
            <a:r>
              <a:rPr lang="en-GB" sz="2800" baseline="0" dirty="0"/>
              <a:t>Externally moderated</a:t>
            </a:r>
            <a:endParaRPr lang="en-GB" sz="2800" dirty="0">
              <a:effectLst/>
            </a:endParaRPr>
          </a:p>
          <a:p>
            <a:pPr marL="285750" indent="-285750" rtl="0" eaLnBrk="1" latinLnBrk="0" hangingPunct="1">
              <a:buFont typeface="Arial" panose="020B0604020202020204" pitchFamily="34" charset="0"/>
              <a:buChar char="•"/>
            </a:pPr>
            <a:r>
              <a:rPr lang="en-GB" sz="2800" dirty="0"/>
              <a:t>Produce and submit a report</a:t>
            </a:r>
          </a:p>
        </p:txBody>
      </p:sp>
      <p:pic>
        <p:nvPicPr>
          <p:cNvPr id="4" name="Picture 2" descr="New Collaborative Learning Tru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haron\AppData\Local\Microsoft\Windows\INetCache\IE\IODI2ASD\question-mark[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043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The project</a:t>
            </a:r>
          </a:p>
        </p:txBody>
      </p:sp>
      <p:sp>
        <p:nvSpPr>
          <p:cNvPr id="4" name="Subtitle 3"/>
          <p:cNvSpPr>
            <a:spLocks noGrp="1"/>
          </p:cNvSpPr>
          <p:nvPr>
            <p:ph idx="1"/>
          </p:nvPr>
        </p:nvSpPr>
        <p:spPr>
          <a:xfrm>
            <a:off x="179512" y="1052736"/>
            <a:ext cx="8698747" cy="4968552"/>
          </a:xfrm>
        </p:spPr>
        <p:txBody>
          <a:bodyPr/>
          <a:lstStyle/>
          <a:p>
            <a:pPr marL="342900" indent="-342900">
              <a:buFont typeface="Arial" panose="020B0604020202020204" pitchFamily="34" charset="0"/>
              <a:buChar char="•"/>
            </a:pPr>
            <a:r>
              <a:rPr lang="en-GB" sz="2400" dirty="0">
                <a:solidFill>
                  <a:srgbClr val="FF0000"/>
                </a:solidFill>
              </a:rPr>
              <a:t>Does</a:t>
            </a:r>
            <a:r>
              <a:rPr lang="en-GB" sz="2400" baseline="0" dirty="0">
                <a:solidFill>
                  <a:srgbClr val="FF0000"/>
                </a:solidFill>
              </a:rPr>
              <a:t> not need a specific end user</a:t>
            </a:r>
            <a:br>
              <a:rPr lang="en-GB" sz="2400" baseline="0" dirty="0">
                <a:solidFill>
                  <a:srgbClr val="FF0000"/>
                </a:solidFill>
              </a:rPr>
            </a:br>
            <a:r>
              <a:rPr lang="en-GB" sz="2000" i="1" baseline="0" dirty="0">
                <a:solidFill>
                  <a:srgbClr val="00B0F0"/>
                </a:solidFill>
              </a:rPr>
              <a:t>Be careful here</a:t>
            </a:r>
            <a:r>
              <a:rPr lang="en-GB" sz="2000" i="1" dirty="0">
                <a:solidFill>
                  <a:srgbClr val="00B0F0"/>
                </a:solidFill>
              </a:rPr>
              <a:t> as you will need substantial stakeholder participation and feedback evidence – see moderator comments</a:t>
            </a:r>
            <a:endParaRPr lang="en-GB" sz="2000" i="1" baseline="0" dirty="0">
              <a:solidFill>
                <a:srgbClr val="00B0F0"/>
              </a:solidFill>
            </a:endParaRPr>
          </a:p>
          <a:p>
            <a:pPr marL="342900" indent="-342900">
              <a:buFont typeface="Arial" panose="020B0604020202020204" pitchFamily="34" charset="0"/>
              <a:buChar char="•"/>
            </a:pPr>
            <a:r>
              <a:rPr lang="en-GB" sz="2400" baseline="0" dirty="0"/>
              <a:t>Must be </a:t>
            </a:r>
            <a:r>
              <a:rPr lang="en-GB" sz="2400" baseline="0" dirty="0">
                <a:solidFill>
                  <a:srgbClr val="FF0000"/>
                </a:solidFill>
              </a:rPr>
              <a:t>non-trivial</a:t>
            </a:r>
            <a:r>
              <a:rPr lang="en-GB" sz="2400" baseline="0" dirty="0"/>
              <a:t>, </a:t>
            </a:r>
            <a:r>
              <a:rPr lang="en-GB" sz="2400" baseline="0" dirty="0">
                <a:solidFill>
                  <a:srgbClr val="FF0000"/>
                </a:solidFill>
              </a:rPr>
              <a:t>substantial coded element</a:t>
            </a:r>
          </a:p>
          <a:p>
            <a:pPr marL="800100" lvl="1" indent="-342900">
              <a:buFont typeface="Arial" panose="020B0604020202020204" pitchFamily="34" charset="0"/>
              <a:buChar char="•"/>
            </a:pPr>
            <a:r>
              <a:rPr lang="en-GB" sz="2400" dirty="0"/>
              <a:t>Complex games (e.g. play against the computer)</a:t>
            </a:r>
          </a:p>
          <a:p>
            <a:pPr marL="800100" lvl="1" indent="-342900">
              <a:buFont typeface="Arial" panose="020B0604020202020204" pitchFamily="34" charset="0"/>
              <a:buChar char="•"/>
            </a:pPr>
            <a:r>
              <a:rPr lang="en-GB" sz="2400" baseline="0" dirty="0"/>
              <a:t>Simulations</a:t>
            </a:r>
          </a:p>
          <a:p>
            <a:pPr marL="800100" lvl="1" indent="-342900">
              <a:buFont typeface="Arial" panose="020B0604020202020204" pitchFamily="34" charset="0"/>
              <a:buChar char="•"/>
            </a:pPr>
            <a:r>
              <a:rPr lang="en-GB" sz="2400" dirty="0"/>
              <a:t>Timetabling/scheduling (automated)</a:t>
            </a:r>
          </a:p>
          <a:p>
            <a:pPr marL="800100" lvl="1" indent="-342900">
              <a:buFont typeface="Arial" panose="020B0604020202020204" pitchFamily="34" charset="0"/>
              <a:buChar char="•"/>
            </a:pPr>
            <a:r>
              <a:rPr lang="en-GB" sz="2400" dirty="0"/>
              <a:t>Online multi-user website e.g. VLE/VML/social network</a:t>
            </a:r>
          </a:p>
          <a:p>
            <a:pPr marL="342900" lvl="0" indent="-342900">
              <a:buFont typeface="Arial" panose="020B0604020202020204" pitchFamily="34" charset="0"/>
              <a:buChar char="•"/>
            </a:pPr>
            <a:r>
              <a:rPr lang="en-GB" sz="2400" dirty="0">
                <a:solidFill>
                  <a:srgbClr val="FF0000"/>
                </a:solidFill>
              </a:rPr>
              <a:t>Trivial e.g.</a:t>
            </a:r>
          </a:p>
          <a:p>
            <a:pPr marL="800100" lvl="1" indent="-342900">
              <a:buFont typeface="Arial" panose="020B0604020202020204" pitchFamily="34" charset="0"/>
              <a:buChar char="•"/>
            </a:pPr>
            <a:r>
              <a:rPr lang="en-GB" sz="2400" dirty="0">
                <a:solidFill>
                  <a:srgbClr val="FF0000"/>
                </a:solidFill>
              </a:rPr>
              <a:t>Multiple</a:t>
            </a:r>
            <a:r>
              <a:rPr lang="en-GB" sz="2400" baseline="0" dirty="0">
                <a:solidFill>
                  <a:srgbClr val="FF0000"/>
                </a:solidFill>
              </a:rPr>
              <a:t> choice quizzes</a:t>
            </a:r>
          </a:p>
          <a:p>
            <a:pPr marL="800100" lvl="1" indent="-342900">
              <a:buFont typeface="Arial" panose="020B0604020202020204" pitchFamily="34" charset="0"/>
              <a:buChar char="•"/>
            </a:pPr>
            <a:r>
              <a:rPr lang="en-GB" sz="2400" dirty="0">
                <a:solidFill>
                  <a:srgbClr val="FF0000"/>
                </a:solidFill>
              </a:rPr>
              <a:t>Accessing a database e.g. stock control</a:t>
            </a:r>
          </a:p>
          <a:p>
            <a:pPr marL="800100" lvl="1" indent="-342900">
              <a:buFont typeface="Arial" panose="020B0604020202020204" pitchFamily="34" charset="0"/>
              <a:buChar char="•"/>
            </a:pPr>
            <a:r>
              <a:rPr lang="en-GB" sz="2400" dirty="0">
                <a:solidFill>
                  <a:srgbClr val="FF0000"/>
                </a:solidFill>
              </a:rPr>
              <a:t>VBA projects</a:t>
            </a:r>
          </a:p>
        </p:txBody>
      </p:sp>
      <p:pic>
        <p:nvPicPr>
          <p:cNvPr id="5" name="Picture 2" descr="New Collaborative Learning Tru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haron\AppData\Local\Microsoft\Windows\INetCache\IE\4YFGSC8N\5427303619_f0c1452916_z[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4725144"/>
            <a:ext cx="1040884" cy="10408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haron\AppData\Local\Microsoft\Windows\INetCache\IE\IODI2ASD\question-mar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516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1026" name="Picture 2">
            <a:hlinkClick r:id="rId2" action="ppaction://hlinkfile"/>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599" t="26680" r="27772" b="3451"/>
          <a:stretch/>
        </p:blipFill>
        <p:spPr bwMode="auto">
          <a:xfrm>
            <a:off x="444086" y="548680"/>
            <a:ext cx="8136904" cy="5546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New Collaborative Learning Tru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haron\AppData\Local\Microsoft\Windows\INetCache\IE\IODI2ASD\question-mark[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870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Arial" charset="0"/>
              </a:rPr>
              <a:t>What languages can I use?</a:t>
            </a:r>
            <a:endParaRPr lang="en-GB" altLang="en-US" dirty="0">
              <a:latin typeface="Arial" charset="0"/>
            </a:endParaRPr>
          </a:p>
        </p:txBody>
      </p:sp>
      <p:sp>
        <p:nvSpPr>
          <p:cNvPr id="6" name="Content Placeholder 5"/>
          <p:cNvSpPr>
            <a:spLocks noGrp="1"/>
          </p:cNvSpPr>
          <p:nvPr>
            <p:ph idx="1"/>
          </p:nvPr>
        </p:nvSpPr>
        <p:spPr>
          <a:xfrm>
            <a:off x="193733" y="908720"/>
            <a:ext cx="8698747" cy="5688632"/>
          </a:xfrm>
        </p:spPr>
        <p:txBody>
          <a:bodyPr/>
          <a:lstStyle/>
          <a:p>
            <a:pPr marL="342900" indent="-342900">
              <a:buFont typeface="Arial" panose="020B0604020202020204" pitchFamily="34" charset="0"/>
              <a:buChar char="•"/>
            </a:pPr>
            <a:r>
              <a:rPr lang="en-GB" sz="2000" dirty="0"/>
              <a:t>Must be appropriate – </a:t>
            </a:r>
            <a:r>
              <a:rPr lang="en-GB" sz="2000" dirty="0">
                <a:solidFill>
                  <a:srgbClr val="FF0000"/>
                </a:solidFill>
              </a:rPr>
              <a:t>no drag and drop IDE development software applications</a:t>
            </a:r>
          </a:p>
          <a:p>
            <a:pPr marL="342900" indent="-342900">
              <a:buFont typeface="Arial" panose="020B0604020202020204" pitchFamily="34" charset="0"/>
              <a:buChar char="•"/>
            </a:pPr>
            <a:r>
              <a:rPr lang="en-GB" sz="2000" dirty="0"/>
              <a:t>Acceptable languages:</a:t>
            </a:r>
          </a:p>
          <a:p>
            <a:pPr marL="800100" lvl="1" indent="-342900">
              <a:buFont typeface="Arial" panose="020B0604020202020204" pitchFamily="34" charset="0"/>
              <a:buChar char="•"/>
            </a:pPr>
            <a:r>
              <a:rPr lang="en-GB" sz="2000" dirty="0"/>
              <a:t>Python</a:t>
            </a:r>
          </a:p>
          <a:p>
            <a:pPr marL="800100" lvl="1" indent="-342900">
              <a:buFont typeface="Arial" panose="020B0604020202020204" pitchFamily="34" charset="0"/>
              <a:buChar char="•"/>
            </a:pPr>
            <a:r>
              <a:rPr lang="en-GB" sz="2000" dirty="0"/>
              <a:t>C family</a:t>
            </a:r>
          </a:p>
          <a:p>
            <a:pPr marL="800100" lvl="1" indent="-342900">
              <a:buFont typeface="Arial" panose="020B0604020202020204" pitchFamily="34" charset="0"/>
              <a:buChar char="•"/>
            </a:pPr>
            <a:r>
              <a:rPr lang="en-GB" sz="2000" dirty="0"/>
              <a:t>Java</a:t>
            </a:r>
          </a:p>
          <a:p>
            <a:pPr marL="800100" lvl="1" indent="-342900">
              <a:buFont typeface="Arial" panose="020B0604020202020204" pitchFamily="34" charset="0"/>
              <a:buChar char="•"/>
            </a:pPr>
            <a:r>
              <a:rPr lang="en-GB" sz="2000" dirty="0">
                <a:solidFill>
                  <a:srgbClr val="FF0000"/>
                </a:solidFill>
              </a:rPr>
              <a:t>VB.NET (VBA is not usually sufficient) – </a:t>
            </a:r>
            <a:r>
              <a:rPr lang="en-GB" sz="2000" i="1" dirty="0">
                <a:solidFill>
                  <a:srgbClr val="00B0F0"/>
                </a:solidFill>
              </a:rPr>
              <a:t>try and steer clear</a:t>
            </a:r>
          </a:p>
          <a:p>
            <a:pPr marL="800100" lvl="1" indent="-342900">
              <a:buFont typeface="Arial" panose="020B0604020202020204" pitchFamily="34" charset="0"/>
              <a:buChar char="•"/>
            </a:pPr>
            <a:r>
              <a:rPr lang="en-GB" sz="2000" dirty="0"/>
              <a:t>PHP</a:t>
            </a:r>
          </a:p>
          <a:p>
            <a:pPr marL="800100" lvl="1" indent="-342900">
              <a:buFont typeface="Arial" panose="020B0604020202020204" pitchFamily="34" charset="0"/>
              <a:buChar char="•"/>
            </a:pPr>
            <a:r>
              <a:rPr lang="en-GB" sz="2000" dirty="0"/>
              <a:t>Delphi</a:t>
            </a:r>
          </a:p>
          <a:p>
            <a:pPr marL="342900" lvl="0" indent="-342900">
              <a:buFont typeface="Arial" panose="020B0604020202020204" pitchFamily="34" charset="0"/>
              <a:buChar char="•"/>
            </a:pPr>
            <a:r>
              <a:rPr lang="en-GB" sz="2000" dirty="0"/>
              <a:t>E-mail </a:t>
            </a:r>
            <a:r>
              <a:rPr lang="en-GB" sz="2000" dirty="0">
                <a:hlinkClick r:id="rId3"/>
              </a:rPr>
              <a:t>computerscience@ocr.org.uk</a:t>
            </a:r>
            <a:r>
              <a:rPr lang="en-GB" sz="2000" dirty="0"/>
              <a:t> </a:t>
            </a:r>
            <a:r>
              <a:rPr lang="en-GB" sz="2000" baseline="0" dirty="0"/>
              <a:t>if the language you want to use is not here</a:t>
            </a:r>
          </a:p>
          <a:p>
            <a:pPr marL="342900" lvl="0" indent="-342900">
              <a:buFont typeface="Arial" panose="020B0604020202020204" pitchFamily="34" charset="0"/>
              <a:buChar char="•"/>
            </a:pPr>
            <a:r>
              <a:rPr lang="en-GB" sz="2000" dirty="0">
                <a:solidFill>
                  <a:srgbClr val="FF0000"/>
                </a:solidFill>
              </a:rPr>
              <a:t>Suitable GUI is required – </a:t>
            </a:r>
            <a:r>
              <a:rPr lang="en-GB" sz="2000" i="1" dirty="0">
                <a:solidFill>
                  <a:srgbClr val="00B0F0"/>
                </a:solidFill>
              </a:rPr>
              <a:t>command line accepted if part of machine code or assembly code level</a:t>
            </a:r>
          </a:p>
        </p:txBody>
      </p:sp>
      <p:pic>
        <p:nvPicPr>
          <p:cNvPr id="4" name="Picture 2" descr="New Collaborative Learning Tru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haron\AppData\Local\Microsoft\Windows\INetCache\IE\IODI2ASD\question-mark[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190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languages</a:t>
            </a:r>
          </a:p>
        </p:txBody>
      </p:sp>
      <p:sp>
        <p:nvSpPr>
          <p:cNvPr id="3" name="Content Placeholder 2"/>
          <p:cNvSpPr>
            <a:spLocks noGrp="1"/>
          </p:cNvSpPr>
          <p:nvPr>
            <p:ph idx="1"/>
          </p:nvPr>
        </p:nvSpPr>
        <p:spPr>
          <a:xfrm>
            <a:off x="193731" y="1052736"/>
            <a:ext cx="8698747" cy="4968552"/>
          </a:xfrm>
        </p:spPr>
        <p:txBody>
          <a:bodyPr/>
          <a:lstStyle/>
          <a:p>
            <a:pPr marL="342900" indent="-342900" fontAlgn="auto">
              <a:spcAft>
                <a:spcPts val="0"/>
              </a:spcAft>
              <a:buFont typeface="Arial" panose="020B0604020202020204" pitchFamily="34" charset="0"/>
              <a:buChar char="•"/>
              <a:defRPr/>
            </a:pPr>
            <a:r>
              <a:rPr lang="en-GB" altLang="en-US" sz="2400" dirty="0"/>
              <a:t>In June 2017and 2018 exam series, we also allowed the use of:</a:t>
            </a:r>
          </a:p>
          <a:p>
            <a:pPr marL="800100" lvl="1" indent="-342900" fontAlgn="auto">
              <a:spcAft>
                <a:spcPts val="0"/>
              </a:spcAft>
              <a:buFont typeface="Arial" panose="020B0604020202020204" pitchFamily="34" charset="0"/>
              <a:buChar char="•"/>
              <a:defRPr/>
            </a:pPr>
            <a:r>
              <a:rPr lang="en-GB" altLang="en-US" sz="2800" dirty="0"/>
              <a:t>Swift</a:t>
            </a:r>
          </a:p>
          <a:p>
            <a:pPr marL="800100" lvl="1" indent="-342900" fontAlgn="auto">
              <a:spcAft>
                <a:spcPts val="0"/>
              </a:spcAft>
              <a:buFont typeface="Arial" panose="020B0604020202020204" pitchFamily="34" charset="0"/>
              <a:buChar char="•"/>
              <a:defRPr/>
            </a:pPr>
            <a:r>
              <a:rPr lang="en-GB" altLang="en-US" sz="2800" dirty="0"/>
              <a:t>JSON</a:t>
            </a:r>
          </a:p>
          <a:p>
            <a:pPr marL="800100" lvl="1" indent="-342900" fontAlgn="auto">
              <a:spcAft>
                <a:spcPts val="0"/>
              </a:spcAft>
              <a:buFont typeface="Arial" panose="020B0604020202020204" pitchFamily="34" charset="0"/>
              <a:buChar char="•"/>
              <a:defRPr/>
            </a:pPr>
            <a:r>
              <a:rPr lang="en-GB" altLang="en-US" sz="2800" dirty="0" err="1"/>
              <a:t>NodeJS</a:t>
            </a:r>
            <a:r>
              <a:rPr lang="en-GB" altLang="en-US" sz="2800" dirty="0"/>
              <a:t> </a:t>
            </a:r>
          </a:p>
          <a:p>
            <a:pPr marL="800100" lvl="1" indent="-342900" fontAlgn="auto">
              <a:spcAft>
                <a:spcPts val="0"/>
              </a:spcAft>
              <a:buFont typeface="Arial" panose="020B0604020202020204" pitchFamily="34" charset="0"/>
              <a:buChar char="•"/>
              <a:defRPr/>
            </a:pPr>
            <a:r>
              <a:rPr lang="en-GB" altLang="en-US" sz="2800" dirty="0"/>
              <a:t>Unreal/Unity (linked to C# etc.)</a:t>
            </a:r>
          </a:p>
          <a:p>
            <a:pPr marL="800100" lvl="1" indent="-342900" fontAlgn="auto">
              <a:spcAft>
                <a:spcPts val="0"/>
              </a:spcAft>
              <a:buFont typeface="Arial" panose="020B0604020202020204" pitchFamily="34" charset="0"/>
              <a:buChar char="•"/>
              <a:defRPr/>
            </a:pPr>
            <a:r>
              <a:rPr lang="en-GB" altLang="en-US" sz="2800" dirty="0"/>
              <a:t>LUA</a:t>
            </a:r>
          </a:p>
          <a:p>
            <a:pPr marL="800100" lvl="1" indent="-342900" fontAlgn="auto">
              <a:spcAft>
                <a:spcPts val="0"/>
              </a:spcAft>
              <a:buFont typeface="Arial" panose="020B0604020202020204" pitchFamily="34" charset="0"/>
              <a:buChar char="•"/>
              <a:defRPr/>
            </a:pPr>
            <a:r>
              <a:rPr lang="en-GB" altLang="en-US" sz="2800" dirty="0"/>
              <a:t>Robot X / Monkey X</a:t>
            </a:r>
          </a:p>
          <a:p>
            <a:pPr marL="800100" lvl="1" indent="-342900" fontAlgn="auto">
              <a:spcAft>
                <a:spcPts val="0"/>
              </a:spcAft>
              <a:buFont typeface="Arial" panose="020B0604020202020204" pitchFamily="34" charset="0"/>
              <a:buChar char="•"/>
              <a:defRPr/>
            </a:pPr>
            <a:r>
              <a:rPr lang="en-GB" altLang="en-US" sz="2800" dirty="0"/>
              <a:t>JavaScript – expected to be used in conjunction HTML/CSS/MySQL/PHP</a:t>
            </a:r>
          </a:p>
          <a:p>
            <a:pPr marL="285750" indent="-285750">
              <a:buFont typeface="Arial" panose="020B0604020202020204" pitchFamily="34" charset="0"/>
              <a:buChar char="•"/>
            </a:pPr>
            <a:endParaRPr lang="en-GB" sz="1600" dirty="0"/>
          </a:p>
        </p:txBody>
      </p:sp>
      <p:pic>
        <p:nvPicPr>
          <p:cNvPr id="4"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078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rPr>
              <a:t>What languages is ‘best’?</a:t>
            </a:r>
            <a:r>
              <a:rPr lang="en-GB" altLang="en-US" dirty="0">
                <a:latin typeface="Arial" charset="0"/>
              </a:rPr>
              <a:t/>
            </a:r>
            <a:br>
              <a:rPr lang="en-GB" altLang="en-US" dirty="0">
                <a:latin typeface="Arial" charset="0"/>
              </a:rPr>
            </a:br>
            <a:endParaRPr lang="en-GB" dirty="0"/>
          </a:p>
        </p:txBody>
      </p:sp>
      <p:sp>
        <p:nvSpPr>
          <p:cNvPr id="3" name="Content Placeholder 2"/>
          <p:cNvSpPr>
            <a:spLocks noGrp="1"/>
          </p:cNvSpPr>
          <p:nvPr>
            <p:ph idx="1"/>
          </p:nvPr>
        </p:nvSpPr>
        <p:spPr>
          <a:xfrm>
            <a:off x="193733" y="1052736"/>
            <a:ext cx="8698747" cy="4752528"/>
          </a:xfrm>
        </p:spPr>
        <p:txBody>
          <a:bodyPr/>
          <a:lstStyle/>
          <a:p>
            <a:pPr marL="342900" indent="-342900">
              <a:buFont typeface="Arial" panose="020B0604020202020204" pitchFamily="34" charset="0"/>
              <a:buChar char="•"/>
            </a:pPr>
            <a:r>
              <a:rPr lang="en-GB" altLang="en-US" sz="2400" dirty="0">
                <a:latin typeface="Arial" charset="0"/>
              </a:rPr>
              <a:t>Totally dependent on:</a:t>
            </a:r>
          </a:p>
          <a:p>
            <a:pPr marL="800100" lvl="1" indent="-342900">
              <a:buFont typeface="Arial" panose="020B0604020202020204" pitchFamily="34" charset="0"/>
              <a:buChar char="•"/>
            </a:pPr>
            <a:r>
              <a:rPr lang="en-GB" altLang="en-US" sz="2400" dirty="0">
                <a:latin typeface="Arial" charset="0"/>
              </a:rPr>
              <a:t>The project</a:t>
            </a:r>
          </a:p>
          <a:p>
            <a:pPr marL="800100" lvl="1" indent="-342900">
              <a:buFont typeface="Arial" panose="020B0604020202020204" pitchFamily="34" charset="0"/>
              <a:buChar char="•"/>
            </a:pPr>
            <a:r>
              <a:rPr lang="en-GB" altLang="en-US" sz="2400" dirty="0">
                <a:latin typeface="Arial" charset="0"/>
              </a:rPr>
              <a:t>Candidate Skills</a:t>
            </a:r>
          </a:p>
          <a:p>
            <a:pPr marL="800100" lvl="1" indent="-342900">
              <a:buFont typeface="Arial" panose="020B0604020202020204" pitchFamily="34" charset="0"/>
              <a:buChar char="•"/>
            </a:pPr>
            <a:r>
              <a:rPr lang="en-GB" altLang="en-US" sz="2400" dirty="0">
                <a:latin typeface="Arial" charset="0"/>
              </a:rPr>
              <a:t>Level of familiarity</a:t>
            </a:r>
          </a:p>
          <a:p>
            <a:pPr marL="342900" indent="-342900">
              <a:buFont typeface="Arial" panose="020B0604020202020204" pitchFamily="34" charset="0"/>
              <a:buChar char="•"/>
            </a:pPr>
            <a:r>
              <a:rPr lang="en-GB" altLang="en-US" sz="2400" dirty="0">
                <a:latin typeface="Arial" charset="0"/>
                <a:hlinkClick r:id="rId3"/>
              </a:rPr>
              <a:t>Programming Language Guide</a:t>
            </a:r>
            <a:r>
              <a:rPr lang="en-GB" altLang="en-US" sz="2400" dirty="0">
                <a:latin typeface="Arial" charset="0"/>
              </a:rPr>
              <a:t> may help support choices</a:t>
            </a:r>
          </a:p>
          <a:p>
            <a:pPr marL="342900" indent="-342900">
              <a:buFont typeface="Arial" panose="020B0604020202020204" pitchFamily="34" charset="0"/>
              <a:buChar char="•"/>
            </a:pPr>
            <a:r>
              <a:rPr lang="en-GB" altLang="en-US" sz="2400" dirty="0">
                <a:latin typeface="Arial" charset="0"/>
              </a:rPr>
              <a:t>Most pupils likely to have studied Python at GCSE if they opted for OCR (~90% of centres)</a:t>
            </a:r>
          </a:p>
          <a:p>
            <a:pPr marL="342900" indent="-342900">
              <a:buFont typeface="Arial" panose="020B0604020202020204" pitchFamily="34" charset="0"/>
              <a:buChar char="•"/>
            </a:pPr>
            <a:r>
              <a:rPr lang="en-GB" altLang="en-US" sz="2400" dirty="0">
                <a:latin typeface="Arial" charset="0"/>
              </a:rPr>
              <a:t>There is no one ‘best’ language</a:t>
            </a:r>
          </a:p>
          <a:p>
            <a:pPr marL="342900" indent="-342900">
              <a:buFont typeface="Arial" panose="020B0604020202020204" pitchFamily="34" charset="0"/>
              <a:buChar char="•"/>
            </a:pPr>
            <a:r>
              <a:rPr lang="en-GB" altLang="en-US" sz="2400" dirty="0">
                <a:solidFill>
                  <a:srgbClr val="FF0000"/>
                </a:solidFill>
                <a:latin typeface="Arial" charset="0"/>
              </a:rPr>
              <a:t>You may submit projects in a range of languages – there is no need to stick to one programming language for all learners</a:t>
            </a:r>
          </a:p>
          <a:p>
            <a:pPr marL="285750" indent="-285750">
              <a:buFont typeface="Arial" panose="020B0604020202020204" pitchFamily="34" charset="0"/>
              <a:buChar char="•"/>
            </a:pPr>
            <a:endParaRPr lang="en-GB" dirty="0"/>
          </a:p>
        </p:txBody>
      </p:sp>
      <p:pic>
        <p:nvPicPr>
          <p:cNvPr id="4" name="Picture 2" descr="New Collaborative Learning Tru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330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latin typeface="Arial" charset="0"/>
              </a:rPr>
              <a:t>Programming Project Overview</a:t>
            </a:r>
            <a:br>
              <a:rPr lang="en-GB" altLang="en-US" dirty="0">
                <a:latin typeface="Arial" charset="0"/>
              </a:rPr>
            </a:br>
            <a:endParaRPr lang="en-GB" dirty="0"/>
          </a:p>
        </p:txBody>
      </p:sp>
      <p:sp>
        <p:nvSpPr>
          <p:cNvPr id="3" name="Content Placeholder 2"/>
          <p:cNvSpPr>
            <a:spLocks noGrp="1"/>
          </p:cNvSpPr>
          <p:nvPr>
            <p:ph idx="1"/>
          </p:nvPr>
        </p:nvSpPr>
        <p:spPr>
          <a:xfrm>
            <a:off x="193733" y="1196752"/>
            <a:ext cx="8698747" cy="4752528"/>
          </a:xfrm>
        </p:spPr>
        <p:txBody>
          <a:bodyPr/>
          <a:lstStyle/>
          <a:p>
            <a:pPr marL="342900" indent="-342900">
              <a:buFont typeface="Arial" panose="020B0604020202020204" pitchFamily="34" charset="0"/>
              <a:buChar char="•"/>
            </a:pPr>
            <a:r>
              <a:rPr lang="en-GB" altLang="en-US" sz="2000" dirty="0">
                <a:latin typeface="Arial" charset="0"/>
              </a:rPr>
              <a:t>Allows candidate flexibility in choice of project</a:t>
            </a:r>
          </a:p>
          <a:p>
            <a:pPr marL="342900" indent="-342900">
              <a:buFont typeface="Arial" panose="020B0604020202020204" pitchFamily="34" charset="0"/>
              <a:buChar char="•"/>
            </a:pPr>
            <a:r>
              <a:rPr lang="en-GB" altLang="en-US" sz="2000" dirty="0">
                <a:latin typeface="Arial" charset="0"/>
              </a:rPr>
              <a:t>Flexibility of language</a:t>
            </a:r>
          </a:p>
          <a:p>
            <a:pPr marL="800100" lvl="1" indent="-342900">
              <a:buFont typeface="Arial" panose="020B0604020202020204" pitchFamily="34" charset="0"/>
              <a:buChar char="•"/>
            </a:pPr>
            <a:r>
              <a:rPr lang="en-GB" altLang="en-US" sz="2000" dirty="0">
                <a:latin typeface="Arial" charset="0"/>
              </a:rPr>
              <a:t>Specified in Specification</a:t>
            </a:r>
          </a:p>
          <a:p>
            <a:pPr marL="800100" lvl="1" indent="-342900">
              <a:buFont typeface="Arial" panose="020B0604020202020204" pitchFamily="34" charset="0"/>
              <a:buChar char="•"/>
            </a:pPr>
            <a:r>
              <a:rPr lang="en-GB" altLang="en-US" sz="2000" dirty="0">
                <a:solidFill>
                  <a:srgbClr val="FF0000"/>
                </a:solidFill>
                <a:latin typeface="Arial" charset="0"/>
              </a:rPr>
              <a:t>Ask OCR if you want to use something different – </a:t>
            </a:r>
            <a:r>
              <a:rPr lang="en-GB" altLang="en-US" sz="2000" i="1" dirty="0">
                <a:solidFill>
                  <a:srgbClr val="00B0F0"/>
                </a:solidFill>
                <a:latin typeface="Arial" charset="0"/>
              </a:rPr>
              <a:t>get in writing</a:t>
            </a:r>
          </a:p>
          <a:p>
            <a:pPr marL="342900" indent="-342900">
              <a:buFont typeface="Arial" panose="020B0604020202020204" pitchFamily="34" charset="0"/>
              <a:buChar char="•"/>
            </a:pPr>
            <a:r>
              <a:rPr lang="en-GB" altLang="en-US" sz="2000" dirty="0">
                <a:latin typeface="Arial" charset="0"/>
              </a:rPr>
              <a:t>Now uses ‘</a:t>
            </a:r>
            <a:r>
              <a:rPr lang="en-GB" altLang="en-US" sz="2000" dirty="0">
                <a:solidFill>
                  <a:srgbClr val="FF0000"/>
                </a:solidFill>
                <a:latin typeface="Arial" charset="0"/>
              </a:rPr>
              <a:t>Stakeholders’ </a:t>
            </a:r>
            <a:r>
              <a:rPr lang="en-GB" altLang="en-US" sz="2000" dirty="0">
                <a:latin typeface="Arial" charset="0"/>
              </a:rPr>
              <a:t>rather than requirement for a ‘real’ 3</a:t>
            </a:r>
            <a:r>
              <a:rPr lang="en-GB" altLang="en-US" sz="2000" baseline="30000" dirty="0">
                <a:latin typeface="Arial" charset="0"/>
              </a:rPr>
              <a:t>rd</a:t>
            </a:r>
            <a:r>
              <a:rPr lang="en-GB" altLang="en-US" sz="2000" dirty="0">
                <a:latin typeface="Arial" charset="0"/>
              </a:rPr>
              <a:t> party end user</a:t>
            </a:r>
          </a:p>
          <a:p>
            <a:pPr marL="342900" indent="-342900">
              <a:buFont typeface="Arial" panose="020B0604020202020204" pitchFamily="34" charset="0"/>
              <a:buChar char="•"/>
            </a:pPr>
            <a:r>
              <a:rPr lang="en-GB" altLang="en-US" sz="2000" dirty="0">
                <a:latin typeface="Arial" charset="0"/>
              </a:rPr>
              <a:t>Push to focus on the </a:t>
            </a:r>
            <a:r>
              <a:rPr lang="en-GB" altLang="en-US" sz="2000" dirty="0">
                <a:solidFill>
                  <a:srgbClr val="FF0000"/>
                </a:solidFill>
                <a:latin typeface="Arial" charset="0"/>
              </a:rPr>
              <a:t>development and coding sides – </a:t>
            </a:r>
            <a:r>
              <a:rPr lang="en-GB" altLang="en-US" sz="2000" i="1" dirty="0">
                <a:solidFill>
                  <a:srgbClr val="00B0F0"/>
                </a:solidFill>
                <a:latin typeface="Arial" charset="0"/>
              </a:rPr>
              <a:t>this is the main body of the project</a:t>
            </a:r>
          </a:p>
          <a:p>
            <a:pPr marL="342900" indent="-342900">
              <a:buFont typeface="Arial" panose="020B0604020202020204" pitchFamily="34" charset="0"/>
              <a:buChar char="•"/>
            </a:pPr>
            <a:r>
              <a:rPr lang="en-GB" altLang="en-US" sz="2000" dirty="0">
                <a:latin typeface="Arial" charset="0"/>
              </a:rPr>
              <a:t>Focus on ‘project complexity’ – </a:t>
            </a:r>
            <a:r>
              <a:rPr lang="en-GB" altLang="en-US" sz="2000" i="1" dirty="0">
                <a:solidFill>
                  <a:srgbClr val="00B0F0"/>
                </a:solidFill>
                <a:latin typeface="Arial" charset="0"/>
              </a:rPr>
              <a:t>careful has been said this has been removed but suggest it remains for our Trust</a:t>
            </a:r>
          </a:p>
          <a:p>
            <a:pPr marL="342900" indent="-342900">
              <a:buFont typeface="Arial" panose="020B0604020202020204" pitchFamily="34" charset="0"/>
              <a:buChar char="•"/>
            </a:pPr>
            <a:r>
              <a:rPr lang="en-GB" altLang="en-US" sz="2000" dirty="0">
                <a:latin typeface="Arial" charset="0"/>
              </a:rPr>
              <a:t>Focus on RAD/Prototyping/Agile development</a:t>
            </a:r>
          </a:p>
          <a:p>
            <a:pPr marL="342900" indent="-342900">
              <a:buFont typeface="Arial" panose="020B0604020202020204" pitchFamily="34" charset="0"/>
              <a:buChar char="•"/>
            </a:pPr>
            <a:r>
              <a:rPr lang="en-GB" altLang="en-US" sz="2000" dirty="0">
                <a:solidFill>
                  <a:srgbClr val="FF0000"/>
                </a:solidFill>
                <a:latin typeface="Arial" charset="0"/>
              </a:rPr>
              <a:t>No need for a User Guide</a:t>
            </a:r>
          </a:p>
          <a:p>
            <a:pPr marL="457200" indent="-457200">
              <a:buFont typeface="Arial" panose="020B0604020202020204" pitchFamily="34" charset="0"/>
              <a:buChar char="•"/>
            </a:pPr>
            <a:endParaRPr lang="en-GB" sz="2000" dirty="0"/>
          </a:p>
        </p:txBody>
      </p:sp>
      <p:pic>
        <p:nvPicPr>
          <p:cNvPr id="4"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Sharon\AppData\Local\Microsoft\Windows\INetCache\IE\IODI2ASD\question-mar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715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156" t="27390" r="27850" b="3197"/>
          <a:stretch/>
        </p:blipFill>
        <p:spPr bwMode="auto">
          <a:xfrm>
            <a:off x="467544" y="620688"/>
            <a:ext cx="8013845" cy="5392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haron\AppData\Local\Microsoft\Windows\INetCache\IE\IODI2ASD\question-mar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07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3074" name="Picture 2">
            <a:hlinkClick r:id="rId2" action="ppaction://hlinkfile"/>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412" t="27209" r="27706" b="8017"/>
          <a:stretch/>
        </p:blipFill>
        <p:spPr bwMode="auto">
          <a:xfrm>
            <a:off x="467544" y="548680"/>
            <a:ext cx="8217803" cy="5170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New Collaborative Learning Tru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haron\AppData\Local\Microsoft\Windows\INetCache\IE\IODI2ASD\question-mark[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836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Aims/Objectives</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GB" sz="3200" dirty="0"/>
              <a:t>Give brief guidance on the effective</a:t>
            </a:r>
            <a:r>
              <a:rPr lang="en-GB" sz="3200" baseline="0" dirty="0"/>
              <a:t> </a:t>
            </a:r>
            <a:r>
              <a:rPr lang="en-GB" sz="3200" dirty="0"/>
              <a:t>internal moderation</a:t>
            </a:r>
            <a:r>
              <a:rPr lang="en-GB" sz="3200" baseline="0" dirty="0"/>
              <a:t> </a:t>
            </a:r>
            <a:r>
              <a:rPr lang="en-GB" sz="3200" dirty="0"/>
              <a:t>of the specification (H446) project</a:t>
            </a:r>
          </a:p>
          <a:p>
            <a:pPr marL="285750" indent="-285750">
              <a:buFont typeface="Arial" panose="020B0604020202020204" pitchFamily="34" charset="0"/>
              <a:buChar char="•"/>
            </a:pPr>
            <a:r>
              <a:rPr lang="en-GB" sz="3200" dirty="0"/>
              <a:t>Consider ideas and approaches for the teaching and assessment of the coded programming project (NEA)</a:t>
            </a:r>
          </a:p>
        </p:txBody>
      </p:sp>
      <p:pic>
        <p:nvPicPr>
          <p:cNvPr id="4" name="Picture 2" descr="New Collaborative Learning Tru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051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098" name="Picture 2">
            <a:hlinkClick r:id="rId2" action="ppaction://hlinkfile"/>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246" t="27872" r="27063" b="6825"/>
          <a:stretch/>
        </p:blipFill>
        <p:spPr bwMode="auto">
          <a:xfrm>
            <a:off x="462840" y="908720"/>
            <a:ext cx="8208912" cy="5135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New Collaborative Learning Tru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haron\AppData\Local\Microsoft\Windows\INetCache\IE\IODI2ASD\question-mark[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442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rPr>
              <a:t>Preparation of Students</a:t>
            </a:r>
            <a:endParaRPr lang="en-GB" altLang="en-US" dirty="0">
              <a:latin typeface="Arial" charset="0"/>
            </a:endParaRP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GB" altLang="en-US" sz="2400" dirty="0">
                <a:latin typeface="Arial" charset="0"/>
              </a:rPr>
              <a:t>Ensure they are familiar with the ‘Process for Success’</a:t>
            </a:r>
          </a:p>
          <a:p>
            <a:pPr marL="342900" indent="-342900">
              <a:buFont typeface="Arial" panose="020B0604020202020204" pitchFamily="34" charset="0"/>
              <a:buChar char="•"/>
            </a:pPr>
            <a:r>
              <a:rPr lang="en-GB" altLang="en-US" sz="2400" dirty="0">
                <a:latin typeface="Arial" charset="0"/>
              </a:rPr>
              <a:t>Ensure they have learnt and understood </a:t>
            </a:r>
            <a:r>
              <a:rPr lang="en-GB" altLang="en-US" sz="2400" dirty="0">
                <a:solidFill>
                  <a:srgbClr val="FF0000"/>
                </a:solidFill>
                <a:latin typeface="Arial" charset="0"/>
              </a:rPr>
              <a:t>all programming techniques/programming theory from Spec – </a:t>
            </a:r>
            <a:r>
              <a:rPr lang="en-GB" altLang="en-US" sz="2400" i="1" dirty="0">
                <a:solidFill>
                  <a:srgbClr val="00B0F0"/>
                </a:solidFill>
                <a:latin typeface="Arial" charset="0"/>
              </a:rPr>
              <a:t>evidence in their projects</a:t>
            </a:r>
          </a:p>
          <a:p>
            <a:pPr marL="342900" indent="-342900">
              <a:buFont typeface="Arial" panose="020B0604020202020204" pitchFamily="34" charset="0"/>
              <a:buChar char="•"/>
            </a:pPr>
            <a:r>
              <a:rPr lang="en-GB" altLang="en-US" sz="2400" dirty="0">
                <a:latin typeface="Arial" charset="0"/>
              </a:rPr>
              <a:t>Ensure they are familiar with how they will be marked/assessed</a:t>
            </a:r>
          </a:p>
          <a:p>
            <a:pPr marL="342900" indent="-342900">
              <a:buFont typeface="Arial" panose="020B0604020202020204" pitchFamily="34" charset="0"/>
              <a:buChar char="•"/>
            </a:pPr>
            <a:r>
              <a:rPr lang="en-GB" altLang="en-US" sz="2400" dirty="0">
                <a:latin typeface="Arial" charset="0"/>
              </a:rPr>
              <a:t>Ensure they pick a project they will engage with and be motivated to complete!</a:t>
            </a:r>
          </a:p>
          <a:p>
            <a:pPr marL="342900" indent="-342900">
              <a:buFont typeface="Arial" panose="020B0604020202020204" pitchFamily="34" charset="0"/>
              <a:buChar char="•"/>
            </a:pPr>
            <a:r>
              <a:rPr lang="en-GB" altLang="en-US" sz="2400" dirty="0">
                <a:solidFill>
                  <a:srgbClr val="FF0000"/>
                </a:solidFill>
                <a:latin typeface="Arial" charset="0"/>
              </a:rPr>
              <a:t>Better to pick a project with less depth that they can complete</a:t>
            </a:r>
            <a:r>
              <a:rPr lang="en-GB" altLang="en-US" sz="2400" dirty="0">
                <a:latin typeface="Arial" charset="0"/>
              </a:rPr>
              <a:t>, rather than be over ambitious and get stuck</a:t>
            </a:r>
          </a:p>
          <a:p>
            <a:pPr marL="342900" indent="-342900">
              <a:buFont typeface="Arial" panose="020B0604020202020204" pitchFamily="34" charset="0"/>
              <a:buChar char="•"/>
            </a:pPr>
            <a:r>
              <a:rPr lang="en-GB" altLang="en-US" sz="2400" dirty="0">
                <a:solidFill>
                  <a:srgbClr val="FF0000"/>
                </a:solidFill>
                <a:latin typeface="Arial" charset="0"/>
              </a:rPr>
              <a:t>Can then develop project once working prototype exists</a:t>
            </a:r>
          </a:p>
          <a:p>
            <a:endParaRPr lang="en-GB" sz="2400" dirty="0"/>
          </a:p>
        </p:txBody>
      </p:sp>
      <p:pic>
        <p:nvPicPr>
          <p:cNvPr id="4"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haron\AppData\Local\Microsoft\Windows\INetCache\IE\WBE1QM4B\tick[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2400" y="4941168"/>
            <a:ext cx="855538" cy="8555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Sharon\AppData\Local\Microsoft\Windows\INetCache\IE\WBE1QM4B\tick[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2400" y="4174113"/>
            <a:ext cx="855538" cy="8555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Sharon\AppData\Local\Microsoft\Windows\INetCache\IE\IODI2ASD\question-mark[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39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rPr>
              <a:t>How do I start?</a:t>
            </a:r>
            <a:r>
              <a:rPr lang="en-GB" altLang="en-US" dirty="0">
                <a:latin typeface="Arial" charset="0"/>
              </a:rPr>
              <a:t/>
            </a:r>
            <a:br>
              <a:rPr lang="en-GB" altLang="en-US" dirty="0">
                <a:latin typeface="Arial" charset="0"/>
              </a:rPr>
            </a:br>
            <a:endParaRPr lang="en-GB"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GB" altLang="en-US" sz="2400" dirty="0">
                <a:latin typeface="Arial" charset="0"/>
              </a:rPr>
              <a:t>Ask students to write a short proposal about several projects</a:t>
            </a:r>
          </a:p>
          <a:p>
            <a:pPr marL="800100" lvl="1" indent="-342900">
              <a:buFont typeface="Arial" panose="020B0604020202020204" pitchFamily="34" charset="0"/>
              <a:buChar char="•"/>
            </a:pPr>
            <a:r>
              <a:rPr lang="en-GB" altLang="en-US" sz="2400" dirty="0">
                <a:latin typeface="Arial" charset="0"/>
              </a:rPr>
              <a:t>Include why they think it is a </a:t>
            </a:r>
            <a:r>
              <a:rPr lang="en-GB" altLang="en-US" sz="2400" dirty="0">
                <a:solidFill>
                  <a:srgbClr val="FF0000"/>
                </a:solidFill>
                <a:latin typeface="Arial" charset="0"/>
              </a:rPr>
              <a:t>suitable project</a:t>
            </a:r>
          </a:p>
          <a:p>
            <a:pPr marL="800100" lvl="1" indent="-342900">
              <a:buFont typeface="Arial" panose="020B0604020202020204" pitchFamily="34" charset="0"/>
              <a:buChar char="•"/>
            </a:pPr>
            <a:r>
              <a:rPr lang="en-GB" altLang="en-US" sz="2400" dirty="0">
                <a:latin typeface="Arial" charset="0"/>
              </a:rPr>
              <a:t>Include what </a:t>
            </a:r>
            <a:r>
              <a:rPr lang="en-GB" altLang="en-US" sz="2400" dirty="0">
                <a:solidFill>
                  <a:srgbClr val="FF0000"/>
                </a:solidFill>
                <a:latin typeface="Arial" charset="0"/>
              </a:rPr>
              <a:t>makes it complex </a:t>
            </a:r>
            <a:r>
              <a:rPr lang="en-GB" altLang="en-US" sz="2400" dirty="0">
                <a:latin typeface="Arial" charset="0"/>
              </a:rPr>
              <a:t>– </a:t>
            </a:r>
            <a:r>
              <a:rPr lang="en-GB" altLang="en-US" sz="2400" i="1" dirty="0">
                <a:solidFill>
                  <a:srgbClr val="00B0F0"/>
                </a:solidFill>
                <a:latin typeface="Arial" charset="0"/>
              </a:rPr>
              <a:t>use check list</a:t>
            </a:r>
          </a:p>
          <a:p>
            <a:pPr marL="342900" indent="-342900">
              <a:buFont typeface="Arial" panose="020B0604020202020204" pitchFamily="34" charset="0"/>
              <a:buChar char="•"/>
            </a:pPr>
            <a:r>
              <a:rPr lang="en-GB" altLang="en-US" sz="2400" dirty="0">
                <a:latin typeface="Arial" charset="0"/>
              </a:rPr>
              <a:t>Discuss with them and decide which one</a:t>
            </a:r>
          </a:p>
          <a:p>
            <a:pPr marL="285750" indent="-285750">
              <a:buFont typeface="Arial" panose="020B0604020202020204" pitchFamily="34" charset="0"/>
              <a:buChar char="•"/>
            </a:pPr>
            <a:endParaRPr lang="en-GB" dirty="0"/>
          </a:p>
        </p:txBody>
      </p:sp>
      <p:pic>
        <p:nvPicPr>
          <p:cNvPr id="4"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haron\AppData\Local\Microsoft\Windows\INetCache\IE\IODI2ASD\question-mar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58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rPr>
              <a:t>Iterative Development Process </a:t>
            </a:r>
            <a:r>
              <a:rPr lang="en-US" altLang="en-US" dirty="0">
                <a:solidFill>
                  <a:srgbClr val="00B0F0"/>
                </a:solidFill>
                <a:latin typeface="Arial" charset="0"/>
              </a:rPr>
              <a:t>Check </a:t>
            </a:r>
            <a:r>
              <a:rPr lang="en-GB" altLang="en-US" dirty="0">
                <a:latin typeface="Arial" charset="0"/>
              </a:rPr>
              <a:t/>
            </a:r>
            <a:br>
              <a:rPr lang="en-GB" altLang="en-US" dirty="0">
                <a:latin typeface="Arial" charset="0"/>
              </a:rPr>
            </a:br>
            <a:endParaRPr lang="en-GB" dirty="0"/>
          </a:p>
        </p:txBody>
      </p:sp>
      <p:graphicFrame>
        <p:nvGraphicFramePr>
          <p:cNvPr id="4" name="Diagram 3"/>
          <p:cNvGraphicFramePr/>
          <p:nvPr>
            <p:extLst/>
          </p:nvPr>
        </p:nvGraphicFramePr>
        <p:xfrm>
          <a:off x="-324544" y="1268760"/>
          <a:ext cx="6300192" cy="4745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2"/>
          <p:cNvSpPr txBox="1">
            <a:spLocks/>
          </p:cNvSpPr>
          <p:nvPr/>
        </p:nvSpPr>
        <p:spPr>
          <a:xfrm>
            <a:off x="5594796" y="1190254"/>
            <a:ext cx="3441700" cy="482386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GB" sz="1600" b="1" dirty="0">
                <a:solidFill>
                  <a:srgbClr val="FF0000"/>
                </a:solidFill>
                <a:latin typeface="Arial" panose="020B0604020202020204" pitchFamily="34" charset="0"/>
                <a:cs typeface="Arial" panose="020B0604020202020204" pitchFamily="34" charset="0"/>
              </a:rPr>
              <a:t>Success criteria</a:t>
            </a:r>
            <a:endParaRPr lang="en-GB" sz="1600" dirty="0">
              <a:solidFill>
                <a:srgbClr val="FF0000"/>
              </a:solidFill>
              <a:latin typeface="Arial" panose="020B0604020202020204" pitchFamily="34" charset="0"/>
              <a:cs typeface="Arial" panose="020B0604020202020204" pitchFamily="34" charset="0"/>
            </a:endParaRPr>
          </a:p>
          <a:p>
            <a:pPr marL="285750" indent="-285750" fontAlgn="auto">
              <a:spcBef>
                <a:spcPts val="0"/>
              </a:spcBef>
              <a:spcAft>
                <a:spcPts val="0"/>
              </a:spcAft>
              <a:buFont typeface="Arial" panose="020B0604020202020204" pitchFamily="34" charset="0"/>
              <a:buChar char="•"/>
              <a:defRPr/>
            </a:pPr>
            <a:r>
              <a:rPr lang="en-GB" sz="1600" dirty="0">
                <a:solidFill>
                  <a:srgbClr val="1F224E"/>
                </a:solidFill>
                <a:latin typeface="Arial" panose="020B0604020202020204" pitchFamily="34" charset="0"/>
                <a:cs typeface="Arial" panose="020B0604020202020204" pitchFamily="34" charset="0"/>
              </a:rPr>
              <a:t>What will a successful solution do</a:t>
            </a:r>
          </a:p>
          <a:p>
            <a:pPr fontAlgn="auto">
              <a:spcBef>
                <a:spcPts val="0"/>
              </a:spcBef>
              <a:spcAft>
                <a:spcPts val="0"/>
              </a:spcAft>
              <a:defRPr/>
            </a:pPr>
            <a:endParaRPr lang="en-GB" sz="1600" dirty="0">
              <a:latin typeface="Arial" panose="020B0604020202020204" pitchFamily="34" charset="0"/>
              <a:cs typeface="Arial" panose="020B0604020202020204" pitchFamily="34" charset="0"/>
            </a:endParaRPr>
          </a:p>
          <a:p>
            <a:pPr fontAlgn="auto">
              <a:spcBef>
                <a:spcPts val="0"/>
              </a:spcBef>
              <a:spcAft>
                <a:spcPts val="0"/>
              </a:spcAft>
              <a:defRPr/>
            </a:pPr>
            <a:r>
              <a:rPr lang="en-GB" sz="1600" b="1" dirty="0">
                <a:solidFill>
                  <a:srgbClr val="92D050"/>
                </a:solidFill>
                <a:latin typeface="Arial" panose="020B0604020202020204" pitchFamily="34" charset="0"/>
                <a:cs typeface="Arial" panose="020B0604020202020204" pitchFamily="34" charset="0"/>
              </a:rPr>
              <a:t>Planning and design</a:t>
            </a:r>
            <a:r>
              <a:rPr lang="en-GB" sz="1600" dirty="0">
                <a:solidFill>
                  <a:srgbClr val="92D050"/>
                </a:solidFill>
                <a:latin typeface="Arial" panose="020B0604020202020204" pitchFamily="34" charset="0"/>
                <a:cs typeface="Arial" panose="020B0604020202020204" pitchFamily="34" charset="0"/>
              </a:rPr>
              <a:t> </a:t>
            </a:r>
          </a:p>
          <a:p>
            <a:pPr marL="285750" indent="-285750" fontAlgn="auto">
              <a:spcBef>
                <a:spcPts val="0"/>
              </a:spcBef>
              <a:spcAft>
                <a:spcPts val="0"/>
              </a:spcAft>
              <a:buFont typeface="Arial" panose="020B0604020202020204" pitchFamily="34" charset="0"/>
              <a:buChar char="•"/>
              <a:defRPr/>
            </a:pPr>
            <a:r>
              <a:rPr lang="en-GB" sz="1600" dirty="0">
                <a:solidFill>
                  <a:srgbClr val="FF0000"/>
                </a:solidFill>
                <a:latin typeface="Arial" panose="020B0604020202020204" pitchFamily="34" charset="0"/>
                <a:cs typeface="Arial" panose="020B0604020202020204" pitchFamily="34" charset="0"/>
              </a:rPr>
              <a:t>Pseudocode, Flowcharts, DFDs, Class Definitions/UML etc.</a:t>
            </a:r>
          </a:p>
          <a:p>
            <a:pPr fontAlgn="auto">
              <a:spcBef>
                <a:spcPts val="0"/>
              </a:spcBef>
              <a:spcAft>
                <a:spcPts val="0"/>
              </a:spcAft>
              <a:defRPr/>
            </a:pPr>
            <a:endParaRPr lang="en-GB" sz="1600" dirty="0">
              <a:latin typeface="Arial" panose="020B0604020202020204" pitchFamily="34" charset="0"/>
              <a:cs typeface="Arial" panose="020B0604020202020204" pitchFamily="34" charset="0"/>
            </a:endParaRPr>
          </a:p>
          <a:p>
            <a:pPr fontAlgn="auto">
              <a:spcBef>
                <a:spcPts val="0"/>
              </a:spcBef>
              <a:spcAft>
                <a:spcPts val="0"/>
              </a:spcAft>
              <a:defRPr/>
            </a:pPr>
            <a:r>
              <a:rPr lang="en-GB" sz="1600" b="1" dirty="0">
                <a:solidFill>
                  <a:srgbClr val="7030A0"/>
                </a:solidFill>
                <a:latin typeface="Arial" panose="020B0604020202020204" pitchFamily="34" charset="0"/>
                <a:cs typeface="Arial" panose="020B0604020202020204" pitchFamily="34" charset="0"/>
              </a:rPr>
              <a:t>Development</a:t>
            </a:r>
            <a:endParaRPr lang="en-GB" sz="1600" dirty="0">
              <a:solidFill>
                <a:srgbClr val="7030A0"/>
              </a:solidFill>
              <a:latin typeface="Arial" panose="020B0604020202020204" pitchFamily="34" charset="0"/>
              <a:cs typeface="Arial" panose="020B0604020202020204" pitchFamily="34" charset="0"/>
            </a:endParaRPr>
          </a:p>
          <a:p>
            <a:pPr marL="285750" indent="-285750" fontAlgn="auto">
              <a:spcBef>
                <a:spcPts val="0"/>
              </a:spcBef>
              <a:spcAft>
                <a:spcPts val="0"/>
              </a:spcAft>
              <a:buFont typeface="Arial" panose="020B0604020202020204" pitchFamily="34" charset="0"/>
              <a:buChar char="•"/>
              <a:defRPr/>
            </a:pPr>
            <a:r>
              <a:rPr lang="en-GB" sz="1600" dirty="0">
                <a:solidFill>
                  <a:srgbClr val="FF0000"/>
                </a:solidFill>
                <a:latin typeface="Arial" panose="020B0604020202020204" pitchFamily="34" charset="0"/>
                <a:cs typeface="Arial" panose="020B0604020202020204" pitchFamily="34" charset="0"/>
              </a:rPr>
              <a:t>Narrative of steps taken</a:t>
            </a:r>
          </a:p>
          <a:p>
            <a:pPr marL="285750" indent="-285750" fontAlgn="auto">
              <a:spcBef>
                <a:spcPts val="0"/>
              </a:spcBef>
              <a:spcAft>
                <a:spcPts val="0"/>
              </a:spcAft>
              <a:buFont typeface="Arial" panose="020B0604020202020204" pitchFamily="34" charset="0"/>
              <a:buChar char="•"/>
              <a:defRPr/>
            </a:pPr>
            <a:r>
              <a:rPr lang="en-GB" sz="1600" dirty="0">
                <a:solidFill>
                  <a:srgbClr val="FF0000"/>
                </a:solidFill>
                <a:latin typeface="Arial" panose="020B0604020202020204" pitchFamily="34" charset="0"/>
                <a:cs typeface="Arial" panose="020B0604020202020204" pitchFamily="34" charset="0"/>
              </a:rPr>
              <a:t>Annotated Code</a:t>
            </a:r>
          </a:p>
          <a:p>
            <a:pPr marL="285750" indent="-285750" fontAlgn="auto">
              <a:spcBef>
                <a:spcPts val="0"/>
              </a:spcBef>
              <a:spcAft>
                <a:spcPts val="0"/>
              </a:spcAft>
              <a:buFont typeface="Arial" panose="020B0604020202020204" pitchFamily="34" charset="0"/>
              <a:buChar char="•"/>
              <a:defRPr/>
            </a:pPr>
            <a:r>
              <a:rPr lang="en-GB" sz="1600" dirty="0">
                <a:solidFill>
                  <a:srgbClr val="FF0000"/>
                </a:solidFill>
                <a:latin typeface="Arial" panose="020B0604020202020204" pitchFamily="34" charset="0"/>
                <a:cs typeface="Arial" panose="020B0604020202020204" pitchFamily="34" charset="0"/>
              </a:rPr>
              <a:t>Discussion of methodology</a:t>
            </a:r>
          </a:p>
          <a:p>
            <a:pPr fontAlgn="auto">
              <a:spcBef>
                <a:spcPts val="0"/>
              </a:spcBef>
              <a:spcAft>
                <a:spcPts val="0"/>
              </a:spcAft>
              <a:defRPr/>
            </a:pPr>
            <a:endParaRPr lang="en-GB" sz="1600" dirty="0">
              <a:latin typeface="Arial" panose="020B0604020202020204" pitchFamily="34" charset="0"/>
              <a:cs typeface="Arial" panose="020B0604020202020204" pitchFamily="34" charset="0"/>
            </a:endParaRPr>
          </a:p>
          <a:p>
            <a:pPr fontAlgn="auto">
              <a:spcBef>
                <a:spcPts val="0"/>
              </a:spcBef>
              <a:spcAft>
                <a:spcPts val="0"/>
              </a:spcAft>
              <a:defRPr/>
            </a:pPr>
            <a:r>
              <a:rPr lang="en-GB" sz="1600" b="1" dirty="0">
                <a:solidFill>
                  <a:schemeClr val="accent5">
                    <a:lumMod val="75000"/>
                  </a:schemeClr>
                </a:solidFill>
                <a:latin typeface="Arial" panose="020B0604020202020204" pitchFamily="34" charset="0"/>
                <a:cs typeface="Arial" panose="020B0604020202020204" pitchFamily="34" charset="0"/>
              </a:rPr>
              <a:t>Testing and remedial actions</a:t>
            </a:r>
            <a:r>
              <a:rPr lang="en-GB" sz="1600" dirty="0">
                <a:solidFill>
                  <a:schemeClr val="accent5">
                    <a:lumMod val="75000"/>
                  </a:schemeClr>
                </a:solidFill>
                <a:latin typeface="Arial" panose="020B0604020202020204" pitchFamily="34" charset="0"/>
                <a:cs typeface="Arial" panose="020B0604020202020204" pitchFamily="34" charset="0"/>
              </a:rPr>
              <a:t> </a:t>
            </a:r>
          </a:p>
          <a:p>
            <a:pPr marL="285750" indent="-285750" fontAlgn="auto">
              <a:spcBef>
                <a:spcPts val="0"/>
              </a:spcBef>
              <a:spcAft>
                <a:spcPts val="0"/>
              </a:spcAft>
              <a:buFont typeface="Arial" panose="020B0604020202020204" pitchFamily="34" charset="0"/>
              <a:buChar char="•"/>
              <a:defRPr/>
            </a:pPr>
            <a:r>
              <a:rPr lang="en-GB" sz="1600" dirty="0">
                <a:solidFill>
                  <a:srgbClr val="1F224E"/>
                </a:solidFill>
                <a:latin typeface="Arial" panose="020B0604020202020204" pitchFamily="34" charset="0"/>
                <a:cs typeface="Arial" panose="020B0604020202020204" pitchFamily="34" charset="0"/>
              </a:rPr>
              <a:t>Narrative of changes made</a:t>
            </a:r>
          </a:p>
          <a:p>
            <a:pPr fontAlgn="auto">
              <a:spcBef>
                <a:spcPts val="0"/>
              </a:spcBef>
              <a:spcAft>
                <a:spcPts val="0"/>
              </a:spcAft>
              <a:defRPr/>
            </a:pPr>
            <a:endParaRPr lang="en-GB" sz="1600" dirty="0">
              <a:latin typeface="Arial" panose="020B0604020202020204" pitchFamily="34" charset="0"/>
              <a:cs typeface="Arial" panose="020B0604020202020204" pitchFamily="34" charset="0"/>
            </a:endParaRPr>
          </a:p>
          <a:p>
            <a:pPr fontAlgn="auto">
              <a:spcBef>
                <a:spcPts val="0"/>
              </a:spcBef>
              <a:spcAft>
                <a:spcPts val="0"/>
              </a:spcAft>
              <a:defRPr/>
            </a:pPr>
            <a:r>
              <a:rPr lang="en-GB" sz="1600" b="1" dirty="0">
                <a:solidFill>
                  <a:schemeClr val="accent6">
                    <a:lumMod val="75000"/>
                  </a:schemeClr>
                </a:solidFill>
                <a:latin typeface="Arial" panose="020B0604020202020204" pitchFamily="34" charset="0"/>
                <a:cs typeface="Arial" panose="020B0604020202020204" pitchFamily="34" charset="0"/>
              </a:rPr>
              <a:t>Evaluation</a:t>
            </a:r>
            <a:endParaRPr lang="en-GB" sz="1600" dirty="0">
              <a:solidFill>
                <a:schemeClr val="accent6">
                  <a:lumMod val="75000"/>
                </a:schemeClr>
              </a:solidFill>
              <a:latin typeface="Arial" panose="020B0604020202020204" pitchFamily="34" charset="0"/>
              <a:cs typeface="Arial" panose="020B0604020202020204" pitchFamily="34" charset="0"/>
            </a:endParaRPr>
          </a:p>
          <a:p>
            <a:pPr marL="285750" indent="-285750" fontAlgn="auto">
              <a:spcBef>
                <a:spcPts val="0"/>
              </a:spcBef>
              <a:spcAft>
                <a:spcPts val="0"/>
              </a:spcAft>
              <a:buFont typeface="Arial" panose="020B0604020202020204" pitchFamily="34" charset="0"/>
              <a:buChar char="•"/>
              <a:defRPr/>
            </a:pPr>
            <a:r>
              <a:rPr lang="en-GB" sz="1600" dirty="0">
                <a:solidFill>
                  <a:srgbClr val="1F224E"/>
                </a:solidFill>
                <a:latin typeface="Arial" panose="020B0604020202020204" pitchFamily="34" charset="0"/>
                <a:cs typeface="Arial" panose="020B0604020202020204" pitchFamily="34" charset="0"/>
              </a:rPr>
              <a:t>Link to success criteria</a:t>
            </a:r>
          </a:p>
          <a:p>
            <a:pPr marL="285750" indent="-285750" fontAlgn="auto">
              <a:spcBef>
                <a:spcPts val="0"/>
              </a:spcBef>
              <a:spcAft>
                <a:spcPts val="0"/>
              </a:spcAft>
              <a:buFont typeface="Arial" panose="020B0604020202020204" pitchFamily="34" charset="0"/>
              <a:buChar char="•"/>
              <a:defRPr/>
            </a:pPr>
            <a:r>
              <a:rPr lang="en-GB" sz="1600" dirty="0">
                <a:solidFill>
                  <a:srgbClr val="1F224E"/>
                </a:solidFill>
                <a:latin typeface="Arial" panose="020B0604020202020204" pitchFamily="34" charset="0"/>
                <a:cs typeface="Arial" panose="020B0604020202020204" pitchFamily="34" charset="0"/>
              </a:rPr>
              <a:t>Evidence of success or not</a:t>
            </a:r>
          </a:p>
          <a:p>
            <a:pPr fontAlgn="auto">
              <a:spcBef>
                <a:spcPts val="0"/>
              </a:spcBef>
              <a:spcAft>
                <a:spcPts val="0"/>
              </a:spcAft>
              <a:defRPr/>
            </a:pPr>
            <a:endParaRPr lang="en-GB" sz="2000" dirty="0"/>
          </a:p>
        </p:txBody>
      </p:sp>
      <p:sp>
        <p:nvSpPr>
          <p:cNvPr id="6" name="Arc 5"/>
          <p:cNvSpPr/>
          <p:nvPr/>
        </p:nvSpPr>
        <p:spPr>
          <a:xfrm flipH="1">
            <a:off x="1763713" y="3141663"/>
            <a:ext cx="3095625" cy="3527425"/>
          </a:xfrm>
          <a:prstGeom prst="arc">
            <a:avLst>
              <a:gd name="adj1" fmla="val 16200000"/>
              <a:gd name="adj2" fmla="val 21452453"/>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GB"/>
          </a:p>
        </p:txBody>
      </p:sp>
      <p:cxnSp>
        <p:nvCxnSpPr>
          <p:cNvPr id="7" name="Straight Arrow Connector 6"/>
          <p:cNvCxnSpPr/>
          <p:nvPr/>
        </p:nvCxnSpPr>
        <p:spPr>
          <a:xfrm>
            <a:off x="1763713" y="3141663"/>
            <a:ext cx="216058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8" name="Picture 2" descr="New Collaborative Learning Trus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Sharon\AppData\Local\Microsoft\Windows\INetCache\IE\IODI2ASD\question-mark[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113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Scope </a:t>
            </a:r>
            <a:r>
              <a:rPr lang="en-GB" dirty="0">
                <a:solidFill>
                  <a:srgbClr val="00B0F0"/>
                </a:solidFill>
              </a:rPr>
              <a:t>ACTIVITY </a:t>
            </a:r>
          </a:p>
        </p:txBody>
      </p:sp>
      <p:sp>
        <p:nvSpPr>
          <p:cNvPr id="4" name="Content Placeholder 3"/>
          <p:cNvSpPr txBox="1">
            <a:spLocks/>
          </p:cNvSpPr>
          <p:nvPr/>
        </p:nvSpPr>
        <p:spPr>
          <a:xfrm>
            <a:off x="323850" y="1052736"/>
            <a:ext cx="8712646" cy="10080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defRPr/>
            </a:pPr>
            <a:r>
              <a:rPr lang="en-GB" altLang="en-US" sz="2800" dirty="0">
                <a:solidFill>
                  <a:srgbClr val="1F224E"/>
                </a:solidFill>
              </a:rPr>
              <a:t>Likely significant Problems may look </a:t>
            </a:r>
            <a:br>
              <a:rPr lang="en-GB" altLang="en-US" sz="2800" dirty="0">
                <a:solidFill>
                  <a:srgbClr val="1F224E"/>
                </a:solidFill>
              </a:rPr>
            </a:br>
            <a:r>
              <a:rPr lang="en-GB" altLang="en-US" sz="2800" dirty="0">
                <a:solidFill>
                  <a:srgbClr val="1F224E"/>
                </a:solidFill>
              </a:rPr>
              <a:t>like/may include the following ideas – </a:t>
            </a:r>
            <a:br>
              <a:rPr lang="en-GB" altLang="en-US" sz="2800" dirty="0">
                <a:solidFill>
                  <a:srgbClr val="1F224E"/>
                </a:solidFill>
              </a:rPr>
            </a:br>
            <a:r>
              <a:rPr lang="en-GB" altLang="en-US" sz="2800" i="1" dirty="0">
                <a:solidFill>
                  <a:srgbClr val="00B0F0"/>
                </a:solidFill>
              </a:rPr>
              <a:t>check sample projects against the following:</a:t>
            </a:r>
          </a:p>
          <a:p>
            <a:pPr marL="0" indent="0" fontAlgn="auto">
              <a:spcAft>
                <a:spcPts val="0"/>
              </a:spcAft>
              <a:buFont typeface="Arial" panose="020B0604020202020204" pitchFamily="34" charset="0"/>
              <a:buNone/>
              <a:defRPr/>
            </a:pPr>
            <a:endParaRPr lang="en-GB" altLang="en-US" sz="2800" dirty="0">
              <a:solidFill>
                <a:srgbClr val="1F224E"/>
              </a:solidFill>
            </a:endParaRPr>
          </a:p>
          <a:p>
            <a:pPr fontAlgn="auto">
              <a:spcAft>
                <a:spcPts val="0"/>
              </a:spcAft>
              <a:defRPr/>
            </a:pPr>
            <a:endParaRPr lang="en-US" altLang="en-US" sz="2800" dirty="0">
              <a:solidFill>
                <a:srgbClr val="1F224E"/>
              </a:solidFill>
            </a:endParaRPr>
          </a:p>
          <a:p>
            <a:pPr fontAlgn="auto">
              <a:spcAft>
                <a:spcPts val="0"/>
              </a:spcAft>
              <a:defRPr/>
            </a:pPr>
            <a:endParaRPr lang="en-GB" dirty="0">
              <a:solidFill>
                <a:srgbClr val="1F224E"/>
              </a:solidFill>
            </a:endParaRPr>
          </a:p>
        </p:txBody>
      </p:sp>
      <p:sp>
        <p:nvSpPr>
          <p:cNvPr id="5" name="Content Placeholder 3"/>
          <p:cNvSpPr txBox="1">
            <a:spLocks/>
          </p:cNvSpPr>
          <p:nvPr/>
        </p:nvSpPr>
        <p:spPr>
          <a:xfrm>
            <a:off x="323850" y="2420938"/>
            <a:ext cx="3816350" cy="367188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defRPr/>
            </a:pPr>
            <a:r>
              <a:rPr lang="en-GB" altLang="en-US" sz="2000" dirty="0">
                <a:solidFill>
                  <a:srgbClr val="1F224E"/>
                </a:solidFill>
              </a:rPr>
              <a:t>Permanent Data Storage</a:t>
            </a:r>
          </a:p>
          <a:p>
            <a:pPr fontAlgn="auto">
              <a:spcAft>
                <a:spcPts val="0"/>
              </a:spcAft>
              <a:defRPr/>
            </a:pPr>
            <a:r>
              <a:rPr lang="en-GB" altLang="en-US" sz="2000" dirty="0">
                <a:solidFill>
                  <a:srgbClr val="1F224E"/>
                </a:solidFill>
              </a:rPr>
              <a:t>Potential for OO Paradigm</a:t>
            </a:r>
          </a:p>
          <a:p>
            <a:pPr fontAlgn="auto">
              <a:spcAft>
                <a:spcPts val="0"/>
              </a:spcAft>
              <a:defRPr/>
            </a:pPr>
            <a:r>
              <a:rPr lang="en-GB" altLang="en-US" sz="2000" dirty="0">
                <a:solidFill>
                  <a:srgbClr val="1F224E"/>
                </a:solidFill>
              </a:rPr>
              <a:t>Interfacing with hardware</a:t>
            </a:r>
          </a:p>
          <a:p>
            <a:pPr fontAlgn="auto">
              <a:spcAft>
                <a:spcPts val="0"/>
              </a:spcAft>
              <a:defRPr/>
            </a:pPr>
            <a:r>
              <a:rPr lang="en-GB" altLang="en-US" sz="2000" dirty="0">
                <a:solidFill>
                  <a:srgbClr val="1F224E"/>
                </a:solidFill>
              </a:rPr>
              <a:t>Exporting/Linking with other software</a:t>
            </a:r>
          </a:p>
          <a:p>
            <a:pPr fontAlgn="auto">
              <a:spcAft>
                <a:spcPts val="0"/>
              </a:spcAft>
              <a:defRPr/>
            </a:pPr>
            <a:r>
              <a:rPr lang="en-GB" altLang="en-US" sz="2000" dirty="0">
                <a:solidFill>
                  <a:srgbClr val="1F224E"/>
                </a:solidFill>
              </a:rPr>
              <a:t>Programs that learn/adapt over time</a:t>
            </a:r>
          </a:p>
          <a:p>
            <a:pPr fontAlgn="auto">
              <a:spcAft>
                <a:spcPts val="0"/>
              </a:spcAft>
              <a:defRPr/>
            </a:pPr>
            <a:r>
              <a:rPr lang="en-GB" altLang="en-US" sz="2000" dirty="0">
                <a:solidFill>
                  <a:srgbClr val="1F224E"/>
                </a:solidFill>
              </a:rPr>
              <a:t>Games/Physics</a:t>
            </a:r>
          </a:p>
          <a:p>
            <a:pPr fontAlgn="auto">
              <a:spcAft>
                <a:spcPts val="0"/>
              </a:spcAft>
              <a:defRPr/>
            </a:pPr>
            <a:r>
              <a:rPr lang="en-GB" altLang="en-US" sz="2000" dirty="0">
                <a:solidFill>
                  <a:srgbClr val="1F224E"/>
                </a:solidFill>
              </a:rPr>
              <a:t>Extended Logic Chains</a:t>
            </a:r>
          </a:p>
          <a:p>
            <a:pPr marL="0" indent="0" fontAlgn="auto">
              <a:spcAft>
                <a:spcPts val="0"/>
              </a:spcAft>
              <a:buFont typeface="Arial" panose="020B0604020202020204" pitchFamily="34" charset="0"/>
              <a:buNone/>
              <a:defRPr/>
            </a:pPr>
            <a:endParaRPr lang="en-GB" altLang="en-US" sz="2800" dirty="0">
              <a:solidFill>
                <a:srgbClr val="1F224E"/>
              </a:solidFill>
            </a:endParaRPr>
          </a:p>
          <a:p>
            <a:pPr fontAlgn="auto">
              <a:spcAft>
                <a:spcPts val="0"/>
              </a:spcAft>
              <a:defRPr/>
            </a:pPr>
            <a:endParaRPr lang="en-US" altLang="en-US" sz="2800" dirty="0">
              <a:solidFill>
                <a:srgbClr val="1F224E"/>
              </a:solidFill>
            </a:endParaRPr>
          </a:p>
          <a:p>
            <a:pPr fontAlgn="auto">
              <a:spcAft>
                <a:spcPts val="0"/>
              </a:spcAft>
              <a:defRPr/>
            </a:pPr>
            <a:endParaRPr lang="en-GB" dirty="0">
              <a:solidFill>
                <a:srgbClr val="1F224E"/>
              </a:solidFill>
            </a:endParaRPr>
          </a:p>
        </p:txBody>
      </p:sp>
      <p:sp>
        <p:nvSpPr>
          <p:cNvPr id="6" name="Content Placeholder 3"/>
          <p:cNvSpPr txBox="1">
            <a:spLocks/>
          </p:cNvSpPr>
          <p:nvPr/>
        </p:nvSpPr>
        <p:spPr bwMode="auto">
          <a:xfrm>
            <a:off x="4932363" y="2420938"/>
            <a:ext cx="3816350"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spcBef>
                <a:spcPct val="20000"/>
              </a:spcBef>
              <a:buFont typeface="Arial" charset="0"/>
              <a:buChar char="•"/>
            </a:pPr>
            <a:r>
              <a:rPr lang="en-GB" altLang="en-US" sz="2000" dirty="0">
                <a:solidFill>
                  <a:srgbClr val="1F224E"/>
                </a:solidFill>
                <a:latin typeface="Arial" charset="0"/>
              </a:rPr>
              <a:t>Use of libraries</a:t>
            </a:r>
          </a:p>
          <a:p>
            <a:pPr eaLnBrk="1" hangingPunct="1">
              <a:spcBef>
                <a:spcPct val="20000"/>
              </a:spcBef>
              <a:buFont typeface="Arial" charset="0"/>
              <a:buChar char="•"/>
            </a:pPr>
            <a:r>
              <a:rPr lang="en-GB" altLang="en-US" sz="2000" dirty="0">
                <a:solidFill>
                  <a:srgbClr val="1F224E"/>
                </a:solidFill>
                <a:latin typeface="Arial" charset="0"/>
              </a:rPr>
              <a:t>Use of A Level sorting/searching techniques</a:t>
            </a:r>
          </a:p>
          <a:p>
            <a:pPr eaLnBrk="1" hangingPunct="1">
              <a:spcBef>
                <a:spcPct val="20000"/>
              </a:spcBef>
              <a:buFont typeface="Arial" charset="0"/>
              <a:buChar char="•"/>
            </a:pPr>
            <a:r>
              <a:rPr lang="en-GB" altLang="en-US" sz="2000" dirty="0">
                <a:solidFill>
                  <a:srgbClr val="1F224E"/>
                </a:solidFill>
                <a:latin typeface="Arial" charset="0"/>
              </a:rPr>
              <a:t>Combination of differing technologies</a:t>
            </a:r>
          </a:p>
          <a:p>
            <a:pPr eaLnBrk="1" hangingPunct="1">
              <a:spcBef>
                <a:spcPct val="20000"/>
              </a:spcBef>
              <a:buFont typeface="Arial" charset="0"/>
              <a:buChar char="•"/>
            </a:pPr>
            <a:r>
              <a:rPr lang="en-GB" altLang="en-US" sz="2000" dirty="0">
                <a:solidFill>
                  <a:srgbClr val="1F224E"/>
                </a:solidFill>
                <a:latin typeface="Arial" charset="0"/>
              </a:rPr>
              <a:t>Sharing of data of LAN/WAN</a:t>
            </a:r>
          </a:p>
          <a:p>
            <a:pPr eaLnBrk="1" hangingPunct="1">
              <a:spcBef>
                <a:spcPct val="20000"/>
              </a:spcBef>
              <a:buFont typeface="Arial" charset="0"/>
              <a:buChar char="•"/>
            </a:pPr>
            <a:r>
              <a:rPr lang="en-US" altLang="en-US" sz="2000" dirty="0">
                <a:solidFill>
                  <a:srgbClr val="1F224E"/>
                </a:solidFill>
                <a:latin typeface="Arial" charset="0"/>
              </a:rPr>
              <a:t>Expert Systems</a:t>
            </a:r>
          </a:p>
          <a:p>
            <a:pPr eaLnBrk="1" hangingPunct="1">
              <a:spcBef>
                <a:spcPct val="20000"/>
              </a:spcBef>
              <a:buFont typeface="Arial" charset="0"/>
              <a:buChar char="•"/>
            </a:pPr>
            <a:r>
              <a:rPr lang="en-GB" altLang="en-US" sz="2000" dirty="0">
                <a:solidFill>
                  <a:srgbClr val="1F224E"/>
                </a:solidFill>
                <a:latin typeface="Arial" charset="0"/>
              </a:rPr>
              <a:t>Simulators</a:t>
            </a:r>
          </a:p>
          <a:p>
            <a:pPr eaLnBrk="1" hangingPunct="1">
              <a:spcBef>
                <a:spcPct val="20000"/>
              </a:spcBef>
              <a:buFont typeface="Arial" charset="0"/>
              <a:buChar char="•"/>
            </a:pPr>
            <a:endParaRPr lang="en-GB" altLang="en-US" sz="2000" dirty="0">
              <a:solidFill>
                <a:srgbClr val="1F224E"/>
              </a:solidFill>
              <a:latin typeface="Arial" charset="0"/>
            </a:endParaRPr>
          </a:p>
        </p:txBody>
      </p:sp>
      <p:pic>
        <p:nvPicPr>
          <p:cNvPr id="7"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Sharon\AppData\Local\Microsoft\Windows\INetCache\IE\IODI2ASD\question-mar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442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Any problems?</a:t>
            </a:r>
          </a:p>
        </p:txBody>
      </p:sp>
      <p:sp>
        <p:nvSpPr>
          <p:cNvPr id="3" name="Content Placeholder 2"/>
          <p:cNvSpPr>
            <a:spLocks noGrp="1"/>
          </p:cNvSpPr>
          <p:nvPr>
            <p:ph idx="1"/>
          </p:nvPr>
        </p:nvSpPr>
        <p:spPr>
          <a:xfrm>
            <a:off x="193733" y="1350298"/>
            <a:ext cx="8698747" cy="2798782"/>
          </a:xfrm>
        </p:spPr>
        <p:txBody>
          <a:bodyPr/>
          <a:lstStyle/>
          <a:p>
            <a:pPr marL="457200" indent="-457200">
              <a:buFont typeface="Arial" panose="020B0604020202020204" pitchFamily="34" charset="0"/>
              <a:buChar char="•"/>
            </a:pPr>
            <a:r>
              <a:rPr lang="en-GB" altLang="en-US" sz="2800" dirty="0">
                <a:latin typeface="Arial" charset="0"/>
              </a:rPr>
              <a:t>Please email OCR (</a:t>
            </a:r>
            <a:r>
              <a:rPr lang="en-GB" altLang="en-US" sz="2800" dirty="0">
                <a:latin typeface="Arial" charset="0"/>
                <a:hlinkClick r:id="rId2"/>
              </a:rPr>
              <a:t>computerscience@ocr.org.uk</a:t>
            </a:r>
            <a:r>
              <a:rPr lang="en-GB" altLang="en-US" sz="2800" dirty="0">
                <a:latin typeface="Arial" charset="0"/>
              </a:rPr>
              <a:t>) if you are concerned about any of the following:</a:t>
            </a:r>
          </a:p>
          <a:p>
            <a:pPr marL="800100" lvl="1" indent="-342900">
              <a:buFont typeface="Arial" panose="020B0604020202020204" pitchFamily="34" charset="0"/>
              <a:buChar char="•"/>
            </a:pPr>
            <a:r>
              <a:rPr lang="en-GB" altLang="en-US" sz="2400" dirty="0">
                <a:latin typeface="Arial" charset="0"/>
              </a:rPr>
              <a:t>Scope</a:t>
            </a:r>
          </a:p>
          <a:p>
            <a:pPr marL="800100" lvl="1" indent="-342900">
              <a:buFont typeface="Arial" panose="020B0604020202020204" pitchFamily="34" charset="0"/>
              <a:buChar char="•"/>
            </a:pPr>
            <a:r>
              <a:rPr lang="en-GB" altLang="en-US" sz="2400" dirty="0">
                <a:latin typeface="Arial" charset="0"/>
              </a:rPr>
              <a:t>Project suitability</a:t>
            </a:r>
          </a:p>
          <a:p>
            <a:pPr marL="800100" lvl="1" indent="-342900">
              <a:buFont typeface="Arial" panose="020B0604020202020204" pitchFamily="34" charset="0"/>
              <a:buChar char="•"/>
            </a:pPr>
            <a:r>
              <a:rPr lang="en-GB" altLang="en-US" sz="2400" dirty="0">
                <a:latin typeface="Arial" charset="0"/>
              </a:rPr>
              <a:t>Approving Language Choice, if not on spec</a:t>
            </a:r>
          </a:p>
          <a:p>
            <a:pPr marL="800100" lvl="1" indent="-342900">
              <a:buFont typeface="Arial" panose="020B0604020202020204" pitchFamily="34" charset="0"/>
              <a:buChar char="•"/>
            </a:pPr>
            <a:r>
              <a:rPr lang="en-GB" altLang="en-US" sz="2400" b="1" dirty="0">
                <a:solidFill>
                  <a:srgbClr val="00B0F0"/>
                </a:solidFill>
                <a:latin typeface="Arial" charset="0"/>
              </a:rPr>
              <a:t>GET IN WRITING</a:t>
            </a:r>
          </a:p>
          <a:p>
            <a:endParaRPr lang="en-GB" dirty="0"/>
          </a:p>
        </p:txBody>
      </p:sp>
      <p:pic>
        <p:nvPicPr>
          <p:cNvPr id="4"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haron\AppData\Local\Microsoft\Windows\INetCache\IE\IODI2ASD\question-mar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52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Assessing Programming Project (NEA)</a:t>
            </a:r>
          </a:p>
        </p:txBody>
      </p:sp>
      <p:sp>
        <p:nvSpPr>
          <p:cNvPr id="6" name="Content Placeholder 5"/>
          <p:cNvSpPr>
            <a:spLocks noGrp="1"/>
          </p:cNvSpPr>
          <p:nvPr>
            <p:ph idx="1"/>
          </p:nvPr>
        </p:nvSpPr>
        <p:spPr/>
        <p:txBody>
          <a:bodyPr/>
          <a:lstStyle/>
          <a:p>
            <a:pPr marL="285750" indent="-285750">
              <a:buFont typeface="Arial" panose="020B0604020202020204" pitchFamily="34" charset="0"/>
              <a:buChar char="•"/>
            </a:pPr>
            <a:r>
              <a:rPr lang="en-GB" sz="2400" dirty="0"/>
              <a:t>Mark bands are </a:t>
            </a:r>
            <a:r>
              <a:rPr lang="en-GB" sz="2400" dirty="0">
                <a:solidFill>
                  <a:srgbClr val="FF0000"/>
                </a:solidFill>
              </a:rPr>
              <a:t>best fit </a:t>
            </a:r>
            <a:r>
              <a:rPr lang="en-GB" sz="2400" dirty="0"/>
              <a:t>– NOT tick lists</a:t>
            </a:r>
          </a:p>
          <a:p>
            <a:pPr marL="285750" indent="-285750">
              <a:buFont typeface="Arial" panose="020B0604020202020204" pitchFamily="34" charset="0"/>
              <a:buChar char="•"/>
            </a:pPr>
            <a:r>
              <a:rPr lang="en-GB" sz="2400" dirty="0"/>
              <a:t>Choose the band with the ‘best fit’ approach</a:t>
            </a:r>
          </a:p>
          <a:p>
            <a:pPr marL="742950" lvl="1" indent="-285750">
              <a:buFont typeface="Arial" panose="020B0604020202020204" pitchFamily="34" charset="0"/>
              <a:buChar char="•"/>
            </a:pPr>
            <a:r>
              <a:rPr lang="en-GB" sz="2400" dirty="0"/>
              <a:t>If it meets </a:t>
            </a:r>
            <a:r>
              <a:rPr lang="en-GB" sz="2400" b="1" dirty="0">
                <a:solidFill>
                  <a:schemeClr val="accent3"/>
                </a:solidFill>
              </a:rPr>
              <a:t>all</a:t>
            </a:r>
            <a:r>
              <a:rPr lang="en-GB" sz="2400" dirty="0">
                <a:solidFill>
                  <a:schemeClr val="accent3"/>
                </a:solidFill>
              </a:rPr>
              <a:t> </a:t>
            </a:r>
            <a:r>
              <a:rPr lang="en-GB" sz="2400" dirty="0"/>
              <a:t>requirements in band (top)</a:t>
            </a:r>
          </a:p>
          <a:p>
            <a:pPr marL="742950" lvl="1" indent="-285750">
              <a:buFont typeface="Arial" panose="020B0604020202020204" pitchFamily="34" charset="0"/>
              <a:buChar char="•"/>
            </a:pPr>
            <a:r>
              <a:rPr lang="en-GB" sz="2400" dirty="0"/>
              <a:t>If it</a:t>
            </a:r>
            <a:r>
              <a:rPr lang="en-GB" sz="2400" baseline="0" dirty="0"/>
              <a:t> meets </a:t>
            </a:r>
            <a:r>
              <a:rPr lang="en-GB" sz="2400" b="1" baseline="0" dirty="0">
                <a:solidFill>
                  <a:schemeClr val="accent6">
                    <a:lumMod val="75000"/>
                  </a:schemeClr>
                </a:solidFill>
              </a:rPr>
              <a:t>most</a:t>
            </a:r>
            <a:r>
              <a:rPr lang="en-GB" sz="2400" baseline="0" dirty="0">
                <a:solidFill>
                  <a:schemeClr val="accent6">
                    <a:lumMod val="75000"/>
                  </a:schemeClr>
                </a:solidFill>
              </a:rPr>
              <a:t> </a:t>
            </a:r>
            <a:r>
              <a:rPr lang="en-GB" sz="2400" baseline="0" dirty="0"/>
              <a:t>of the requirements in band (middle)</a:t>
            </a:r>
          </a:p>
          <a:p>
            <a:pPr marL="742950" lvl="1" indent="-285750">
              <a:buFont typeface="Arial" panose="020B0604020202020204" pitchFamily="34" charset="0"/>
              <a:buChar char="•"/>
            </a:pPr>
            <a:r>
              <a:rPr lang="en-GB" sz="2400" baseline="0" dirty="0"/>
              <a:t>If it </a:t>
            </a:r>
            <a:r>
              <a:rPr lang="en-GB" sz="2400" b="1" baseline="0" dirty="0">
                <a:solidFill>
                  <a:schemeClr val="accent2"/>
                </a:solidFill>
              </a:rPr>
              <a:t>just</a:t>
            </a:r>
            <a:r>
              <a:rPr lang="en-GB" sz="2400" baseline="0" dirty="0">
                <a:solidFill>
                  <a:schemeClr val="accent2"/>
                </a:solidFill>
              </a:rPr>
              <a:t> </a:t>
            </a:r>
            <a:r>
              <a:rPr lang="en-GB" sz="2400" baseline="0" dirty="0"/>
              <a:t>meets the requirements (bottom)</a:t>
            </a:r>
            <a:endParaRPr lang="en-GB" sz="2400" dirty="0"/>
          </a:p>
        </p:txBody>
      </p:sp>
      <p:pic>
        <p:nvPicPr>
          <p:cNvPr id="4"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haron\AppData\Local\Microsoft\Windows\INetCache\IE\IODI2ASD\question-mar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338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Analysis</a:t>
            </a:r>
          </a:p>
        </p:txBody>
      </p:sp>
      <p:sp>
        <p:nvSpPr>
          <p:cNvPr id="6" name="Content Placeholder 5"/>
          <p:cNvSpPr>
            <a:spLocks noGrp="1"/>
          </p:cNvSpPr>
          <p:nvPr>
            <p:ph idx="1"/>
          </p:nvPr>
        </p:nvSpPr>
        <p:spPr>
          <a:xfrm>
            <a:off x="193733" y="1206282"/>
            <a:ext cx="8698747" cy="4454966"/>
          </a:xfrm>
        </p:spPr>
        <p:txBody>
          <a:bodyPr/>
          <a:lstStyle/>
          <a:p>
            <a:pPr marL="342900" indent="-342900">
              <a:buFont typeface="Arial" panose="020B0604020202020204" pitchFamily="34" charset="0"/>
              <a:buChar char="•"/>
            </a:pPr>
            <a:r>
              <a:rPr lang="en-GB" sz="2400" dirty="0"/>
              <a:t>How</a:t>
            </a:r>
            <a:r>
              <a:rPr lang="en-GB" sz="2400" baseline="0" dirty="0"/>
              <a:t> is the problem solvable by computational methods</a:t>
            </a:r>
          </a:p>
          <a:p>
            <a:pPr marL="742950" lvl="1" indent="-285750">
              <a:buFont typeface="Arial" panose="020B0604020202020204" pitchFamily="34" charset="0"/>
              <a:buChar char="•"/>
            </a:pPr>
            <a:r>
              <a:rPr lang="en-GB" sz="2000" dirty="0"/>
              <a:t>Why is a computer program needed?</a:t>
            </a:r>
            <a:endParaRPr lang="en-GB" sz="2000" baseline="0" dirty="0"/>
          </a:p>
          <a:p>
            <a:pPr marL="742950" lvl="1" indent="-285750">
              <a:buFont typeface="Arial" panose="020B0604020202020204" pitchFamily="34" charset="0"/>
              <a:buChar char="•"/>
            </a:pPr>
            <a:r>
              <a:rPr lang="en-GB" sz="2000" dirty="0"/>
              <a:t>E.g. requires calculations/accuracy</a:t>
            </a:r>
          </a:p>
          <a:p>
            <a:pPr marL="742950" lvl="1" indent="-285750">
              <a:buFont typeface="Arial" panose="020B0604020202020204" pitchFamily="34" charset="0"/>
              <a:buChar char="•"/>
            </a:pPr>
            <a:r>
              <a:rPr lang="en-GB" sz="2000" dirty="0"/>
              <a:t>E.g. uses large amounts of data</a:t>
            </a:r>
          </a:p>
          <a:p>
            <a:pPr marL="742950" lvl="1" indent="-285750">
              <a:buFont typeface="Arial" panose="020B0604020202020204" pitchFamily="34" charset="0"/>
              <a:buChar char="•"/>
            </a:pPr>
            <a:r>
              <a:rPr lang="en-GB" sz="2000" dirty="0"/>
              <a:t>E.g. needs 3D simulations that can be explored</a:t>
            </a:r>
          </a:p>
          <a:p>
            <a:pPr marL="342900" indent="-342900">
              <a:buFont typeface="Arial" panose="020B0604020202020204" pitchFamily="34" charset="0"/>
              <a:buChar char="•"/>
            </a:pPr>
            <a:r>
              <a:rPr lang="en-GB" sz="2400" dirty="0">
                <a:solidFill>
                  <a:srgbClr val="FF0000"/>
                </a:solidFill>
              </a:rPr>
              <a:t>Description</a:t>
            </a:r>
            <a:r>
              <a:rPr lang="en-GB" sz="2400" baseline="0" dirty="0">
                <a:solidFill>
                  <a:srgbClr val="FF0000"/>
                </a:solidFill>
              </a:rPr>
              <a:t> of end user</a:t>
            </a:r>
          </a:p>
          <a:p>
            <a:pPr marL="742950" lvl="1" indent="-285750">
              <a:buFont typeface="Arial" panose="020B0604020202020204" pitchFamily="34" charset="0"/>
              <a:buChar char="•"/>
            </a:pPr>
            <a:r>
              <a:rPr lang="en-GB" sz="2000" baseline="0" dirty="0">
                <a:solidFill>
                  <a:srgbClr val="FF0000"/>
                </a:solidFill>
              </a:rPr>
              <a:t>their needs</a:t>
            </a:r>
          </a:p>
          <a:p>
            <a:pPr marL="742950" lvl="1" indent="-285750">
              <a:buFont typeface="Arial" panose="020B0604020202020204" pitchFamily="34" charset="0"/>
              <a:buChar char="•"/>
            </a:pPr>
            <a:r>
              <a:rPr lang="en-GB" sz="2000" baseline="0" dirty="0">
                <a:solidFill>
                  <a:srgbClr val="FF0000"/>
                </a:solidFill>
              </a:rPr>
              <a:t>how the system will meet their needs</a:t>
            </a:r>
          </a:p>
          <a:p>
            <a:pPr marL="342900" indent="-342900">
              <a:buFont typeface="Arial" panose="020B0604020202020204" pitchFamily="34" charset="0"/>
              <a:buChar char="•"/>
            </a:pPr>
            <a:r>
              <a:rPr lang="en-GB" sz="2400" dirty="0"/>
              <a:t>Investigating</a:t>
            </a:r>
            <a:r>
              <a:rPr lang="en-GB" sz="2400" baseline="0" dirty="0"/>
              <a:t> existing (or similar) solutions</a:t>
            </a:r>
          </a:p>
          <a:p>
            <a:pPr marL="742950" lvl="1" indent="-285750">
              <a:buFont typeface="Arial" panose="020B0604020202020204" pitchFamily="34" charset="0"/>
              <a:buChar char="•"/>
            </a:pPr>
            <a:r>
              <a:rPr lang="en-GB" sz="2000" dirty="0"/>
              <a:t>How do they work?</a:t>
            </a:r>
          </a:p>
          <a:p>
            <a:pPr marL="742950" lvl="1" indent="-285750">
              <a:buFont typeface="Arial" panose="020B0604020202020204" pitchFamily="34" charset="0"/>
              <a:buChar char="•"/>
            </a:pPr>
            <a:r>
              <a:rPr lang="en-GB" sz="2000" dirty="0"/>
              <a:t>What </a:t>
            </a:r>
            <a:r>
              <a:rPr lang="en-GB" sz="2000" dirty="0">
                <a:solidFill>
                  <a:srgbClr val="FF0000"/>
                </a:solidFill>
              </a:rPr>
              <a:t>components/features/approaches will be ‘borrowed’ and why</a:t>
            </a:r>
            <a:r>
              <a:rPr lang="en-GB" sz="2000" dirty="0"/>
              <a:t>?</a:t>
            </a:r>
          </a:p>
        </p:txBody>
      </p:sp>
      <p:pic>
        <p:nvPicPr>
          <p:cNvPr id="4"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haron\AppData\Local\Microsoft\Windows\INetCache\IE\IODI2ASD\question-mar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557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Analysis</a:t>
            </a:r>
          </a:p>
        </p:txBody>
      </p:sp>
      <p:sp>
        <p:nvSpPr>
          <p:cNvPr id="7" name="Content Placeholder 6"/>
          <p:cNvSpPr>
            <a:spLocks noGrp="1"/>
          </p:cNvSpPr>
          <p:nvPr>
            <p:ph idx="1"/>
          </p:nvPr>
        </p:nvSpPr>
        <p:spPr>
          <a:xfrm>
            <a:off x="193733" y="1350298"/>
            <a:ext cx="8698747" cy="4310950"/>
          </a:xfrm>
        </p:spPr>
        <p:txBody>
          <a:bodyPr/>
          <a:lstStyle/>
          <a:p>
            <a:pPr marL="285750" indent="-285750">
              <a:buFont typeface="Arial" panose="020B0604020202020204" pitchFamily="34" charset="0"/>
              <a:buChar char="•"/>
            </a:pPr>
            <a:r>
              <a:rPr lang="en-GB" sz="2400" dirty="0"/>
              <a:t>Essential</a:t>
            </a:r>
            <a:r>
              <a:rPr lang="en-GB" sz="2400" baseline="0" dirty="0"/>
              <a:t> features</a:t>
            </a:r>
          </a:p>
          <a:p>
            <a:pPr marL="742950" lvl="1" indent="-285750">
              <a:buFont typeface="Arial" panose="020B0604020202020204" pitchFamily="34" charset="0"/>
              <a:buChar char="•"/>
            </a:pPr>
            <a:r>
              <a:rPr lang="en-GB" sz="2400" dirty="0">
                <a:solidFill>
                  <a:srgbClr val="FF0000"/>
                </a:solidFill>
              </a:rPr>
              <a:t>With justification</a:t>
            </a:r>
          </a:p>
          <a:p>
            <a:pPr marL="742950" lvl="1"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baseline="0" dirty="0"/>
              <a:t>Limitations of proposed</a:t>
            </a:r>
            <a:r>
              <a:rPr lang="en-GB" sz="2400" dirty="0"/>
              <a:t> solution</a:t>
            </a:r>
          </a:p>
          <a:p>
            <a:pPr marL="742950" lvl="1" indent="-285750">
              <a:buFont typeface="Arial" panose="020B0604020202020204" pitchFamily="34" charset="0"/>
              <a:buChar char="•"/>
            </a:pPr>
            <a:r>
              <a:rPr lang="en-GB" sz="2400" baseline="0" dirty="0"/>
              <a:t>E.g. what</a:t>
            </a:r>
            <a:r>
              <a:rPr lang="en-GB" sz="2400" dirty="0"/>
              <a:t> it may not be able to do</a:t>
            </a:r>
          </a:p>
          <a:p>
            <a:pPr marL="742950" lvl="1"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baseline="0" dirty="0"/>
              <a:t>Hardware</a:t>
            </a:r>
            <a:r>
              <a:rPr lang="en-GB" sz="2400" dirty="0"/>
              <a:t> and software requirements</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baseline="0" dirty="0"/>
              <a:t>Measurable success criteria</a:t>
            </a:r>
          </a:p>
          <a:p>
            <a:pPr marL="285750" lvl="0" indent="-285750">
              <a:buFont typeface="Arial" panose="020B0604020202020204" pitchFamily="34" charset="0"/>
              <a:buChar char="•"/>
            </a:pPr>
            <a:endParaRPr lang="en-GB" sz="2400" dirty="0"/>
          </a:p>
        </p:txBody>
      </p:sp>
      <p:pic>
        <p:nvPicPr>
          <p:cNvPr id="4" name="Picture 2" descr="New Collaborative Learning Tru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haron\AppData\Local\Microsoft\Windows\INetCache\IE\IODI2ASD\question-mark[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293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Analysis</a:t>
            </a:r>
          </a:p>
        </p:txBody>
      </p:sp>
      <p:sp>
        <p:nvSpPr>
          <p:cNvPr id="2" name="Content Placeholder 1"/>
          <p:cNvSpPr>
            <a:spLocks noGrp="1"/>
          </p:cNvSpPr>
          <p:nvPr>
            <p:ph idx="1"/>
          </p:nvPr>
        </p:nvSpPr>
        <p:spPr/>
        <p:txBody>
          <a:bodyPr/>
          <a:lstStyle/>
          <a:p>
            <a:endParaRPr lang="en-GB"/>
          </a:p>
        </p:txBody>
      </p:sp>
      <p:pic>
        <p:nvPicPr>
          <p:cNvPr id="8" name="Picture 7"/>
          <p:cNvPicPr>
            <a:picLocks noChangeAspect="1"/>
          </p:cNvPicPr>
          <p:nvPr/>
        </p:nvPicPr>
        <p:blipFill>
          <a:blip r:embed="rId3"/>
          <a:stretch>
            <a:fillRect/>
          </a:stretch>
        </p:blipFill>
        <p:spPr>
          <a:xfrm>
            <a:off x="0" y="931095"/>
            <a:ext cx="9144000" cy="4995809"/>
          </a:xfrm>
          <a:prstGeom prst="rect">
            <a:avLst/>
          </a:prstGeom>
        </p:spPr>
      </p:pic>
      <p:pic>
        <p:nvPicPr>
          <p:cNvPr id="5" name="Picture 2" descr="New Collaborative Learning Tru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204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Structure</a:t>
            </a:r>
          </a:p>
        </p:txBody>
      </p:sp>
      <p:sp>
        <p:nvSpPr>
          <p:cNvPr id="6" name="Content Placeholder 5"/>
          <p:cNvSpPr>
            <a:spLocks noGrp="1"/>
          </p:cNvSpPr>
          <p:nvPr>
            <p:ph idx="1"/>
          </p:nvPr>
        </p:nvSpPr>
        <p:spPr/>
        <p:txBody>
          <a:bodyPr/>
          <a:lstStyle/>
          <a:p>
            <a:pPr marL="742950" lvl="1" indent="-285750">
              <a:buFont typeface="Arial" panose="020B0604020202020204" pitchFamily="34" charset="0"/>
              <a:buChar char="•"/>
            </a:pPr>
            <a:r>
              <a:rPr lang="en-GB" sz="2800" dirty="0"/>
              <a:t>H446/03 (04)</a:t>
            </a:r>
            <a:endParaRPr lang="en-GB" sz="2800" baseline="0" dirty="0"/>
          </a:p>
        </p:txBody>
      </p:sp>
      <p:pic>
        <p:nvPicPr>
          <p:cNvPr id="4" name="Picture 2" descr="New Collaborative Learning Tru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1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Analysis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l="1147" t="526" r="-2"/>
          <a:stretch>
            <a:fillRect/>
          </a:stretch>
        </p:blipFill>
        <p:spPr bwMode="auto">
          <a:xfrm>
            <a:off x="34925" y="1258888"/>
            <a:ext cx="3176588"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bwMode="auto">
          <a:xfrm>
            <a:off x="3149600" y="1484313"/>
            <a:ext cx="588645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42875" indent="-142875" eaLnBrk="0" hangingPunct="0">
              <a:defRPr>
                <a:solidFill>
                  <a:schemeClr val="tx1"/>
                </a:solidFill>
                <a:latin typeface="Calibri" pitchFamily="34" charset="0"/>
                <a:cs typeface="Arial" charset="0"/>
              </a:defRPr>
            </a:lvl1pPr>
            <a:lvl2pPr marL="542925" indent="-142875"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buFont typeface="Arial" charset="0"/>
              <a:buChar char="•"/>
            </a:pPr>
            <a:r>
              <a:rPr lang="en-GB" altLang="en-US" sz="1400" dirty="0">
                <a:latin typeface="Arial" charset="0"/>
              </a:rPr>
              <a:t>Candidates will need to discuss </a:t>
            </a:r>
            <a:r>
              <a:rPr lang="en-GB" altLang="en-US" sz="1400" dirty="0">
                <a:solidFill>
                  <a:srgbClr val="FF0000"/>
                </a:solidFill>
                <a:latin typeface="Arial" charset="0"/>
              </a:rPr>
              <a:t>why their project will be solvable using computational methods</a:t>
            </a:r>
          </a:p>
          <a:p>
            <a:pPr eaLnBrk="1" hangingPunct="1">
              <a:buFont typeface="Arial" charset="0"/>
              <a:buChar char="•"/>
            </a:pPr>
            <a:r>
              <a:rPr lang="en-GB" altLang="en-US" sz="1400" dirty="0">
                <a:solidFill>
                  <a:srgbClr val="FF0000"/>
                </a:solidFill>
                <a:latin typeface="Arial" charset="0"/>
              </a:rPr>
              <a:t>Clearly identify their stakeholders, and the roles they will play</a:t>
            </a:r>
          </a:p>
          <a:p>
            <a:pPr eaLnBrk="1" hangingPunct="1">
              <a:buFont typeface="Arial" charset="0"/>
              <a:buChar char="•"/>
            </a:pPr>
            <a:r>
              <a:rPr lang="en-GB" altLang="en-US" sz="1400" dirty="0">
                <a:solidFill>
                  <a:srgbClr val="FF0000"/>
                </a:solidFill>
                <a:latin typeface="Arial" charset="0"/>
              </a:rPr>
              <a:t>Show evidence of looking at other systems/ideas</a:t>
            </a:r>
          </a:p>
          <a:p>
            <a:pPr eaLnBrk="1" hangingPunct="1">
              <a:buFont typeface="Arial" charset="0"/>
              <a:buChar char="•"/>
            </a:pPr>
            <a:r>
              <a:rPr lang="en-GB" altLang="en-US" sz="1400" dirty="0">
                <a:solidFill>
                  <a:srgbClr val="FF0000"/>
                </a:solidFill>
                <a:latin typeface="Arial" charset="0"/>
              </a:rPr>
              <a:t>Link this research into their proposed designs</a:t>
            </a:r>
          </a:p>
          <a:p>
            <a:pPr eaLnBrk="1" hangingPunct="1">
              <a:buFont typeface="Arial" charset="0"/>
              <a:buChar char="•"/>
            </a:pPr>
            <a:r>
              <a:rPr lang="en-GB" altLang="en-US" sz="1400" dirty="0">
                <a:latin typeface="Arial" charset="0"/>
              </a:rPr>
              <a:t>Focus on key features (e.g. GUI Layout, Data structures) and </a:t>
            </a:r>
            <a:r>
              <a:rPr lang="en-GB" altLang="en-US" sz="1400" dirty="0">
                <a:solidFill>
                  <a:srgbClr val="FF0000"/>
                </a:solidFill>
                <a:latin typeface="Arial" charset="0"/>
              </a:rPr>
              <a:t>explain why</a:t>
            </a:r>
            <a:r>
              <a:rPr lang="en-GB" altLang="en-US" sz="1400" dirty="0">
                <a:latin typeface="Arial" charset="0"/>
              </a:rPr>
              <a:t> they have chosen these</a:t>
            </a:r>
          </a:p>
          <a:p>
            <a:pPr eaLnBrk="1" hangingPunct="1">
              <a:buFont typeface="Arial" charset="0"/>
              <a:buChar char="•"/>
            </a:pPr>
            <a:r>
              <a:rPr lang="en-GB" altLang="en-US" sz="1400" dirty="0">
                <a:latin typeface="Arial" charset="0"/>
              </a:rPr>
              <a:t>Clearly delimit their problem and identify where they feel their project </a:t>
            </a:r>
            <a:r>
              <a:rPr lang="en-GB" altLang="en-US" sz="1400" dirty="0">
                <a:solidFill>
                  <a:srgbClr val="FF0000"/>
                </a:solidFill>
                <a:latin typeface="Arial" charset="0"/>
              </a:rPr>
              <a:t>may face issues/limitations</a:t>
            </a:r>
            <a:r>
              <a:rPr lang="en-GB" altLang="en-US" sz="1400" dirty="0">
                <a:latin typeface="Arial" charset="0"/>
              </a:rPr>
              <a:t>, discussing </a:t>
            </a:r>
            <a:r>
              <a:rPr lang="en-GB" altLang="en-US" sz="1400" dirty="0">
                <a:solidFill>
                  <a:srgbClr val="FF0000"/>
                </a:solidFill>
                <a:latin typeface="Arial" charset="0"/>
              </a:rPr>
              <a:t>why these exist </a:t>
            </a:r>
            <a:r>
              <a:rPr lang="en-GB" altLang="en-US" sz="1400" dirty="0">
                <a:latin typeface="Arial" charset="0"/>
              </a:rPr>
              <a:t>and the </a:t>
            </a:r>
            <a:r>
              <a:rPr lang="en-GB" altLang="en-US" sz="1400" dirty="0">
                <a:solidFill>
                  <a:srgbClr val="FF0000"/>
                </a:solidFill>
                <a:latin typeface="Arial" charset="0"/>
              </a:rPr>
              <a:t>potential impact on the project</a:t>
            </a:r>
          </a:p>
          <a:p>
            <a:pPr eaLnBrk="1" hangingPunct="1">
              <a:buFont typeface="Arial" charset="0"/>
              <a:buChar char="•"/>
            </a:pPr>
            <a:r>
              <a:rPr lang="en-GB" altLang="en-US" sz="1400" dirty="0">
                <a:latin typeface="Arial" charset="0"/>
              </a:rPr>
              <a:t>Generate an overarching set of requirements for the project and also identify hardware/software requirements where needed:</a:t>
            </a:r>
          </a:p>
          <a:p>
            <a:pPr lvl="1" eaLnBrk="1" hangingPunct="1">
              <a:buFont typeface="Arial" charset="0"/>
              <a:buChar char="•"/>
            </a:pPr>
            <a:r>
              <a:rPr lang="en-GB" altLang="en-US" sz="1400" dirty="0">
                <a:latin typeface="Arial" charset="0"/>
              </a:rPr>
              <a:t>This may link to </a:t>
            </a:r>
            <a:r>
              <a:rPr lang="en-GB" altLang="en-US" sz="1400" dirty="0">
                <a:solidFill>
                  <a:srgbClr val="FF0000"/>
                </a:solidFill>
                <a:latin typeface="Arial" charset="0"/>
              </a:rPr>
              <a:t>Software Versions</a:t>
            </a:r>
            <a:r>
              <a:rPr lang="en-GB" altLang="en-US" sz="1400" dirty="0">
                <a:latin typeface="Arial" charset="0"/>
              </a:rPr>
              <a:t> (e.g. Only working on certain releases of web browsers due to functionality requirements)</a:t>
            </a:r>
          </a:p>
          <a:p>
            <a:pPr lvl="1" eaLnBrk="1" hangingPunct="1">
              <a:buFont typeface="Arial" charset="0"/>
              <a:buChar char="•"/>
            </a:pPr>
            <a:r>
              <a:rPr lang="en-GB" altLang="en-US" sz="1400" dirty="0">
                <a:latin typeface="Arial" charset="0"/>
              </a:rPr>
              <a:t>Hardware requirements – mostly focusing on unique hardware issues where presents. </a:t>
            </a:r>
            <a:r>
              <a:rPr lang="en-GB" altLang="en-US" sz="1400" dirty="0">
                <a:solidFill>
                  <a:srgbClr val="FF0000"/>
                </a:solidFill>
                <a:latin typeface="Arial" charset="0"/>
              </a:rPr>
              <a:t>Generic discussion of a minimal set  of requirements for a PC is not needed</a:t>
            </a:r>
            <a:r>
              <a:rPr lang="en-GB" altLang="en-US" sz="1400" dirty="0">
                <a:latin typeface="Arial" charset="0"/>
              </a:rPr>
              <a:t>. </a:t>
            </a:r>
            <a:r>
              <a:rPr lang="en-GB" altLang="en-US" sz="1400" i="1" dirty="0">
                <a:solidFill>
                  <a:srgbClr val="00B0F0"/>
                </a:solidFill>
                <a:latin typeface="Arial" charset="0"/>
              </a:rPr>
              <a:t>Would include </a:t>
            </a:r>
          </a:p>
          <a:p>
            <a:pPr eaLnBrk="1" hangingPunct="1">
              <a:buFont typeface="Arial" charset="0"/>
              <a:buChar char="•"/>
            </a:pPr>
            <a:r>
              <a:rPr lang="en-GB" altLang="en-US" sz="1400" dirty="0">
                <a:latin typeface="Arial" charset="0"/>
              </a:rPr>
              <a:t>Define a </a:t>
            </a:r>
            <a:r>
              <a:rPr lang="en-GB" altLang="en-US" sz="1400" dirty="0">
                <a:solidFill>
                  <a:srgbClr val="FF0000"/>
                </a:solidFill>
                <a:latin typeface="Arial" charset="0"/>
              </a:rPr>
              <a:t>clear set of Success Criteria that is a summary of the above and where each one is justified in relation to the Stakeholders /research </a:t>
            </a:r>
            <a:r>
              <a:rPr lang="en-GB" altLang="en-US" sz="1400" dirty="0">
                <a:latin typeface="Arial" charset="0"/>
              </a:rPr>
              <a:t>etc. </a:t>
            </a:r>
            <a:r>
              <a:rPr lang="en-GB" altLang="en-US" sz="1400" i="1" dirty="0">
                <a:solidFill>
                  <a:srgbClr val="00B0F0"/>
                </a:solidFill>
                <a:latin typeface="Arial" charset="0"/>
              </a:rPr>
              <a:t>Include functionality and usability</a:t>
            </a:r>
          </a:p>
        </p:txBody>
      </p:sp>
      <p:pic>
        <p:nvPicPr>
          <p:cNvPr id="6" name="Picture 2" descr="New Collaborative Learning Tru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Sharon\AppData\Local\Microsoft\Windows\INetCache\IE\IODI2ASD\question-mark[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159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Design</a:t>
            </a:r>
          </a:p>
        </p:txBody>
      </p:sp>
      <p:sp>
        <p:nvSpPr>
          <p:cNvPr id="7" name="Content Placeholder 6"/>
          <p:cNvSpPr>
            <a:spLocks noGrp="1"/>
          </p:cNvSpPr>
          <p:nvPr>
            <p:ph idx="1"/>
          </p:nvPr>
        </p:nvSpPr>
        <p:spPr>
          <a:xfrm>
            <a:off x="193733" y="1124744"/>
            <a:ext cx="8698747" cy="4454966"/>
          </a:xfrm>
        </p:spPr>
        <p:txBody>
          <a:bodyPr/>
          <a:lstStyle/>
          <a:p>
            <a:pPr marL="342900" indent="-342900">
              <a:buFont typeface="Arial" panose="020B0604020202020204" pitchFamily="34" charset="0"/>
              <a:buChar char="•"/>
            </a:pPr>
            <a:r>
              <a:rPr lang="en-GB" sz="2000" dirty="0"/>
              <a:t>Decomposition (e.g. </a:t>
            </a:r>
            <a:r>
              <a:rPr lang="en-GB" sz="2000" dirty="0">
                <a:solidFill>
                  <a:srgbClr val="FF0000"/>
                </a:solidFill>
              </a:rPr>
              <a:t>structure diagram</a:t>
            </a:r>
            <a:r>
              <a:rPr lang="en-GB" sz="2000" dirty="0"/>
              <a:t>)</a:t>
            </a:r>
          </a:p>
          <a:p>
            <a:pPr marL="342900" indent="-342900">
              <a:buFont typeface="Arial" panose="020B0604020202020204" pitchFamily="34" charset="0"/>
              <a:buChar char="•"/>
            </a:pPr>
            <a:r>
              <a:rPr lang="en-GB" sz="2000" dirty="0"/>
              <a:t>Algorithms (flowcharts/</a:t>
            </a:r>
            <a:r>
              <a:rPr lang="en-GB" sz="2000" dirty="0">
                <a:solidFill>
                  <a:srgbClr val="FF0000"/>
                </a:solidFill>
              </a:rPr>
              <a:t>pseudocode</a:t>
            </a:r>
            <a:r>
              <a:rPr lang="en-GB" sz="2000" dirty="0"/>
              <a:t>) </a:t>
            </a:r>
            <a:r>
              <a:rPr lang="en-GB" sz="2000" i="1" dirty="0">
                <a:solidFill>
                  <a:srgbClr val="00B0F0"/>
                </a:solidFill>
              </a:rPr>
              <a:t>more focus on </a:t>
            </a:r>
            <a:br>
              <a:rPr lang="en-GB" sz="2000" i="1" dirty="0">
                <a:solidFill>
                  <a:srgbClr val="00B0F0"/>
                </a:solidFill>
              </a:rPr>
            </a:br>
            <a:r>
              <a:rPr lang="en-GB" sz="2000" i="1" dirty="0" err="1">
                <a:solidFill>
                  <a:srgbClr val="00B0F0"/>
                </a:solidFill>
              </a:rPr>
              <a:t>pesudo</a:t>
            </a:r>
            <a:r>
              <a:rPr lang="en-GB" sz="2000" i="1" dirty="0">
                <a:solidFill>
                  <a:srgbClr val="00B0F0"/>
                </a:solidFill>
              </a:rPr>
              <a:t> code than process flow</a:t>
            </a:r>
          </a:p>
          <a:p>
            <a:pPr marL="742950" lvl="1" indent="-285750">
              <a:buFont typeface="Arial" panose="020B0604020202020204" pitchFamily="34" charset="0"/>
              <a:buChar char="•"/>
            </a:pPr>
            <a:r>
              <a:rPr lang="en-GB" sz="2000" dirty="0">
                <a:solidFill>
                  <a:srgbClr val="FF0000"/>
                </a:solidFill>
              </a:rPr>
              <a:t>Explain</a:t>
            </a:r>
            <a:r>
              <a:rPr lang="en-GB" sz="2000" baseline="0" dirty="0">
                <a:solidFill>
                  <a:srgbClr val="FF0000"/>
                </a:solidFill>
              </a:rPr>
              <a:t> how these form the solution (e.g. link to structure diagram</a:t>
            </a:r>
            <a:r>
              <a:rPr lang="en-GB" sz="2000" baseline="0" dirty="0"/>
              <a:t>)</a:t>
            </a:r>
          </a:p>
          <a:p>
            <a:pPr marL="342900" lvl="0" indent="-342900">
              <a:buFont typeface="Arial" panose="020B0604020202020204" pitchFamily="34" charset="0"/>
              <a:buChar char="•"/>
            </a:pPr>
            <a:r>
              <a:rPr lang="en-GB" sz="2000" dirty="0"/>
              <a:t>Usability features </a:t>
            </a:r>
          </a:p>
          <a:p>
            <a:pPr marL="342900" lvl="0" indent="-342900">
              <a:buFont typeface="Arial" panose="020B0604020202020204" pitchFamily="34" charset="0"/>
              <a:buChar char="•"/>
            </a:pPr>
            <a:r>
              <a:rPr lang="en-GB" sz="2000" dirty="0"/>
              <a:t>Describe key structures to be used (e.g. comment pseudocode/annotate flowcharts)</a:t>
            </a:r>
          </a:p>
          <a:p>
            <a:pPr marL="742950" lvl="1" indent="-285750">
              <a:buFont typeface="Arial" panose="020B0604020202020204" pitchFamily="34" charset="0"/>
              <a:buChar char="•"/>
            </a:pPr>
            <a:r>
              <a:rPr lang="en-GB" sz="2000" dirty="0"/>
              <a:t>Variables</a:t>
            </a:r>
          </a:p>
          <a:p>
            <a:pPr marL="742950" lvl="1" indent="-285750">
              <a:buFont typeface="Arial" panose="020B0604020202020204" pitchFamily="34" charset="0"/>
              <a:buChar char="•"/>
            </a:pPr>
            <a:r>
              <a:rPr lang="en-GB" sz="2000" dirty="0"/>
              <a:t>Data structures</a:t>
            </a:r>
          </a:p>
          <a:p>
            <a:pPr marL="742950" lvl="1" indent="-285750">
              <a:buFont typeface="Arial" panose="020B0604020202020204" pitchFamily="34" charset="0"/>
              <a:buChar char="•"/>
            </a:pPr>
            <a:r>
              <a:rPr lang="en-GB" sz="2000" dirty="0"/>
              <a:t>Classes </a:t>
            </a:r>
            <a:r>
              <a:rPr lang="en-GB" sz="2000" i="1" dirty="0">
                <a:solidFill>
                  <a:srgbClr val="00B0F0"/>
                </a:solidFill>
              </a:rPr>
              <a:t>UML Class diagrams</a:t>
            </a:r>
          </a:p>
          <a:p>
            <a:pPr marL="342900" lvl="0" indent="-342900">
              <a:buFont typeface="Arial" panose="020B0604020202020204" pitchFamily="34" charset="0"/>
              <a:buChar char="•"/>
            </a:pPr>
            <a:r>
              <a:rPr lang="en-GB" sz="2000" dirty="0"/>
              <a:t>Test data</a:t>
            </a:r>
          </a:p>
          <a:p>
            <a:pPr marL="742950" lvl="1" indent="-285750">
              <a:buFont typeface="Arial" panose="020B0604020202020204" pitchFamily="34" charset="0"/>
              <a:buChar char="•"/>
            </a:pPr>
            <a:r>
              <a:rPr lang="en-GB" sz="2000" dirty="0">
                <a:solidFill>
                  <a:srgbClr val="FF0000"/>
                </a:solidFill>
              </a:rPr>
              <a:t>Does not need to be full testing tables – </a:t>
            </a:r>
            <a:r>
              <a:rPr lang="en-GB" sz="2000" i="1" dirty="0">
                <a:solidFill>
                  <a:srgbClr val="00B0F0"/>
                </a:solidFill>
              </a:rPr>
              <a:t>just main data structures &amp; algorithms linked to specification testing tables and  user interfaces</a:t>
            </a:r>
          </a:p>
        </p:txBody>
      </p:sp>
      <p:pic>
        <p:nvPicPr>
          <p:cNvPr id="4" name="Picture 2" descr="New Collaborative Learning Tru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haron\AppData\Local\Microsoft\Windows\INetCache\IE\IODI2ASD\question-mark[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302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1111338"/>
            <a:ext cx="9144000" cy="4635324"/>
          </a:xfrm>
          <a:prstGeom prst="rect">
            <a:avLst/>
          </a:prstGeom>
        </p:spPr>
      </p:pic>
      <p:sp>
        <p:nvSpPr>
          <p:cNvPr id="4" name="Title 5"/>
          <p:cNvSpPr>
            <a:spLocks noGrp="1"/>
          </p:cNvSpPr>
          <p:nvPr>
            <p:ph type="title"/>
          </p:nvPr>
        </p:nvSpPr>
        <p:spPr>
          <a:xfrm>
            <a:off x="179512" y="188640"/>
            <a:ext cx="8698747" cy="686320"/>
          </a:xfrm>
        </p:spPr>
        <p:txBody>
          <a:bodyPr/>
          <a:lstStyle/>
          <a:p>
            <a:r>
              <a:rPr lang="en-GB" dirty="0"/>
              <a:t>Design</a:t>
            </a:r>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394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a:t>
            </a:r>
          </a:p>
        </p:txBody>
      </p:sp>
      <p:sp>
        <p:nvSpPr>
          <p:cNvPr id="4" name="Content Placeholder 2"/>
          <p:cNvSpPr txBox="1">
            <a:spLocks/>
          </p:cNvSpPr>
          <p:nvPr/>
        </p:nvSpPr>
        <p:spPr bwMode="auto">
          <a:xfrm>
            <a:off x="3276600" y="1196752"/>
            <a:ext cx="588645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42875" indent="-142875"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285750" indent="-285750" eaLnBrk="1" hangingPunct="1">
              <a:buFont typeface="Arial" panose="020B0604020202020204" pitchFamily="34" charset="0"/>
              <a:buChar char="•"/>
            </a:pPr>
            <a:r>
              <a:rPr lang="en-GB" altLang="en-US" sz="1600" dirty="0">
                <a:solidFill>
                  <a:srgbClr val="1F224E"/>
                </a:solidFill>
                <a:latin typeface="Arial" charset="0"/>
              </a:rPr>
              <a:t>Candidates should be using a suitable design methodology for their chosen project + language.  For instance, use of </a:t>
            </a:r>
            <a:r>
              <a:rPr lang="en-GB" altLang="en-US" sz="1600" dirty="0">
                <a:solidFill>
                  <a:srgbClr val="FF0000"/>
                </a:solidFill>
                <a:latin typeface="Arial" charset="0"/>
              </a:rPr>
              <a:t>class diagrams for OOP</a:t>
            </a:r>
            <a:r>
              <a:rPr lang="en-GB" altLang="en-US" sz="1600" dirty="0">
                <a:solidFill>
                  <a:srgbClr val="1F224E"/>
                </a:solidFill>
                <a:latin typeface="Arial" charset="0"/>
              </a:rPr>
              <a:t>, or </a:t>
            </a:r>
            <a:r>
              <a:rPr lang="en-GB" altLang="en-US" sz="1600" dirty="0">
                <a:solidFill>
                  <a:srgbClr val="FF0000"/>
                </a:solidFill>
                <a:latin typeface="Arial" charset="0"/>
              </a:rPr>
              <a:t>Top Down Design for Procedural</a:t>
            </a:r>
            <a:r>
              <a:rPr lang="en-GB" altLang="en-US" sz="1600" dirty="0">
                <a:solidFill>
                  <a:srgbClr val="1F224E"/>
                </a:solidFill>
                <a:latin typeface="Arial" charset="0"/>
              </a:rPr>
              <a:t>.</a:t>
            </a:r>
          </a:p>
          <a:p>
            <a:pPr marL="285750" indent="-285750" eaLnBrk="1" hangingPunct="1">
              <a:buFont typeface="Arial" panose="020B0604020202020204" pitchFamily="34" charset="0"/>
              <a:buChar char="•"/>
            </a:pPr>
            <a:r>
              <a:rPr lang="en-GB" altLang="en-US" sz="1600" dirty="0">
                <a:solidFill>
                  <a:srgbClr val="1F224E"/>
                </a:solidFill>
                <a:latin typeface="Arial" charset="0"/>
              </a:rPr>
              <a:t>Each </a:t>
            </a:r>
            <a:r>
              <a:rPr lang="en-GB" altLang="en-US" sz="1600" dirty="0">
                <a:solidFill>
                  <a:srgbClr val="FF0000"/>
                </a:solidFill>
                <a:latin typeface="Arial" charset="0"/>
              </a:rPr>
              <a:t>smaller problem should be justified </a:t>
            </a:r>
            <a:r>
              <a:rPr lang="en-GB" altLang="en-US" sz="1600" dirty="0">
                <a:solidFill>
                  <a:srgbClr val="1F224E"/>
                </a:solidFill>
                <a:latin typeface="Arial" charset="0"/>
              </a:rPr>
              <a:t>as to </a:t>
            </a:r>
            <a:r>
              <a:rPr lang="en-GB" altLang="en-US" sz="1600" dirty="0">
                <a:solidFill>
                  <a:srgbClr val="FF0000"/>
                </a:solidFill>
                <a:latin typeface="Arial" charset="0"/>
              </a:rPr>
              <a:t>why this is a suitable “chunk” </a:t>
            </a:r>
            <a:r>
              <a:rPr lang="en-GB" altLang="en-US" sz="1600" dirty="0">
                <a:solidFill>
                  <a:srgbClr val="1F224E"/>
                </a:solidFill>
                <a:latin typeface="Arial" charset="0"/>
              </a:rPr>
              <a:t>and </a:t>
            </a:r>
            <a:r>
              <a:rPr lang="en-GB" altLang="en-US" sz="1600" dirty="0">
                <a:solidFill>
                  <a:srgbClr val="FF0000"/>
                </a:solidFill>
                <a:latin typeface="Arial" charset="0"/>
              </a:rPr>
              <a:t>how it fits in to the grand scheme</a:t>
            </a:r>
          </a:p>
          <a:p>
            <a:pPr marL="285750" indent="-285750" eaLnBrk="1" hangingPunct="1">
              <a:buFont typeface="Arial" panose="020B0604020202020204" pitchFamily="34" charset="0"/>
              <a:buChar char="•"/>
            </a:pPr>
            <a:r>
              <a:rPr lang="en-GB" altLang="en-US" sz="1600" dirty="0">
                <a:solidFill>
                  <a:srgbClr val="FF0000"/>
                </a:solidFill>
                <a:latin typeface="Arial" charset="0"/>
              </a:rPr>
              <a:t>Flow Charts, Data Flow, Pseudocode etc. should be used appropriately to then design the program</a:t>
            </a:r>
          </a:p>
          <a:p>
            <a:pPr marL="285750" indent="-285750" eaLnBrk="1" hangingPunct="1">
              <a:buFont typeface="Arial" panose="020B0604020202020204" pitchFamily="34" charset="0"/>
              <a:buChar char="•"/>
            </a:pPr>
            <a:r>
              <a:rPr lang="en-GB" altLang="en-US" sz="1600" dirty="0">
                <a:solidFill>
                  <a:srgbClr val="1F224E"/>
                </a:solidFill>
                <a:latin typeface="Arial" charset="0"/>
              </a:rPr>
              <a:t>There is no specified design methodology</a:t>
            </a:r>
          </a:p>
          <a:p>
            <a:pPr marL="285750" indent="-285750" eaLnBrk="1" hangingPunct="1">
              <a:buFont typeface="Arial" panose="020B0604020202020204" pitchFamily="34" charset="0"/>
              <a:buChar char="•"/>
            </a:pPr>
            <a:r>
              <a:rPr lang="en-GB" altLang="en-US" sz="1600" b="1" dirty="0">
                <a:solidFill>
                  <a:srgbClr val="FF0000"/>
                </a:solidFill>
                <a:latin typeface="Arial" charset="0"/>
              </a:rPr>
              <a:t>Pseudocode is inherently required</a:t>
            </a:r>
          </a:p>
          <a:p>
            <a:pPr marL="285750" indent="-285750" eaLnBrk="1" hangingPunct="1">
              <a:buFont typeface="Arial" panose="020B0604020202020204" pitchFamily="34" charset="0"/>
              <a:buChar char="•"/>
            </a:pPr>
            <a:r>
              <a:rPr lang="en-GB" altLang="en-US" sz="1600" dirty="0">
                <a:solidFill>
                  <a:srgbClr val="1F224E"/>
                </a:solidFill>
                <a:latin typeface="Arial" charset="0"/>
              </a:rPr>
              <a:t>The emphasis is that </a:t>
            </a:r>
            <a:r>
              <a:rPr lang="en-GB" altLang="en-US" sz="1600" dirty="0">
                <a:solidFill>
                  <a:srgbClr val="FF0000"/>
                </a:solidFill>
                <a:latin typeface="Arial" charset="0"/>
              </a:rPr>
              <a:t>a 3</a:t>
            </a:r>
            <a:r>
              <a:rPr lang="en-GB" altLang="en-US" sz="1600" baseline="30000" dirty="0">
                <a:solidFill>
                  <a:srgbClr val="FF0000"/>
                </a:solidFill>
                <a:latin typeface="Arial" charset="0"/>
              </a:rPr>
              <a:t>rd</a:t>
            </a:r>
            <a:r>
              <a:rPr lang="en-GB" altLang="en-US" sz="1600" dirty="0">
                <a:solidFill>
                  <a:srgbClr val="FF0000"/>
                </a:solidFill>
                <a:latin typeface="Arial" charset="0"/>
              </a:rPr>
              <a:t> party should be able to implement the solution directly from the designs</a:t>
            </a:r>
          </a:p>
          <a:p>
            <a:pPr marL="285750" indent="-285750" eaLnBrk="1" hangingPunct="1">
              <a:buFont typeface="Arial" panose="020B0604020202020204" pitchFamily="34" charset="0"/>
              <a:buChar char="•"/>
            </a:pPr>
            <a:r>
              <a:rPr lang="en-GB" altLang="en-US" sz="1600" dirty="0">
                <a:solidFill>
                  <a:srgbClr val="FF0000"/>
                </a:solidFill>
                <a:latin typeface="Arial" charset="0"/>
              </a:rPr>
              <a:t>Suitable data structure </a:t>
            </a:r>
            <a:r>
              <a:rPr lang="en-GB" altLang="en-US" sz="1600" dirty="0">
                <a:solidFill>
                  <a:srgbClr val="1F224E"/>
                </a:solidFill>
                <a:latin typeface="Arial" charset="0"/>
              </a:rPr>
              <a:t>design should be used as well</a:t>
            </a:r>
          </a:p>
          <a:p>
            <a:pPr marL="285750" indent="-285750" eaLnBrk="1" hangingPunct="1">
              <a:buFont typeface="Arial" panose="020B0604020202020204" pitchFamily="34" charset="0"/>
              <a:buChar char="•"/>
            </a:pPr>
            <a:r>
              <a:rPr lang="en-GB" altLang="en-US" sz="1600" dirty="0">
                <a:solidFill>
                  <a:srgbClr val="FF0000"/>
                </a:solidFill>
                <a:latin typeface="Arial" charset="0"/>
              </a:rPr>
              <a:t>Test data for the initial designs should be specified on a ‘</a:t>
            </a:r>
            <a:r>
              <a:rPr lang="en-GB" altLang="en-US" sz="1600" b="1" dirty="0">
                <a:solidFill>
                  <a:srgbClr val="FF0000"/>
                </a:solidFill>
                <a:latin typeface="Arial" charset="0"/>
              </a:rPr>
              <a:t>module by module</a:t>
            </a:r>
            <a:r>
              <a:rPr lang="en-GB" altLang="en-US" sz="1600" dirty="0">
                <a:solidFill>
                  <a:srgbClr val="FF0000"/>
                </a:solidFill>
                <a:latin typeface="Arial" charset="0"/>
              </a:rPr>
              <a:t>’ approach</a:t>
            </a:r>
            <a:r>
              <a:rPr lang="en-GB" altLang="en-US" sz="1600" dirty="0">
                <a:solidFill>
                  <a:srgbClr val="1F224E"/>
                </a:solidFill>
                <a:latin typeface="Arial" charset="0"/>
              </a:rPr>
              <a:t>, as well as </a:t>
            </a:r>
            <a:r>
              <a:rPr lang="en-GB" altLang="en-US" sz="1600" dirty="0">
                <a:solidFill>
                  <a:srgbClr val="FF0000"/>
                </a:solidFill>
                <a:latin typeface="Arial" charset="0"/>
              </a:rPr>
              <a:t>test data that will be used to ensure all of the Success Criteria</a:t>
            </a:r>
            <a:r>
              <a:rPr lang="en-GB" altLang="en-US" sz="1600" dirty="0">
                <a:solidFill>
                  <a:srgbClr val="1F224E"/>
                </a:solidFill>
                <a:latin typeface="Arial" charset="0"/>
              </a:rPr>
              <a:t> are met</a:t>
            </a:r>
          </a:p>
          <a:p>
            <a:pPr marL="285750" indent="-285750" eaLnBrk="1" hangingPunct="1">
              <a:buFont typeface="Arial" panose="020B0604020202020204" pitchFamily="34" charset="0"/>
              <a:buChar char="•"/>
            </a:pPr>
            <a:r>
              <a:rPr lang="en-GB" altLang="en-US" sz="1600" dirty="0">
                <a:solidFill>
                  <a:srgbClr val="1F224E"/>
                </a:solidFill>
                <a:latin typeface="Arial" charset="0"/>
              </a:rPr>
              <a:t>Awarding of marks for Design and Test plans may be awarded at a later date if the candidate decides that initial designs/tests may need modification/adaptation</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l="217" r="-217"/>
          <a:stretch>
            <a:fillRect/>
          </a:stretch>
        </p:blipFill>
        <p:spPr bwMode="auto">
          <a:xfrm>
            <a:off x="34925" y="1196975"/>
            <a:ext cx="3241675" cy="4824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haron\AppData\Local\Microsoft\Windows\INetCache\IE\IODI2ASD\question-mar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960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2800" dirty="0"/>
              <a:t>Iterative development of coded solution</a:t>
            </a:r>
          </a:p>
        </p:txBody>
      </p:sp>
      <p:sp>
        <p:nvSpPr>
          <p:cNvPr id="6" name="Content Placeholder 5"/>
          <p:cNvSpPr>
            <a:spLocks noGrp="1"/>
          </p:cNvSpPr>
          <p:nvPr>
            <p:ph idx="1"/>
          </p:nvPr>
        </p:nvSpPr>
        <p:spPr/>
        <p:txBody>
          <a:bodyPr/>
          <a:lstStyle/>
          <a:p>
            <a:pPr marL="342900" indent="-342900">
              <a:buFont typeface="Arial" panose="020B0604020202020204" pitchFamily="34" charset="0"/>
              <a:buChar char="•"/>
            </a:pPr>
            <a:r>
              <a:rPr lang="en-GB" sz="2400" dirty="0"/>
              <a:t>Show how the solution was created</a:t>
            </a:r>
          </a:p>
          <a:p>
            <a:pPr marL="800100" lvl="1" indent="-342900">
              <a:buFont typeface="Arial" panose="020B0604020202020204" pitchFamily="34" charset="0"/>
              <a:buChar char="•"/>
            </a:pPr>
            <a:r>
              <a:rPr lang="en-GB" sz="2000" dirty="0"/>
              <a:t>Write a section of code</a:t>
            </a:r>
          </a:p>
          <a:p>
            <a:pPr marL="800100" lvl="1" indent="-342900">
              <a:buFont typeface="Arial" panose="020B0604020202020204" pitchFamily="34" charset="0"/>
              <a:buChar char="•"/>
            </a:pPr>
            <a:r>
              <a:rPr lang="en-GB" sz="2000" dirty="0"/>
              <a:t>Show it</a:t>
            </a:r>
          </a:p>
          <a:p>
            <a:pPr marL="800100" lvl="1" indent="-342900">
              <a:buFont typeface="Arial" panose="020B0604020202020204" pitchFamily="34" charset="0"/>
              <a:buChar char="•"/>
            </a:pPr>
            <a:r>
              <a:rPr lang="en-GB" sz="2000" dirty="0"/>
              <a:t>Test it (next</a:t>
            </a:r>
            <a:r>
              <a:rPr lang="en-GB" sz="2000" baseline="0" dirty="0"/>
              <a:t> section)</a:t>
            </a:r>
            <a:endParaRPr lang="en-GB" sz="2000" dirty="0"/>
          </a:p>
          <a:p>
            <a:pPr marL="800100" lvl="1" indent="-342900">
              <a:buFont typeface="Arial" panose="020B0604020202020204" pitchFamily="34" charset="0"/>
              <a:buChar char="•"/>
            </a:pPr>
            <a:r>
              <a:rPr lang="en-GB" sz="2000" dirty="0"/>
              <a:t>Comment on result (show change/correction and further test(s) if needed)</a:t>
            </a:r>
          </a:p>
          <a:p>
            <a:pPr marL="342900" indent="-342900">
              <a:buFont typeface="Arial" panose="020B0604020202020204" pitchFamily="34" charset="0"/>
              <a:buChar char="•"/>
            </a:pPr>
            <a:r>
              <a:rPr lang="en-GB" sz="2400" baseline="0" dirty="0"/>
              <a:t>Evidence of prototypes (where used)</a:t>
            </a:r>
          </a:p>
          <a:p>
            <a:pPr marL="342900" indent="-342900">
              <a:buFont typeface="Arial" panose="020B0604020202020204" pitchFamily="34" charset="0"/>
              <a:buChar char="•"/>
            </a:pPr>
            <a:r>
              <a:rPr lang="en-GB" sz="2400" baseline="0" dirty="0"/>
              <a:t>Comment code</a:t>
            </a:r>
          </a:p>
          <a:p>
            <a:pPr marL="342900" indent="-342900">
              <a:buFont typeface="Arial" panose="020B0604020202020204" pitchFamily="34" charset="0"/>
              <a:buChar char="•"/>
            </a:pPr>
            <a:r>
              <a:rPr lang="en-GB" sz="2400" baseline="0" dirty="0"/>
              <a:t>Appropriate identifiers</a:t>
            </a:r>
          </a:p>
          <a:p>
            <a:pPr marL="342900" indent="-342900">
              <a:buFont typeface="Arial" panose="020B0604020202020204" pitchFamily="34" charset="0"/>
              <a:buChar char="•"/>
            </a:pPr>
            <a:r>
              <a:rPr lang="en-GB" sz="2400" baseline="0" dirty="0"/>
              <a:t>Validation</a:t>
            </a:r>
          </a:p>
        </p:txBody>
      </p:sp>
      <p:pic>
        <p:nvPicPr>
          <p:cNvPr id="4" name="Picture 2" descr="New Collaborative Learning Tru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haron\AppData\Local\Microsoft\Windows\INetCache\IE\IODI2ASD\question-mark[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105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22776" y="1196752"/>
            <a:ext cx="9144000" cy="3705827"/>
          </a:xfrm>
          <a:prstGeom prst="rect">
            <a:avLst/>
          </a:prstGeom>
        </p:spPr>
      </p:pic>
      <p:sp>
        <p:nvSpPr>
          <p:cNvPr id="5" name="Title 2"/>
          <p:cNvSpPr>
            <a:spLocks noGrp="1"/>
          </p:cNvSpPr>
          <p:nvPr>
            <p:ph type="title"/>
          </p:nvPr>
        </p:nvSpPr>
        <p:spPr/>
        <p:txBody>
          <a:bodyPr/>
          <a:lstStyle/>
          <a:p>
            <a:r>
              <a:rPr lang="en-GB" sz="2800" dirty="0"/>
              <a:t>Iterative development of coded solution</a:t>
            </a:r>
          </a:p>
        </p:txBody>
      </p:sp>
      <p:pic>
        <p:nvPicPr>
          <p:cNvPr id="4"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873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Development</a:t>
            </a:r>
          </a:p>
        </p:txBody>
      </p:sp>
      <p:sp>
        <p:nvSpPr>
          <p:cNvPr id="4" name="Content Placeholder 2"/>
          <p:cNvSpPr txBox="1">
            <a:spLocks/>
          </p:cNvSpPr>
          <p:nvPr/>
        </p:nvSpPr>
        <p:spPr bwMode="auto">
          <a:xfrm>
            <a:off x="3306763" y="1341438"/>
            <a:ext cx="5802312"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42875" indent="-142875"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285750" indent="-285750" eaLnBrk="1" hangingPunct="1">
              <a:buFont typeface="Arial" panose="020B0604020202020204" pitchFamily="34" charset="0"/>
              <a:buChar char="•"/>
            </a:pPr>
            <a:r>
              <a:rPr lang="en-GB" altLang="en-US" sz="1600" dirty="0">
                <a:solidFill>
                  <a:srgbClr val="1F224E"/>
                </a:solidFill>
                <a:latin typeface="Arial" charset="0"/>
              </a:rPr>
              <a:t>Avoid ‘death by screen shot’</a:t>
            </a:r>
          </a:p>
          <a:p>
            <a:pPr marL="285750" indent="-285750" eaLnBrk="1" hangingPunct="1">
              <a:buFont typeface="Arial" panose="020B0604020202020204" pitchFamily="34" charset="0"/>
              <a:buChar char="•"/>
            </a:pPr>
            <a:r>
              <a:rPr lang="en-GB" altLang="en-US" sz="1600" dirty="0">
                <a:solidFill>
                  <a:srgbClr val="1F224E"/>
                </a:solidFill>
                <a:latin typeface="Arial" charset="0"/>
              </a:rPr>
              <a:t>Prints of Code blocks/modules with descriptions are fine – no need for ‘line by line account’ </a:t>
            </a:r>
          </a:p>
          <a:p>
            <a:pPr marL="285750" indent="-285750" eaLnBrk="1" hangingPunct="1">
              <a:buFont typeface="Arial" panose="020B0604020202020204" pitchFamily="34" charset="0"/>
              <a:buChar char="•"/>
            </a:pPr>
            <a:r>
              <a:rPr lang="en-GB" altLang="en-US" sz="1600" dirty="0">
                <a:solidFill>
                  <a:srgbClr val="FF0000"/>
                </a:solidFill>
                <a:latin typeface="Arial" charset="0"/>
              </a:rPr>
              <a:t>Highlight unique features </a:t>
            </a:r>
            <a:r>
              <a:rPr lang="en-GB" altLang="en-US" sz="1600" dirty="0">
                <a:solidFill>
                  <a:srgbClr val="1F224E"/>
                </a:solidFill>
                <a:latin typeface="Arial" charset="0"/>
              </a:rPr>
              <a:t>or ‘</a:t>
            </a:r>
            <a:r>
              <a:rPr lang="en-GB" altLang="en-US" sz="1600" dirty="0">
                <a:solidFill>
                  <a:srgbClr val="FF0000"/>
                </a:solidFill>
                <a:latin typeface="Arial" charset="0"/>
              </a:rPr>
              <a:t>complex coding</a:t>
            </a:r>
            <a:r>
              <a:rPr lang="en-GB" altLang="en-US" sz="1600" dirty="0">
                <a:solidFill>
                  <a:srgbClr val="1F224E"/>
                </a:solidFill>
                <a:latin typeface="Arial" charset="0"/>
              </a:rPr>
              <a:t>’ etc. – i.e. </a:t>
            </a:r>
            <a:r>
              <a:rPr lang="en-GB" altLang="en-US" sz="1600" dirty="0">
                <a:solidFill>
                  <a:srgbClr val="FF0000"/>
                </a:solidFill>
                <a:latin typeface="Arial" charset="0"/>
              </a:rPr>
              <a:t>Showcase the complexity</a:t>
            </a:r>
          </a:p>
          <a:p>
            <a:pPr marL="285750" indent="-285750" eaLnBrk="1" hangingPunct="1">
              <a:buFont typeface="Arial" panose="020B0604020202020204" pitchFamily="34" charset="0"/>
              <a:buChar char="•"/>
            </a:pPr>
            <a:r>
              <a:rPr lang="en-GB" altLang="en-US" sz="1600" dirty="0">
                <a:solidFill>
                  <a:srgbClr val="FF0000"/>
                </a:solidFill>
                <a:latin typeface="Arial" charset="0"/>
              </a:rPr>
              <a:t>Develop in blocks/chunks as defined in the design</a:t>
            </a:r>
          </a:p>
          <a:p>
            <a:pPr marL="285750" indent="-285750" eaLnBrk="1" hangingPunct="1">
              <a:buFont typeface="Arial" panose="020B0604020202020204" pitchFamily="34" charset="0"/>
              <a:buChar char="•"/>
            </a:pPr>
            <a:r>
              <a:rPr lang="en-GB" altLang="en-US" sz="1600" dirty="0">
                <a:solidFill>
                  <a:srgbClr val="FF0000"/>
                </a:solidFill>
                <a:latin typeface="Arial" charset="0"/>
              </a:rPr>
              <a:t>Test as you go </a:t>
            </a:r>
            <a:r>
              <a:rPr lang="en-GB" altLang="en-US" sz="1600" dirty="0">
                <a:solidFill>
                  <a:srgbClr val="1F224E"/>
                </a:solidFill>
                <a:latin typeface="Arial" charset="0"/>
              </a:rPr>
              <a:t>– no need to wait until the end</a:t>
            </a:r>
          </a:p>
          <a:p>
            <a:pPr marL="285750" indent="-285750" eaLnBrk="1" hangingPunct="1">
              <a:buFont typeface="Arial" panose="020B0604020202020204" pitchFamily="34" charset="0"/>
              <a:buChar char="•"/>
            </a:pPr>
            <a:r>
              <a:rPr lang="en-GB" altLang="en-US" sz="1600" dirty="0">
                <a:solidFill>
                  <a:srgbClr val="1F224E"/>
                </a:solidFill>
                <a:latin typeface="Arial" charset="0"/>
              </a:rPr>
              <a:t>Agile/Iterative/RAD styled development</a:t>
            </a:r>
          </a:p>
          <a:p>
            <a:pPr marL="285750" indent="-285750" eaLnBrk="1" hangingPunct="1">
              <a:buFont typeface="Arial" panose="020B0604020202020204" pitchFamily="34" charset="0"/>
              <a:buChar char="•"/>
            </a:pPr>
            <a:r>
              <a:rPr lang="en-GB" altLang="en-US" sz="1600" dirty="0">
                <a:solidFill>
                  <a:srgbClr val="FF0000"/>
                </a:solidFill>
                <a:latin typeface="Arial" charset="0"/>
              </a:rPr>
              <a:t>Good annotation in code </a:t>
            </a:r>
            <a:r>
              <a:rPr lang="en-GB" altLang="en-US" sz="1600" dirty="0">
                <a:solidFill>
                  <a:srgbClr val="1F224E"/>
                </a:solidFill>
                <a:latin typeface="Arial" charset="0"/>
              </a:rPr>
              <a:t>will reduce quantity of writing</a:t>
            </a:r>
          </a:p>
          <a:p>
            <a:pPr marL="285750" indent="-285750" eaLnBrk="1" hangingPunct="1">
              <a:buFont typeface="Arial" panose="020B0604020202020204" pitchFamily="34" charset="0"/>
              <a:buChar char="•"/>
            </a:pPr>
            <a:r>
              <a:rPr lang="en-GB" altLang="en-US" sz="1600" dirty="0">
                <a:solidFill>
                  <a:srgbClr val="1F224E"/>
                </a:solidFill>
                <a:latin typeface="Arial" charset="0"/>
              </a:rPr>
              <a:t>‘Lean and Mean’ – keep the development as </a:t>
            </a:r>
            <a:r>
              <a:rPr lang="en-GB" altLang="en-US" sz="1600" dirty="0">
                <a:solidFill>
                  <a:srgbClr val="FF0000"/>
                </a:solidFill>
                <a:latin typeface="Arial" charset="0"/>
              </a:rPr>
              <a:t>concise</a:t>
            </a:r>
            <a:r>
              <a:rPr lang="en-GB" altLang="en-US" sz="1600" dirty="0">
                <a:solidFill>
                  <a:srgbClr val="1F224E"/>
                </a:solidFill>
                <a:latin typeface="Arial" charset="0"/>
              </a:rPr>
              <a:t> as possible</a:t>
            </a:r>
          </a:p>
          <a:p>
            <a:pPr marL="285750" indent="-285750" eaLnBrk="1" hangingPunct="1">
              <a:buFont typeface="Arial" panose="020B0604020202020204" pitchFamily="34" charset="0"/>
              <a:buChar char="•"/>
            </a:pPr>
            <a:r>
              <a:rPr lang="en-GB" altLang="en-US" sz="1600" dirty="0">
                <a:solidFill>
                  <a:srgbClr val="1F224E"/>
                </a:solidFill>
                <a:latin typeface="Arial" charset="0"/>
              </a:rPr>
              <a:t>Ensure </a:t>
            </a:r>
            <a:r>
              <a:rPr lang="en-GB" altLang="en-US" sz="1600" dirty="0">
                <a:solidFill>
                  <a:srgbClr val="FF0000"/>
                </a:solidFill>
                <a:latin typeface="Arial" charset="0"/>
              </a:rPr>
              <a:t>good naming conventions </a:t>
            </a:r>
            <a:r>
              <a:rPr lang="en-GB" altLang="en-US" sz="1600" dirty="0">
                <a:solidFill>
                  <a:srgbClr val="1F224E"/>
                </a:solidFill>
                <a:latin typeface="Arial" charset="0"/>
              </a:rPr>
              <a:t>are used (should be </a:t>
            </a:r>
            <a:r>
              <a:rPr lang="en-GB" altLang="en-US" sz="1600" dirty="0">
                <a:solidFill>
                  <a:srgbClr val="FF0000"/>
                </a:solidFill>
                <a:latin typeface="Arial" charset="0"/>
              </a:rPr>
              <a:t>included in designs</a:t>
            </a:r>
            <a:r>
              <a:rPr lang="en-GB" altLang="en-US" sz="1600" dirty="0">
                <a:solidFill>
                  <a:srgbClr val="1F224E"/>
                </a:solidFill>
                <a:latin typeface="Arial" charset="0"/>
              </a:rPr>
              <a:t>).  Candidates that use Form_1 etc., are not showing good maintainability of code.</a:t>
            </a:r>
          </a:p>
          <a:p>
            <a:pPr marL="285750" indent="-285750" eaLnBrk="1" hangingPunct="1">
              <a:buFont typeface="Arial" panose="020B0604020202020204" pitchFamily="34" charset="0"/>
              <a:buChar char="•"/>
            </a:pPr>
            <a:r>
              <a:rPr lang="en-GB" altLang="en-US" sz="1600" dirty="0">
                <a:solidFill>
                  <a:srgbClr val="FF0000"/>
                </a:solidFill>
                <a:latin typeface="Arial" charset="0"/>
              </a:rPr>
              <a:t>Highlight the validation </a:t>
            </a:r>
            <a:r>
              <a:rPr lang="en-GB" altLang="en-US" sz="1600" dirty="0">
                <a:solidFill>
                  <a:srgbClr val="1F224E"/>
                </a:solidFill>
                <a:latin typeface="Arial" charset="0"/>
              </a:rPr>
              <a:t>– </a:t>
            </a:r>
            <a:r>
              <a:rPr lang="en-GB" altLang="en-US" sz="1600" dirty="0">
                <a:solidFill>
                  <a:srgbClr val="FF0000"/>
                </a:solidFill>
                <a:latin typeface="Arial" charset="0"/>
              </a:rPr>
              <a:t>emphasise robust coding</a:t>
            </a:r>
          </a:p>
          <a:p>
            <a:pPr marL="285750" indent="-285750" eaLnBrk="1" hangingPunct="1">
              <a:buFont typeface="Arial" panose="020B0604020202020204" pitchFamily="34" charset="0"/>
              <a:buChar char="•"/>
            </a:pPr>
            <a:r>
              <a:rPr lang="en-GB" altLang="en-US" sz="1600" dirty="0">
                <a:solidFill>
                  <a:srgbClr val="1F224E"/>
                </a:solidFill>
                <a:latin typeface="Arial" charset="0"/>
              </a:rPr>
              <a:t>Check Points/Milestones </a:t>
            </a:r>
            <a:r>
              <a:rPr lang="en-GB" altLang="en-US" sz="1600" dirty="0">
                <a:solidFill>
                  <a:srgbClr val="FF0000"/>
                </a:solidFill>
                <a:latin typeface="Arial" charset="0"/>
              </a:rPr>
              <a:t>after each module – review back to Success Criteria</a:t>
            </a:r>
          </a:p>
          <a:p>
            <a:pPr marL="285750" indent="-285750" eaLnBrk="1" hangingPunct="1">
              <a:buFont typeface="Arial" panose="020B0604020202020204" pitchFamily="34" charset="0"/>
              <a:buChar char="•"/>
            </a:pPr>
            <a:r>
              <a:rPr lang="en-GB" altLang="en-US" sz="1600" dirty="0">
                <a:solidFill>
                  <a:srgbClr val="FF0000"/>
                </a:solidFill>
                <a:latin typeface="Arial" charset="0"/>
              </a:rPr>
              <a:t>Signed off development by Stakeholders for each iteration</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1412875"/>
            <a:ext cx="3235325" cy="424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haron\AppData\Local\Microsoft\Windows\INetCache\IE\IODI2ASD\question-mar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067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Testing to inform development</a:t>
            </a:r>
          </a:p>
        </p:txBody>
      </p:sp>
      <p:sp>
        <p:nvSpPr>
          <p:cNvPr id="6" name="Content Placeholder 5"/>
          <p:cNvSpPr>
            <a:spLocks noGrp="1"/>
          </p:cNvSpPr>
          <p:nvPr>
            <p:ph idx="1"/>
          </p:nvPr>
        </p:nvSpPr>
        <p:spPr>
          <a:xfrm>
            <a:off x="193733" y="1350298"/>
            <a:ext cx="8698747" cy="2726774"/>
          </a:xfrm>
        </p:spPr>
        <p:txBody>
          <a:bodyPr/>
          <a:lstStyle/>
          <a:p>
            <a:pPr marL="285750" indent="-285750">
              <a:buFont typeface="Arial" panose="020B0604020202020204" pitchFamily="34" charset="0"/>
              <a:buChar char="•"/>
            </a:pPr>
            <a:r>
              <a:rPr lang="en-GB" sz="2400" dirty="0"/>
              <a:t>Do</a:t>
            </a:r>
            <a:r>
              <a:rPr lang="en-GB" sz="2400" baseline="0" dirty="0"/>
              <a:t> not separate from previous section</a:t>
            </a:r>
          </a:p>
          <a:p>
            <a:pPr marL="285750" indent="-285750">
              <a:buFont typeface="Arial" panose="020B0604020202020204" pitchFamily="34" charset="0"/>
              <a:buChar char="•"/>
            </a:pPr>
            <a:endParaRPr lang="en-GB" sz="2400" baseline="0" dirty="0"/>
          </a:p>
          <a:p>
            <a:pPr marL="285750" indent="-285750">
              <a:buFont typeface="Arial" panose="020B0604020202020204" pitchFamily="34" charset="0"/>
              <a:buChar char="•"/>
            </a:pPr>
            <a:r>
              <a:rPr lang="en-GB" sz="2400" baseline="0" dirty="0"/>
              <a:t>Evidence of testing at each stage</a:t>
            </a:r>
          </a:p>
          <a:p>
            <a:pPr marL="285750" indent="-285750">
              <a:buFont typeface="Arial" panose="020B0604020202020204" pitchFamily="34" charset="0"/>
              <a:buChar char="•"/>
            </a:pPr>
            <a:endParaRPr lang="en-GB" sz="2400" baseline="0" dirty="0"/>
          </a:p>
          <a:p>
            <a:pPr marL="285750" indent="-285750">
              <a:buFont typeface="Arial" panose="020B0604020202020204" pitchFamily="34" charset="0"/>
              <a:buChar char="•"/>
            </a:pPr>
            <a:r>
              <a:rPr lang="en-GB" sz="2400" baseline="0" dirty="0"/>
              <a:t>Show any corrections and explain them</a:t>
            </a:r>
            <a:endParaRPr lang="en-GB" sz="2400" dirty="0"/>
          </a:p>
        </p:txBody>
      </p:sp>
      <p:pic>
        <p:nvPicPr>
          <p:cNvPr id="4" name="Picture 2" descr="New Collaborative Learning Tru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haron\AppData\Local\Microsoft\Windows\INetCache\IE\IODI2ASD\question-mark[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1830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0" y="1772816"/>
            <a:ext cx="9144000" cy="1864311"/>
          </a:xfrm>
          <a:prstGeom prst="rect">
            <a:avLst/>
          </a:prstGeom>
        </p:spPr>
      </p:pic>
      <p:sp>
        <p:nvSpPr>
          <p:cNvPr id="5" name="Title 2"/>
          <p:cNvSpPr>
            <a:spLocks noGrp="1"/>
          </p:cNvSpPr>
          <p:nvPr>
            <p:ph type="title"/>
          </p:nvPr>
        </p:nvSpPr>
        <p:spPr/>
        <p:txBody>
          <a:bodyPr/>
          <a:lstStyle/>
          <a:p>
            <a:r>
              <a:rPr lang="en-GB" dirty="0"/>
              <a:t>Testing to inform development</a:t>
            </a:r>
          </a:p>
        </p:txBody>
      </p:sp>
      <p:pic>
        <p:nvPicPr>
          <p:cNvPr id="4"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6637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Testing (Development)</a:t>
            </a:r>
            <a:endParaRPr lang="en-GB" dirty="0"/>
          </a:p>
        </p:txBody>
      </p:sp>
      <p:sp>
        <p:nvSpPr>
          <p:cNvPr id="4" name="Content Placeholder 2"/>
          <p:cNvSpPr txBox="1">
            <a:spLocks/>
          </p:cNvSpPr>
          <p:nvPr/>
        </p:nvSpPr>
        <p:spPr bwMode="auto">
          <a:xfrm>
            <a:off x="3306763" y="1196975"/>
            <a:ext cx="580231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42875" indent="-142875"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285750" indent="-285750" eaLnBrk="1" hangingPunct="1">
              <a:buFont typeface="Arial" panose="020B0604020202020204" pitchFamily="34" charset="0"/>
              <a:buChar char="•"/>
            </a:pPr>
            <a:r>
              <a:rPr lang="en-GB" altLang="en-US" sz="1600" dirty="0">
                <a:solidFill>
                  <a:srgbClr val="1F224E"/>
                </a:solidFill>
                <a:latin typeface="Arial" charset="0"/>
              </a:rPr>
              <a:t>Test at the end of each ‘module’</a:t>
            </a:r>
          </a:p>
          <a:p>
            <a:pPr marL="285750" indent="-285750" eaLnBrk="1" hangingPunct="1">
              <a:buFont typeface="Arial" panose="020B0604020202020204" pitchFamily="34" charset="0"/>
              <a:buChar char="•"/>
            </a:pPr>
            <a:r>
              <a:rPr lang="en-GB" altLang="en-US" sz="1600" dirty="0">
                <a:solidFill>
                  <a:srgbClr val="FF0000"/>
                </a:solidFill>
                <a:latin typeface="Arial" charset="0"/>
              </a:rPr>
              <a:t>No need to screenshot every test </a:t>
            </a:r>
            <a:r>
              <a:rPr lang="en-GB" altLang="en-US" sz="1600" dirty="0">
                <a:solidFill>
                  <a:srgbClr val="1F224E"/>
                </a:solidFill>
                <a:latin typeface="Arial" charset="0"/>
              </a:rPr>
              <a:t>– especially if repetitious</a:t>
            </a:r>
          </a:p>
          <a:p>
            <a:pPr marL="285750" indent="-285750" eaLnBrk="1" hangingPunct="1">
              <a:buFont typeface="Arial" panose="020B0604020202020204" pitchFamily="34" charset="0"/>
              <a:buChar char="•"/>
            </a:pPr>
            <a:r>
              <a:rPr lang="en-GB" altLang="en-US" sz="1600" dirty="0">
                <a:solidFill>
                  <a:srgbClr val="FF0000"/>
                </a:solidFill>
                <a:latin typeface="Arial" charset="0"/>
              </a:rPr>
              <a:t>Highlight failed tests</a:t>
            </a:r>
          </a:p>
          <a:p>
            <a:pPr marL="285750" indent="-285750" eaLnBrk="1" hangingPunct="1">
              <a:buFont typeface="Arial" panose="020B0604020202020204" pitchFamily="34" charset="0"/>
              <a:buChar char="•"/>
            </a:pPr>
            <a:r>
              <a:rPr lang="en-GB" altLang="en-US" sz="1600" dirty="0">
                <a:solidFill>
                  <a:srgbClr val="1F224E"/>
                </a:solidFill>
                <a:latin typeface="Arial" charset="0"/>
              </a:rPr>
              <a:t>Must be enough to </a:t>
            </a:r>
            <a:r>
              <a:rPr lang="en-GB" altLang="en-US" sz="1600" dirty="0">
                <a:solidFill>
                  <a:srgbClr val="FF0000"/>
                </a:solidFill>
                <a:latin typeface="Arial" charset="0"/>
              </a:rPr>
              <a:t>convince moderator of working solution</a:t>
            </a:r>
          </a:p>
          <a:p>
            <a:pPr marL="285750" indent="-285750" eaLnBrk="1" hangingPunct="1">
              <a:buFont typeface="Arial" panose="020B0604020202020204" pitchFamily="34" charset="0"/>
              <a:buChar char="•"/>
            </a:pPr>
            <a:r>
              <a:rPr lang="en-GB" altLang="en-US" sz="1600" dirty="0">
                <a:solidFill>
                  <a:srgbClr val="1F224E"/>
                </a:solidFill>
                <a:latin typeface="Arial" charset="0"/>
              </a:rPr>
              <a:t>It is fine to re-design etc. at this point and you can still refer to this redesign to reflect a full working solution when awarding marks in the Design Section</a:t>
            </a:r>
          </a:p>
          <a:p>
            <a:pPr marL="285750" indent="-285750" eaLnBrk="1" hangingPunct="1">
              <a:buFont typeface="Arial" panose="020B0604020202020204" pitchFamily="34" charset="0"/>
              <a:buChar char="•"/>
            </a:pPr>
            <a:r>
              <a:rPr lang="en-GB" altLang="en-US" sz="1600" dirty="0">
                <a:solidFill>
                  <a:srgbClr val="1F224E"/>
                </a:solidFill>
                <a:latin typeface="Arial" charset="0"/>
              </a:rPr>
              <a:t>Any </a:t>
            </a:r>
            <a:r>
              <a:rPr lang="en-GB" altLang="en-US" sz="1600" dirty="0">
                <a:solidFill>
                  <a:srgbClr val="FF0000"/>
                </a:solidFill>
                <a:latin typeface="Arial" charset="0"/>
              </a:rPr>
              <a:t>modification of test plans </a:t>
            </a:r>
            <a:r>
              <a:rPr lang="en-GB" altLang="en-US" sz="1600" dirty="0">
                <a:solidFill>
                  <a:srgbClr val="1F224E"/>
                </a:solidFill>
                <a:latin typeface="Arial" charset="0"/>
              </a:rPr>
              <a:t>may also be used in the same way</a:t>
            </a:r>
          </a:p>
          <a:p>
            <a:pPr marL="285750" indent="-285750" eaLnBrk="1" hangingPunct="1">
              <a:buFont typeface="Arial" panose="020B0604020202020204" pitchFamily="34" charset="0"/>
              <a:buChar char="•"/>
            </a:pPr>
            <a:r>
              <a:rPr lang="en-GB" altLang="en-US" sz="1600" dirty="0">
                <a:solidFill>
                  <a:srgbClr val="FF0000"/>
                </a:solidFill>
                <a:latin typeface="Arial" charset="0"/>
              </a:rPr>
              <a:t>Must show re-development and testing where appropriate to gain full marks</a:t>
            </a:r>
          </a:p>
          <a:p>
            <a:pPr marL="285750" indent="-285750" eaLnBrk="1" hangingPunct="1">
              <a:buFont typeface="Arial" panose="020B0604020202020204" pitchFamily="34" charset="0"/>
              <a:buChar char="•"/>
            </a:pPr>
            <a:r>
              <a:rPr lang="en-GB" altLang="en-US" sz="1600" dirty="0">
                <a:solidFill>
                  <a:srgbClr val="1F224E"/>
                </a:solidFill>
                <a:latin typeface="Arial" charset="0"/>
              </a:rPr>
              <a:t>Ensure all </a:t>
            </a:r>
            <a:r>
              <a:rPr lang="en-GB" altLang="en-US" sz="1600" dirty="0">
                <a:solidFill>
                  <a:srgbClr val="FF0000"/>
                </a:solidFill>
                <a:latin typeface="Arial" charset="0"/>
              </a:rPr>
              <a:t>white box testing (functionality)</a:t>
            </a:r>
            <a:r>
              <a:rPr lang="en-GB" altLang="en-US" sz="1600" dirty="0">
                <a:solidFill>
                  <a:srgbClr val="1F224E"/>
                </a:solidFill>
                <a:latin typeface="Arial" charset="0"/>
              </a:rPr>
              <a:t> </a:t>
            </a:r>
            <a:r>
              <a:rPr lang="en-GB" altLang="en-US" sz="1600" dirty="0">
                <a:solidFill>
                  <a:srgbClr val="FF0000"/>
                </a:solidFill>
                <a:latin typeface="Arial" charset="0"/>
              </a:rPr>
              <a:t>is completed at this stage</a:t>
            </a:r>
            <a:r>
              <a:rPr lang="en-GB" altLang="en-US" sz="1600" dirty="0">
                <a:solidFill>
                  <a:srgbClr val="1F224E"/>
                </a:solidFill>
                <a:latin typeface="Arial" charset="0"/>
              </a:rPr>
              <a:t>.</a:t>
            </a:r>
          </a:p>
          <a:p>
            <a:pPr marL="285750" indent="-285750" eaLnBrk="1" hangingPunct="1">
              <a:buFont typeface="Arial" panose="020B0604020202020204" pitchFamily="34" charset="0"/>
              <a:buChar char="•"/>
            </a:pPr>
            <a:r>
              <a:rPr lang="en-GB" altLang="en-US" sz="1600" b="1" dirty="0">
                <a:solidFill>
                  <a:srgbClr val="FF0000"/>
                </a:solidFill>
                <a:latin typeface="Arial" charset="0"/>
              </a:rPr>
              <a:t>Testing for Use Acceptance (black box) is contained as part of evaluation</a:t>
            </a:r>
          </a:p>
          <a:p>
            <a:pPr marL="285750" indent="-285750" eaLnBrk="1" hangingPunct="1">
              <a:buFont typeface="Arial" panose="020B0604020202020204" pitchFamily="34" charset="0"/>
              <a:buChar char="•"/>
            </a:pPr>
            <a:r>
              <a:rPr lang="en-GB" altLang="en-US" sz="1600" dirty="0">
                <a:solidFill>
                  <a:srgbClr val="FF0000"/>
                </a:solidFill>
                <a:latin typeface="Arial" charset="0"/>
              </a:rPr>
              <a:t>This may form part of the testing they do as they develop, but is awarded in AO3.3</a:t>
            </a:r>
            <a:r>
              <a:rPr lang="en-GB" altLang="en-US" sz="1600" dirty="0">
                <a:solidFill>
                  <a:srgbClr val="1F224E"/>
                </a:solidFill>
                <a:latin typeface="Arial" charset="0"/>
              </a:rPr>
              <a:t>, rather than AO3.2</a:t>
            </a:r>
          </a:p>
          <a:p>
            <a:pPr marL="285750" indent="-285750" eaLnBrk="1" hangingPunct="1">
              <a:buFont typeface="Arial" panose="020B0604020202020204" pitchFamily="34" charset="0"/>
              <a:buChar char="•"/>
            </a:pPr>
            <a:endParaRPr lang="en-GB" altLang="en-US" sz="1700" dirty="0">
              <a:solidFill>
                <a:srgbClr val="1F224E"/>
              </a:solidFill>
              <a:latin typeface="Arial"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 y="1225550"/>
            <a:ext cx="317182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haron\AppData\Local\Microsoft\Windows\INetCache\IE\IODI2ASD\question-mar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108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The A-level Units</a:t>
            </a:r>
          </a:p>
        </p:txBody>
      </p:sp>
      <p:sp>
        <p:nvSpPr>
          <p:cNvPr id="7" name="Content Placeholder 6"/>
          <p:cNvSpPr>
            <a:spLocks noGrp="1"/>
          </p:cNvSpPr>
          <p:nvPr>
            <p:ph idx="1"/>
          </p:nvPr>
        </p:nvSpPr>
        <p:spPr>
          <a:xfrm>
            <a:off x="193733" y="1052736"/>
            <a:ext cx="8698747" cy="4752528"/>
          </a:xfrm>
        </p:spPr>
        <p:txBody>
          <a:bodyPr/>
          <a:lstStyle/>
          <a:p>
            <a:pPr marL="457200" indent="-457200">
              <a:buFont typeface="Arial" panose="020B0604020202020204" pitchFamily="34" charset="0"/>
              <a:buChar char="•"/>
            </a:pPr>
            <a:r>
              <a:rPr lang="en-GB" sz="2800" dirty="0"/>
              <a:t>Two</a:t>
            </a:r>
            <a:r>
              <a:rPr lang="en-GB" sz="2800" baseline="0" dirty="0"/>
              <a:t> exams, externally assessed</a:t>
            </a:r>
          </a:p>
          <a:p>
            <a:pPr marL="742950" lvl="1" indent="-285750">
              <a:buFont typeface="Arial" panose="020B0604020202020204" pitchFamily="34" charset="0"/>
              <a:buChar char="•"/>
            </a:pPr>
            <a:r>
              <a:rPr lang="en-GB" sz="2800" baseline="0" dirty="0"/>
              <a:t>01 Computer Systems (2 hours 30 mins) 40% of A-level</a:t>
            </a:r>
          </a:p>
          <a:p>
            <a:pPr marL="742950" lvl="1" indent="-285750">
              <a:buFont typeface="Arial" panose="020B0604020202020204" pitchFamily="34" charset="0"/>
              <a:buChar char="•"/>
            </a:pPr>
            <a:r>
              <a:rPr lang="en-GB" sz="2800" baseline="0" dirty="0"/>
              <a:t>02 Algorithms and programming (2 hours 30 mins) </a:t>
            </a:r>
            <a:r>
              <a:rPr lang="en-GB" sz="2800" dirty="0"/>
              <a:t>40% of A-level</a:t>
            </a:r>
          </a:p>
          <a:p>
            <a:pPr marL="742950" lvl="1" indent="-285750">
              <a:buFont typeface="Arial" panose="020B0604020202020204" pitchFamily="34" charset="0"/>
              <a:buChar char="•"/>
            </a:pPr>
            <a:endParaRPr lang="en-GB" sz="2800" baseline="0" dirty="0"/>
          </a:p>
          <a:p>
            <a:pPr marL="457200" indent="-457200">
              <a:buFont typeface="Arial" panose="020B0604020202020204" pitchFamily="34" charset="0"/>
              <a:buChar char="•"/>
            </a:pPr>
            <a:r>
              <a:rPr lang="en-GB" sz="2800" dirty="0"/>
              <a:t>One</a:t>
            </a:r>
            <a:r>
              <a:rPr lang="en-GB" sz="2800" baseline="0" dirty="0"/>
              <a:t> Programming project (NEA), internally assessed, externally moderated</a:t>
            </a:r>
          </a:p>
          <a:p>
            <a:pPr marL="742950" lvl="1" indent="-285750">
              <a:buFont typeface="Arial" panose="020B0604020202020204" pitchFamily="34" charset="0"/>
              <a:buChar char="•"/>
            </a:pPr>
            <a:r>
              <a:rPr lang="en-GB" sz="2800" baseline="0" dirty="0"/>
              <a:t>03/04 (04 = re-take) 20% of A-level</a:t>
            </a:r>
          </a:p>
        </p:txBody>
      </p:sp>
      <p:pic>
        <p:nvPicPr>
          <p:cNvPr id="4" name="Picture 2" descr="New Collaborative Learning Tru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215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Testing to inform</a:t>
            </a:r>
            <a:r>
              <a:rPr lang="en-GB" baseline="0" dirty="0"/>
              <a:t> evaluation</a:t>
            </a:r>
            <a:endParaRPr lang="en-GB" dirty="0"/>
          </a:p>
        </p:txBody>
      </p:sp>
      <p:sp>
        <p:nvSpPr>
          <p:cNvPr id="6" name="Content Placeholder 5"/>
          <p:cNvSpPr>
            <a:spLocks noGrp="1"/>
          </p:cNvSpPr>
          <p:nvPr>
            <p:ph idx="1"/>
          </p:nvPr>
        </p:nvSpPr>
        <p:spPr/>
        <p:txBody>
          <a:bodyPr/>
          <a:lstStyle/>
          <a:p>
            <a:pPr marL="285750" indent="-285750">
              <a:buFont typeface="Arial" panose="020B0604020202020204" pitchFamily="34" charset="0"/>
              <a:buChar char="•"/>
            </a:pPr>
            <a:r>
              <a:rPr lang="en-GB" sz="2400" dirty="0"/>
              <a:t>Completed</a:t>
            </a:r>
            <a:r>
              <a:rPr lang="en-GB" sz="2400" baseline="0" dirty="0"/>
              <a:t> test plans</a:t>
            </a:r>
          </a:p>
          <a:p>
            <a:pPr marL="285750" indent="-285750">
              <a:buFont typeface="Arial" panose="020B0604020202020204" pitchFamily="34" charset="0"/>
              <a:buChar char="•"/>
            </a:pPr>
            <a:r>
              <a:rPr lang="en-GB" sz="2400" baseline="0" dirty="0"/>
              <a:t>Evidence of results</a:t>
            </a:r>
          </a:p>
          <a:p>
            <a:pPr marL="285750" indent="-285750">
              <a:buFont typeface="Arial" panose="020B0604020202020204" pitchFamily="34" charset="0"/>
              <a:buChar char="•"/>
            </a:pPr>
            <a:endParaRPr lang="en-GB" sz="2400" baseline="0" dirty="0"/>
          </a:p>
          <a:p>
            <a:pPr marL="285750" indent="-285750">
              <a:buFont typeface="Arial" panose="020B0604020202020204" pitchFamily="34" charset="0"/>
              <a:buChar char="•"/>
            </a:pPr>
            <a:r>
              <a:rPr lang="en-GB" sz="2400" baseline="0" dirty="0"/>
              <a:t>Test:</a:t>
            </a:r>
          </a:p>
          <a:p>
            <a:pPr marL="742950" lvl="1" indent="-285750">
              <a:buFont typeface="Arial" panose="020B0604020202020204" pitchFamily="34" charset="0"/>
              <a:buChar char="•"/>
            </a:pPr>
            <a:r>
              <a:rPr lang="en-GB" sz="2400" baseline="0" dirty="0"/>
              <a:t>Functionality</a:t>
            </a:r>
          </a:p>
          <a:p>
            <a:pPr marL="742950" lvl="1" indent="-285750">
              <a:buFont typeface="Arial" panose="020B0604020202020204" pitchFamily="34" charset="0"/>
              <a:buChar char="•"/>
            </a:pPr>
            <a:r>
              <a:rPr lang="en-GB" sz="2400" baseline="0" dirty="0"/>
              <a:t>Robustness</a:t>
            </a:r>
          </a:p>
          <a:p>
            <a:pPr marL="742950" lvl="1" indent="-285750">
              <a:buFont typeface="Arial" panose="020B0604020202020204" pitchFamily="34" charset="0"/>
              <a:buChar char="•"/>
            </a:pPr>
            <a:r>
              <a:rPr lang="en-GB" sz="2400" baseline="0" dirty="0"/>
              <a:t>Usability</a:t>
            </a:r>
          </a:p>
        </p:txBody>
      </p:sp>
      <p:pic>
        <p:nvPicPr>
          <p:cNvPr id="4" name="Picture 2" descr="New Collaborative Learning Tru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haron\AppData\Local\Microsoft\Windows\INetCache\IE\IODI2ASD\question-mark[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991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1268760"/>
            <a:ext cx="9144000" cy="1520818"/>
          </a:xfrm>
          <a:prstGeom prst="rect">
            <a:avLst/>
          </a:prstGeom>
        </p:spPr>
      </p:pic>
      <p:sp>
        <p:nvSpPr>
          <p:cNvPr id="5" name="Title 2"/>
          <p:cNvSpPr>
            <a:spLocks noGrp="1"/>
          </p:cNvSpPr>
          <p:nvPr>
            <p:ph type="title"/>
          </p:nvPr>
        </p:nvSpPr>
        <p:spPr/>
        <p:txBody>
          <a:bodyPr/>
          <a:lstStyle/>
          <a:p>
            <a:r>
              <a:rPr lang="en-GB" dirty="0"/>
              <a:t>Testing to inform</a:t>
            </a:r>
            <a:r>
              <a:rPr lang="en-GB" baseline="0" dirty="0"/>
              <a:t> evaluation</a:t>
            </a:r>
            <a:endParaRPr lang="en-GB" dirty="0"/>
          </a:p>
        </p:txBody>
      </p:sp>
      <p:pic>
        <p:nvPicPr>
          <p:cNvPr id="4"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0956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Evaluation (Testing)</a:t>
            </a:r>
            <a:endParaRPr lang="en-GB" dirty="0"/>
          </a:p>
        </p:txBody>
      </p:sp>
      <p:sp>
        <p:nvSpPr>
          <p:cNvPr id="4" name="Content Placeholder 2"/>
          <p:cNvSpPr txBox="1">
            <a:spLocks/>
          </p:cNvSpPr>
          <p:nvPr/>
        </p:nvSpPr>
        <p:spPr bwMode="auto">
          <a:xfrm>
            <a:off x="3306763" y="1196975"/>
            <a:ext cx="580231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42875" indent="-142875"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285750" indent="-285750" eaLnBrk="1" hangingPunct="1">
              <a:buFont typeface="Arial" panose="020B0604020202020204" pitchFamily="34" charset="0"/>
              <a:buChar char="•"/>
            </a:pPr>
            <a:r>
              <a:rPr lang="en-GB" altLang="en-US" dirty="0">
                <a:solidFill>
                  <a:srgbClr val="1F224E"/>
                </a:solidFill>
                <a:latin typeface="Arial" charset="0"/>
              </a:rPr>
              <a:t>Black Box testing / User Acceptance Testing</a:t>
            </a:r>
          </a:p>
          <a:p>
            <a:pPr marL="285750" indent="-285750" eaLnBrk="1" hangingPunct="1">
              <a:buFont typeface="Arial" panose="020B0604020202020204" pitchFamily="34" charset="0"/>
              <a:buChar char="•"/>
            </a:pPr>
            <a:r>
              <a:rPr lang="en-GB" altLang="en-US" dirty="0">
                <a:solidFill>
                  <a:srgbClr val="FF0000"/>
                </a:solidFill>
                <a:latin typeface="Arial" charset="0"/>
              </a:rPr>
              <a:t>Involve all Stakeholders</a:t>
            </a:r>
          </a:p>
          <a:p>
            <a:pPr marL="285750" indent="-285750" eaLnBrk="1" hangingPunct="1">
              <a:buFont typeface="Arial" panose="020B0604020202020204" pitchFamily="34" charset="0"/>
              <a:buChar char="•"/>
            </a:pPr>
            <a:r>
              <a:rPr lang="en-GB" altLang="en-US" dirty="0">
                <a:solidFill>
                  <a:srgbClr val="FF0000"/>
                </a:solidFill>
                <a:latin typeface="Arial" charset="0"/>
              </a:rPr>
              <a:t>Identify issues raised from testing</a:t>
            </a:r>
          </a:p>
          <a:p>
            <a:pPr marL="285750" indent="-285750" eaLnBrk="1" hangingPunct="1">
              <a:buFont typeface="Arial" panose="020B0604020202020204" pitchFamily="34" charset="0"/>
              <a:buChar char="•"/>
            </a:pPr>
            <a:r>
              <a:rPr lang="en-GB" altLang="en-US" dirty="0">
                <a:solidFill>
                  <a:srgbClr val="1F224E"/>
                </a:solidFill>
                <a:latin typeface="Arial" charset="0"/>
              </a:rPr>
              <a:t>Again, it is fine to discuss solutions to any ‘failures’ and repeat the design/implementation phases to solve issues</a:t>
            </a:r>
          </a:p>
          <a:p>
            <a:pPr marL="285750" indent="-285750" eaLnBrk="1" hangingPunct="1">
              <a:buFont typeface="Arial" panose="020B0604020202020204" pitchFamily="34" charset="0"/>
              <a:buChar char="•"/>
            </a:pPr>
            <a:r>
              <a:rPr lang="en-GB" altLang="en-US" dirty="0">
                <a:solidFill>
                  <a:srgbClr val="FF0000"/>
                </a:solidFill>
                <a:latin typeface="Arial" charset="0"/>
              </a:rPr>
              <a:t>Must prove that the system meets all of the success criteria</a:t>
            </a:r>
          </a:p>
          <a:p>
            <a:pPr marL="285750" indent="-285750" eaLnBrk="1" hangingPunct="1">
              <a:buFont typeface="Arial" panose="020B0604020202020204" pitchFamily="34" charset="0"/>
              <a:buChar char="•"/>
            </a:pPr>
            <a:r>
              <a:rPr lang="en-GB" altLang="en-US" dirty="0">
                <a:solidFill>
                  <a:srgbClr val="1F224E"/>
                </a:solidFill>
                <a:latin typeface="Arial" charset="0"/>
              </a:rPr>
              <a:t>May reference successes from earlier in project – no need to repeat</a:t>
            </a:r>
          </a:p>
          <a:p>
            <a:pPr marL="285750" indent="-285750" eaLnBrk="1" hangingPunct="1">
              <a:buFont typeface="Arial" panose="020B0604020202020204" pitchFamily="34" charset="0"/>
              <a:buChar char="•"/>
            </a:pPr>
            <a:r>
              <a:rPr lang="en-GB" altLang="en-US" dirty="0">
                <a:solidFill>
                  <a:srgbClr val="FF0000"/>
                </a:solidFill>
                <a:latin typeface="Arial" charset="0"/>
              </a:rPr>
              <a:t>Reference clearly back to evidence through page numbers</a:t>
            </a:r>
            <a:r>
              <a:rPr lang="en-GB" altLang="en-US" dirty="0">
                <a:solidFill>
                  <a:srgbClr val="1F224E"/>
                </a:solidFill>
                <a:latin typeface="Arial" charset="0"/>
              </a:rPr>
              <a:t> (and make sure they are correct!)</a:t>
            </a:r>
          </a:p>
          <a:p>
            <a:pPr marL="285750" indent="-285750" eaLnBrk="1" hangingPunct="1">
              <a:buFont typeface="Arial" panose="020B0604020202020204" pitchFamily="34" charset="0"/>
              <a:buChar char="•"/>
            </a:pPr>
            <a:endParaRPr lang="en-GB" altLang="en-US" sz="1700" dirty="0">
              <a:solidFill>
                <a:srgbClr val="1F224E"/>
              </a:solidFill>
              <a:latin typeface="Arial"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265238"/>
            <a:ext cx="3308350" cy="1731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haron\AppData\Local\Microsoft\Windows\INetCache\IE\IODI2ASD\question-mar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8480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Evaluation of solution</a:t>
            </a:r>
          </a:p>
        </p:txBody>
      </p:sp>
      <p:sp>
        <p:nvSpPr>
          <p:cNvPr id="6" name="Content Placeholder 5"/>
          <p:cNvSpPr>
            <a:spLocks noGrp="1"/>
          </p:cNvSpPr>
          <p:nvPr>
            <p:ph idx="1"/>
          </p:nvPr>
        </p:nvSpPr>
        <p:spPr/>
        <p:txBody>
          <a:bodyPr/>
          <a:lstStyle/>
          <a:p>
            <a:pPr marL="342900" indent="-342900">
              <a:buFont typeface="Arial" panose="020B0604020202020204" pitchFamily="34" charset="0"/>
              <a:buChar char="•"/>
            </a:pPr>
            <a:r>
              <a:rPr lang="en-GB" sz="2400" dirty="0">
                <a:solidFill>
                  <a:srgbClr val="FF0000"/>
                </a:solidFill>
              </a:rPr>
              <a:t>Compare to success criteria</a:t>
            </a:r>
          </a:p>
          <a:p>
            <a:pPr marL="800100" lvl="1" indent="-342900">
              <a:buFont typeface="Arial" panose="020B0604020202020204" pitchFamily="34" charset="0"/>
              <a:buChar char="•"/>
            </a:pPr>
            <a:r>
              <a:rPr lang="en-GB" sz="2000" dirty="0"/>
              <a:t>With evidence (or cross reference</a:t>
            </a:r>
            <a:r>
              <a:rPr lang="en-GB" sz="2000" baseline="0" dirty="0"/>
              <a:t> to where the evidence can be found)</a:t>
            </a:r>
          </a:p>
          <a:p>
            <a:pPr marL="342900" lvl="0" indent="-342900">
              <a:buFont typeface="Arial" panose="020B0604020202020204" pitchFamily="34" charset="0"/>
              <a:buChar char="•"/>
            </a:pPr>
            <a:r>
              <a:rPr lang="en-GB" sz="2400" baseline="0" dirty="0">
                <a:solidFill>
                  <a:srgbClr val="FF0000"/>
                </a:solidFill>
              </a:rPr>
              <a:t>If not/partially met, comment on how it could be addressed in the future</a:t>
            </a:r>
          </a:p>
          <a:p>
            <a:pPr marL="342900" lvl="0" indent="-342900">
              <a:buFont typeface="Arial" panose="020B0604020202020204" pitchFamily="34" charset="0"/>
              <a:buChar char="•"/>
            </a:pPr>
            <a:r>
              <a:rPr lang="en-GB" sz="2400" baseline="0" dirty="0"/>
              <a:t>Discuss </a:t>
            </a:r>
            <a:r>
              <a:rPr lang="en-GB" sz="2400" baseline="0" dirty="0">
                <a:solidFill>
                  <a:srgbClr val="FF0000"/>
                </a:solidFill>
              </a:rPr>
              <a:t>success of usability features</a:t>
            </a:r>
          </a:p>
          <a:p>
            <a:pPr marL="800100" lvl="1" indent="-342900">
              <a:buFont typeface="Arial" panose="020B0604020202020204" pitchFamily="34" charset="0"/>
              <a:buChar char="•"/>
            </a:pPr>
            <a:r>
              <a:rPr lang="en-GB" sz="2000" dirty="0">
                <a:solidFill>
                  <a:srgbClr val="FF0000"/>
                </a:solidFill>
              </a:rPr>
              <a:t>If not/partially, how can it be addressed in the future</a:t>
            </a:r>
          </a:p>
          <a:p>
            <a:pPr marL="342900" indent="-342900">
              <a:buFont typeface="Arial" panose="020B0604020202020204" pitchFamily="34" charset="0"/>
              <a:buChar char="•"/>
            </a:pPr>
            <a:r>
              <a:rPr lang="en-GB" sz="2400" baseline="0" dirty="0"/>
              <a:t>Discuss</a:t>
            </a:r>
            <a:r>
              <a:rPr lang="en-GB" sz="2400" dirty="0"/>
              <a:t> </a:t>
            </a:r>
            <a:r>
              <a:rPr lang="en-GB" sz="2400" dirty="0">
                <a:solidFill>
                  <a:srgbClr val="FF0000"/>
                </a:solidFill>
              </a:rPr>
              <a:t>potential maintenance </a:t>
            </a:r>
            <a:r>
              <a:rPr lang="en-GB" sz="2400" dirty="0"/>
              <a:t>issues that may occur</a:t>
            </a:r>
          </a:p>
          <a:p>
            <a:pPr marL="342900" indent="-342900">
              <a:buFont typeface="Arial" panose="020B0604020202020204" pitchFamily="34" charset="0"/>
              <a:buChar char="•"/>
            </a:pPr>
            <a:r>
              <a:rPr lang="en-GB" sz="2400" baseline="0" dirty="0"/>
              <a:t>Discuss</a:t>
            </a:r>
            <a:r>
              <a:rPr lang="en-GB" sz="2400" dirty="0"/>
              <a:t> </a:t>
            </a:r>
            <a:r>
              <a:rPr lang="en-GB" sz="2400" dirty="0">
                <a:solidFill>
                  <a:srgbClr val="FF0000"/>
                </a:solidFill>
              </a:rPr>
              <a:t>limitations with the solution</a:t>
            </a:r>
          </a:p>
          <a:p>
            <a:pPr marL="342900" indent="-342900">
              <a:buFont typeface="Arial" panose="020B0604020202020204" pitchFamily="34" charset="0"/>
              <a:buChar char="•"/>
            </a:pPr>
            <a:r>
              <a:rPr lang="en-GB" sz="2400" baseline="0" dirty="0"/>
              <a:t>Describe</a:t>
            </a:r>
            <a:r>
              <a:rPr lang="en-GB" sz="2400" dirty="0"/>
              <a:t> </a:t>
            </a:r>
            <a:r>
              <a:rPr lang="en-GB" sz="2400" dirty="0">
                <a:solidFill>
                  <a:srgbClr val="FF0000"/>
                </a:solidFill>
              </a:rPr>
              <a:t>how the program could be improved to deal with limitations</a:t>
            </a:r>
            <a:endParaRPr lang="en-GB" sz="2400" baseline="0" dirty="0">
              <a:solidFill>
                <a:srgbClr val="FF0000"/>
              </a:solidFill>
            </a:endParaRPr>
          </a:p>
        </p:txBody>
      </p:sp>
      <p:pic>
        <p:nvPicPr>
          <p:cNvPr id="4" name="Picture 2" descr="New Collaborative Learning Tru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haron\AppData\Local\Microsoft\Windows\INetCache\IE\IODI2ASD\question-mark[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852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4002" y="908720"/>
            <a:ext cx="9144000" cy="4362886"/>
          </a:xfrm>
          <a:prstGeom prst="rect">
            <a:avLst/>
          </a:prstGeom>
        </p:spPr>
      </p:pic>
      <p:sp>
        <p:nvSpPr>
          <p:cNvPr id="5" name="Title 2"/>
          <p:cNvSpPr>
            <a:spLocks noGrp="1"/>
          </p:cNvSpPr>
          <p:nvPr>
            <p:ph type="title"/>
          </p:nvPr>
        </p:nvSpPr>
        <p:spPr/>
        <p:txBody>
          <a:bodyPr/>
          <a:lstStyle/>
          <a:p>
            <a:r>
              <a:rPr lang="en-GB" dirty="0"/>
              <a:t>Evaluation of solution</a:t>
            </a:r>
          </a:p>
        </p:txBody>
      </p:sp>
      <p:pic>
        <p:nvPicPr>
          <p:cNvPr id="4"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5127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rPr>
              <a:t>Evaluation</a:t>
            </a:r>
            <a:endParaRPr lang="en-GB" dirty="0"/>
          </a:p>
        </p:txBody>
      </p:sp>
      <p:sp>
        <p:nvSpPr>
          <p:cNvPr id="4" name="Content Placeholder 2"/>
          <p:cNvSpPr txBox="1">
            <a:spLocks/>
          </p:cNvSpPr>
          <p:nvPr/>
        </p:nvSpPr>
        <p:spPr bwMode="auto">
          <a:xfrm>
            <a:off x="3306763" y="1196429"/>
            <a:ext cx="580231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42875" indent="-142875" eaLnBrk="0" hangingPunct="0">
              <a:defRPr>
                <a:solidFill>
                  <a:schemeClr val="tx1"/>
                </a:solidFill>
                <a:latin typeface="Calibri" pitchFamily="34" charset="0"/>
                <a:cs typeface="Arial" charset="0"/>
              </a:defRPr>
            </a:lvl1pPr>
            <a:lvl2pPr marL="542925" indent="-142875"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285750" indent="-285750" eaLnBrk="1" hangingPunct="1">
              <a:buFont typeface="Arial" panose="020B0604020202020204" pitchFamily="34" charset="0"/>
              <a:buChar char="•"/>
            </a:pPr>
            <a:r>
              <a:rPr lang="en-GB" altLang="en-US" sz="1600" dirty="0">
                <a:solidFill>
                  <a:srgbClr val="1F224E"/>
                </a:solidFill>
                <a:latin typeface="Arial" charset="0"/>
              </a:rPr>
              <a:t>Summary of final Success Criteria</a:t>
            </a:r>
          </a:p>
          <a:p>
            <a:pPr marL="685800" lvl="1" indent="-285750" eaLnBrk="1" hangingPunct="1">
              <a:buFont typeface="Arial" panose="020B0604020202020204" pitchFamily="34" charset="0"/>
              <a:buChar char="•"/>
            </a:pPr>
            <a:r>
              <a:rPr lang="en-GB" altLang="en-US" sz="1600" dirty="0">
                <a:solidFill>
                  <a:srgbClr val="1F224E"/>
                </a:solidFill>
                <a:latin typeface="Arial" charset="0"/>
              </a:rPr>
              <a:t>Again – </a:t>
            </a:r>
            <a:r>
              <a:rPr lang="en-GB" altLang="en-US" sz="1600" dirty="0">
                <a:solidFill>
                  <a:srgbClr val="FF0000"/>
                </a:solidFill>
                <a:latin typeface="Arial" charset="0"/>
              </a:rPr>
              <a:t>cross reference to any earlier evidence to save repetition</a:t>
            </a:r>
          </a:p>
          <a:p>
            <a:pPr marL="285750" indent="-285750" eaLnBrk="1" hangingPunct="1">
              <a:buFont typeface="Arial" panose="020B0604020202020204" pitchFamily="34" charset="0"/>
              <a:buChar char="•"/>
            </a:pPr>
            <a:r>
              <a:rPr lang="en-GB" altLang="en-US" sz="1600" dirty="0">
                <a:solidFill>
                  <a:srgbClr val="1F224E"/>
                </a:solidFill>
                <a:latin typeface="Arial" charset="0"/>
              </a:rPr>
              <a:t>Identify any </a:t>
            </a:r>
            <a:r>
              <a:rPr lang="en-GB" altLang="en-US" sz="1600" dirty="0">
                <a:solidFill>
                  <a:srgbClr val="FF0000"/>
                </a:solidFill>
                <a:latin typeface="Arial" charset="0"/>
              </a:rPr>
              <a:t>potential limitations arising from the solution</a:t>
            </a:r>
          </a:p>
          <a:p>
            <a:pPr marL="685800" lvl="1" indent="-285750" eaLnBrk="1" hangingPunct="1">
              <a:buFont typeface="Arial" panose="020B0604020202020204" pitchFamily="34" charset="0"/>
              <a:buChar char="•"/>
            </a:pPr>
            <a:r>
              <a:rPr lang="en-GB" altLang="en-US" sz="1600" dirty="0">
                <a:solidFill>
                  <a:srgbClr val="1F224E"/>
                </a:solidFill>
                <a:latin typeface="Arial" charset="0"/>
              </a:rPr>
              <a:t>A) They may go back and edit/customise if time allows</a:t>
            </a:r>
          </a:p>
          <a:p>
            <a:pPr marL="685800" lvl="1" indent="-285750" eaLnBrk="1" hangingPunct="1">
              <a:buFont typeface="Arial" panose="020B0604020202020204" pitchFamily="34" charset="0"/>
              <a:buChar char="•"/>
            </a:pPr>
            <a:r>
              <a:rPr lang="en-GB" altLang="en-US" sz="1600" dirty="0">
                <a:solidFill>
                  <a:srgbClr val="1F224E"/>
                </a:solidFill>
                <a:latin typeface="Arial" charset="0"/>
              </a:rPr>
              <a:t>B) </a:t>
            </a:r>
            <a:r>
              <a:rPr lang="en-GB" altLang="en-US" sz="1600" dirty="0">
                <a:solidFill>
                  <a:srgbClr val="FF0000"/>
                </a:solidFill>
                <a:latin typeface="Arial" charset="0"/>
              </a:rPr>
              <a:t>Critique if these are in fact future development problems</a:t>
            </a:r>
          </a:p>
          <a:p>
            <a:pPr marL="285750" indent="-285750" eaLnBrk="1" hangingPunct="1">
              <a:buFont typeface="Arial" panose="020B0604020202020204" pitchFamily="34" charset="0"/>
              <a:buChar char="•"/>
            </a:pPr>
            <a:r>
              <a:rPr lang="en-GB" altLang="en-US" sz="1600" dirty="0">
                <a:solidFill>
                  <a:srgbClr val="FF0000"/>
                </a:solidFill>
                <a:latin typeface="Arial" charset="0"/>
              </a:rPr>
              <a:t>Evidence that GUIs and Features are suitable and effective</a:t>
            </a:r>
          </a:p>
          <a:p>
            <a:pPr marL="285750" indent="-285750" eaLnBrk="1" hangingPunct="1">
              <a:buFont typeface="Arial" panose="020B0604020202020204" pitchFamily="34" charset="0"/>
              <a:buChar char="•"/>
            </a:pPr>
            <a:r>
              <a:rPr lang="en-GB" altLang="en-US" sz="1600" dirty="0">
                <a:solidFill>
                  <a:srgbClr val="FF0000"/>
                </a:solidFill>
                <a:latin typeface="Arial" charset="0"/>
              </a:rPr>
              <a:t>Discuss development of features that may be functional to meet success criteria, but could also be improved</a:t>
            </a:r>
          </a:p>
          <a:p>
            <a:pPr marL="285750" indent="-285750" eaLnBrk="1" hangingPunct="1">
              <a:buFont typeface="Arial" panose="020B0604020202020204" pitchFamily="34" charset="0"/>
              <a:buChar char="•"/>
            </a:pPr>
            <a:r>
              <a:rPr lang="en-GB" altLang="en-US" sz="1600" dirty="0">
                <a:solidFill>
                  <a:srgbClr val="1F224E"/>
                </a:solidFill>
                <a:latin typeface="Arial" charset="0"/>
              </a:rPr>
              <a:t>Explain </a:t>
            </a:r>
            <a:r>
              <a:rPr lang="en-GB" altLang="en-US" sz="1600" dirty="0">
                <a:solidFill>
                  <a:srgbClr val="FF0000"/>
                </a:solidFill>
                <a:latin typeface="Arial" charset="0"/>
              </a:rPr>
              <a:t>impact of this development </a:t>
            </a:r>
            <a:r>
              <a:rPr lang="en-GB" altLang="en-US" sz="1600" dirty="0">
                <a:solidFill>
                  <a:srgbClr val="1F224E"/>
                </a:solidFill>
                <a:latin typeface="Arial" charset="0"/>
              </a:rPr>
              <a:t>on final product</a:t>
            </a:r>
          </a:p>
          <a:p>
            <a:pPr marL="285750" indent="-285750" eaLnBrk="1" hangingPunct="1">
              <a:buFont typeface="Arial" panose="020B0604020202020204" pitchFamily="34" charset="0"/>
              <a:buChar char="•"/>
            </a:pPr>
            <a:r>
              <a:rPr lang="en-GB" altLang="en-US" sz="1600" dirty="0">
                <a:solidFill>
                  <a:srgbClr val="1F224E"/>
                </a:solidFill>
                <a:latin typeface="Arial" charset="0"/>
              </a:rPr>
              <a:t>Discuss how the system </a:t>
            </a:r>
            <a:r>
              <a:rPr lang="en-GB" altLang="en-US" sz="1600" dirty="0">
                <a:solidFill>
                  <a:srgbClr val="FF0000"/>
                </a:solidFill>
                <a:latin typeface="Arial" charset="0"/>
              </a:rPr>
              <a:t>will need to be maintained</a:t>
            </a:r>
          </a:p>
          <a:p>
            <a:pPr marL="685800" lvl="1" indent="-285750" eaLnBrk="1" hangingPunct="1">
              <a:buFont typeface="Arial" panose="020B0604020202020204" pitchFamily="34" charset="0"/>
              <a:buChar char="•"/>
            </a:pPr>
            <a:r>
              <a:rPr lang="en-GB" altLang="en-US" sz="1600" dirty="0">
                <a:solidFill>
                  <a:srgbClr val="FF0000"/>
                </a:solidFill>
                <a:latin typeface="Arial" charset="0"/>
              </a:rPr>
              <a:t>Refer to code maintenance</a:t>
            </a:r>
          </a:p>
          <a:p>
            <a:pPr marL="685800" lvl="1" indent="-285750" eaLnBrk="1" hangingPunct="1">
              <a:buFont typeface="Arial" panose="020B0604020202020204" pitchFamily="34" charset="0"/>
              <a:buChar char="•"/>
            </a:pPr>
            <a:r>
              <a:rPr lang="en-GB" altLang="en-US" sz="1600" dirty="0">
                <a:solidFill>
                  <a:srgbClr val="FF0000"/>
                </a:solidFill>
                <a:latin typeface="Arial" charset="0"/>
              </a:rPr>
              <a:t>Evolving requirements of Stakeholders</a:t>
            </a:r>
          </a:p>
          <a:p>
            <a:pPr marL="285750" indent="-285750" eaLnBrk="1" hangingPunct="1">
              <a:buFont typeface="Arial" panose="020B0604020202020204" pitchFamily="34" charset="0"/>
              <a:buChar char="•"/>
            </a:pPr>
            <a:r>
              <a:rPr lang="en-GB" altLang="en-US" sz="1600" dirty="0">
                <a:solidFill>
                  <a:srgbClr val="FF0000"/>
                </a:solidFill>
                <a:latin typeface="Arial" charset="0"/>
              </a:rPr>
              <a:t>Refer to evidence, development, research etc. to support all of these justifications clearly.</a:t>
            </a:r>
          </a:p>
          <a:p>
            <a:pPr marL="285750" indent="-285750" eaLnBrk="1" hangingPunct="1">
              <a:buFont typeface="Arial" panose="020B0604020202020204" pitchFamily="34" charset="0"/>
              <a:buChar char="•"/>
            </a:pPr>
            <a:r>
              <a:rPr lang="en-GB" altLang="en-US" sz="1600" dirty="0">
                <a:solidFill>
                  <a:srgbClr val="1F224E"/>
                </a:solidFill>
                <a:latin typeface="Arial" charset="0"/>
              </a:rPr>
              <a:t>Ensure that sources are robust and wide-ranging</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 y="1196975"/>
            <a:ext cx="3284538" cy="4824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haron\AppData\Local\Microsoft\Windows\INetCache\IE\IODI2ASD\question-mar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5577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rPr>
              <a:t>General Guidance</a:t>
            </a:r>
            <a:r>
              <a:rPr lang="en-GB" altLang="en-US" dirty="0">
                <a:latin typeface="Arial" charset="0"/>
              </a:rPr>
              <a:t/>
            </a:r>
            <a:br>
              <a:rPr lang="en-GB" altLang="en-US" dirty="0">
                <a:latin typeface="Arial" charset="0"/>
              </a:rPr>
            </a:br>
            <a:endParaRPr lang="en-GB" dirty="0"/>
          </a:p>
        </p:txBody>
      </p:sp>
      <p:sp>
        <p:nvSpPr>
          <p:cNvPr id="3" name="Content Placeholder 2"/>
          <p:cNvSpPr>
            <a:spLocks noGrp="1"/>
          </p:cNvSpPr>
          <p:nvPr>
            <p:ph idx="1"/>
          </p:nvPr>
        </p:nvSpPr>
        <p:spPr>
          <a:xfrm>
            <a:off x="193733" y="1124744"/>
            <a:ext cx="8698747" cy="4454966"/>
          </a:xfrm>
        </p:spPr>
        <p:txBody>
          <a:bodyPr/>
          <a:lstStyle/>
          <a:p>
            <a:pPr marL="342900" indent="-342900">
              <a:lnSpc>
                <a:spcPct val="114000"/>
              </a:lnSpc>
              <a:buFont typeface="Arial" panose="020B0604020202020204" pitchFamily="34" charset="0"/>
              <a:buChar char="•"/>
            </a:pPr>
            <a:r>
              <a:rPr lang="en-GB" altLang="en-US" sz="2000" dirty="0">
                <a:latin typeface="Arial" charset="0"/>
              </a:rPr>
              <a:t>Drive to reduce the volume of paperwork submitted</a:t>
            </a:r>
          </a:p>
          <a:p>
            <a:pPr marL="342900" indent="-342900">
              <a:lnSpc>
                <a:spcPct val="114000"/>
              </a:lnSpc>
              <a:buFont typeface="Arial" panose="020B0604020202020204" pitchFamily="34" charset="0"/>
              <a:buChar char="•"/>
            </a:pPr>
            <a:r>
              <a:rPr lang="en-GB" altLang="en-US" sz="2000" dirty="0">
                <a:latin typeface="Arial" charset="0"/>
              </a:rPr>
              <a:t>Link back to evidence where needed – cut out repetition</a:t>
            </a:r>
          </a:p>
          <a:p>
            <a:pPr marL="342900" indent="-342900">
              <a:lnSpc>
                <a:spcPct val="114000"/>
              </a:lnSpc>
              <a:buFont typeface="Arial" panose="020B0604020202020204" pitchFamily="34" charset="0"/>
              <a:buChar char="•"/>
            </a:pPr>
            <a:r>
              <a:rPr lang="en-GB" altLang="en-US" sz="2000" dirty="0">
                <a:latin typeface="Arial" charset="0"/>
              </a:rPr>
              <a:t>Focus on coding elements and demonstration of depth</a:t>
            </a:r>
          </a:p>
          <a:p>
            <a:pPr marL="342900" indent="-342900">
              <a:lnSpc>
                <a:spcPct val="114000"/>
              </a:lnSpc>
              <a:buFont typeface="Arial" panose="020B0604020202020204" pitchFamily="34" charset="0"/>
              <a:buChar char="•"/>
            </a:pPr>
            <a:r>
              <a:rPr lang="en-GB" altLang="en-US" sz="2000" dirty="0">
                <a:latin typeface="Arial" charset="0"/>
              </a:rPr>
              <a:t>Reward design/testing plans where they occur and holistically for the mark band</a:t>
            </a:r>
          </a:p>
          <a:p>
            <a:pPr marL="800100" lvl="1" indent="-342900">
              <a:lnSpc>
                <a:spcPct val="114000"/>
              </a:lnSpc>
              <a:buFont typeface="Arial" panose="020B0604020202020204" pitchFamily="34" charset="0"/>
              <a:buChar char="•"/>
            </a:pPr>
            <a:r>
              <a:rPr lang="en-GB" altLang="en-US" sz="2000" dirty="0">
                <a:latin typeface="Arial" charset="0"/>
              </a:rPr>
              <a:t>(i.e. initial non-working designs that are then corrected will be rewarded)</a:t>
            </a:r>
          </a:p>
          <a:p>
            <a:pPr marL="342900" indent="-342900">
              <a:lnSpc>
                <a:spcPct val="114000"/>
              </a:lnSpc>
              <a:buFont typeface="Arial" panose="020B0604020202020204" pitchFamily="34" charset="0"/>
              <a:buChar char="•"/>
            </a:pPr>
            <a:r>
              <a:rPr lang="en-GB" altLang="en-US" sz="2000" dirty="0">
                <a:solidFill>
                  <a:srgbClr val="FF0000"/>
                </a:solidFill>
                <a:latin typeface="Arial" charset="0"/>
              </a:rPr>
              <a:t>Removal of user guide – no requirement to have to write one any more</a:t>
            </a:r>
          </a:p>
          <a:p>
            <a:pPr marL="342900" indent="-342900">
              <a:lnSpc>
                <a:spcPct val="114000"/>
              </a:lnSpc>
              <a:buFont typeface="Arial" panose="020B0604020202020204" pitchFamily="34" charset="0"/>
              <a:buChar char="•"/>
            </a:pPr>
            <a:r>
              <a:rPr lang="en-GB" altLang="en-US" sz="2000" dirty="0">
                <a:solidFill>
                  <a:srgbClr val="FF0000"/>
                </a:solidFill>
                <a:latin typeface="Arial" charset="0"/>
              </a:rPr>
              <a:t>Interaction with Stakeholders is fine – but not cumbersome! </a:t>
            </a:r>
            <a:r>
              <a:rPr lang="en-GB" altLang="en-US" sz="2000" i="1" dirty="0">
                <a:solidFill>
                  <a:srgbClr val="00B0F0"/>
                </a:solidFill>
                <a:latin typeface="Arial" charset="0"/>
              </a:rPr>
              <a:t>See centre moderator report</a:t>
            </a:r>
          </a:p>
          <a:p>
            <a:pPr marL="342900" indent="-342900">
              <a:lnSpc>
                <a:spcPct val="114000"/>
              </a:lnSpc>
              <a:buFont typeface="Arial" panose="020B0604020202020204" pitchFamily="34" charset="0"/>
              <a:buChar char="•"/>
            </a:pPr>
            <a:r>
              <a:rPr lang="en-GB" altLang="en-US" sz="2000" dirty="0">
                <a:latin typeface="Arial" charset="0"/>
              </a:rPr>
              <a:t>It may be </a:t>
            </a:r>
            <a:r>
              <a:rPr lang="en-GB" altLang="en-US" sz="2000" dirty="0">
                <a:solidFill>
                  <a:srgbClr val="FF0000"/>
                </a:solidFill>
                <a:latin typeface="Arial" charset="0"/>
              </a:rPr>
              <a:t>appropriate to provide video evidence </a:t>
            </a:r>
            <a:r>
              <a:rPr lang="en-GB" altLang="en-US" sz="2000" dirty="0">
                <a:latin typeface="Arial" charset="0"/>
              </a:rPr>
              <a:t>of working solution if write-up does not do it justice </a:t>
            </a:r>
            <a:r>
              <a:rPr lang="en-GB" altLang="en-US" sz="2000" i="1" dirty="0">
                <a:solidFill>
                  <a:srgbClr val="00B0F0"/>
                </a:solidFill>
                <a:latin typeface="Arial" charset="0"/>
              </a:rPr>
              <a:t>ensure timings are discussed and justified</a:t>
            </a:r>
          </a:p>
          <a:p>
            <a:pPr marL="285750" indent="-285750">
              <a:buFont typeface="Arial" panose="020B0604020202020204" pitchFamily="34" charset="0"/>
              <a:buChar char="•"/>
            </a:pPr>
            <a:endParaRPr lang="en-GB" dirty="0"/>
          </a:p>
        </p:txBody>
      </p:sp>
      <p:pic>
        <p:nvPicPr>
          <p:cNvPr id="4"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haron\AppData\Local\Microsoft\Windows\INetCache\IE\IODI2ASD\question-mar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34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Submission</a:t>
            </a:r>
          </a:p>
        </p:txBody>
      </p:sp>
      <p:sp>
        <p:nvSpPr>
          <p:cNvPr id="7" name="Content Placeholder 6"/>
          <p:cNvSpPr>
            <a:spLocks noGrp="1"/>
          </p:cNvSpPr>
          <p:nvPr>
            <p:ph idx="1"/>
          </p:nvPr>
        </p:nvSpPr>
        <p:spPr>
          <a:xfrm>
            <a:off x="193731" y="1201517"/>
            <a:ext cx="8698747" cy="4454966"/>
          </a:xfrm>
        </p:spPr>
        <p:txBody>
          <a:bodyPr/>
          <a:lstStyle/>
          <a:p>
            <a:pPr marL="457200" indent="-457200">
              <a:buFont typeface="Arial" panose="020B0604020202020204" pitchFamily="34" charset="0"/>
              <a:buChar char="•"/>
            </a:pPr>
            <a:r>
              <a:rPr lang="en-GB" sz="2800" dirty="0"/>
              <a:t>Mark</a:t>
            </a:r>
            <a:r>
              <a:rPr lang="en-GB" sz="2800" baseline="0" dirty="0"/>
              <a:t> sheet </a:t>
            </a:r>
            <a:r>
              <a:rPr lang="en-GB" sz="2800" baseline="0" dirty="0">
                <a:solidFill>
                  <a:srgbClr val="FF0000"/>
                </a:solidFill>
              </a:rPr>
              <a:t>with comments</a:t>
            </a:r>
          </a:p>
          <a:p>
            <a:pPr marL="800100" lvl="1" indent="-342900">
              <a:buFont typeface="Arial" panose="020B0604020202020204" pitchFamily="34" charset="0"/>
              <a:buChar char="•"/>
            </a:pPr>
            <a:r>
              <a:rPr lang="en-GB" sz="2400" dirty="0"/>
              <a:t>Additional sheets </a:t>
            </a:r>
            <a:r>
              <a:rPr lang="en-GB" sz="2400" dirty="0">
                <a:solidFill>
                  <a:srgbClr val="FF0000"/>
                </a:solidFill>
              </a:rPr>
              <a:t>explaining and justifying marks with</a:t>
            </a:r>
            <a:r>
              <a:rPr lang="en-GB" sz="2400" baseline="0" dirty="0">
                <a:solidFill>
                  <a:srgbClr val="FF0000"/>
                </a:solidFill>
              </a:rPr>
              <a:t> cross referencing to pages</a:t>
            </a:r>
            <a:r>
              <a:rPr lang="en-GB" sz="2400" baseline="0" dirty="0"/>
              <a:t> always helps</a:t>
            </a:r>
          </a:p>
          <a:p>
            <a:pPr marL="800100" lvl="1" indent="-342900">
              <a:buFont typeface="Arial" panose="020B0604020202020204" pitchFamily="34" charset="0"/>
              <a:buChar char="•"/>
            </a:pPr>
            <a:endParaRPr lang="en-GB" sz="2400" baseline="0" dirty="0"/>
          </a:p>
          <a:p>
            <a:pPr marL="457200" lvl="0" indent="-457200">
              <a:buFont typeface="Arial" panose="020B0604020202020204" pitchFamily="34" charset="0"/>
              <a:buChar char="•"/>
            </a:pPr>
            <a:r>
              <a:rPr lang="en-GB" sz="2800" dirty="0"/>
              <a:t>Electronic submission</a:t>
            </a:r>
            <a:r>
              <a:rPr lang="en-GB" sz="2800" baseline="0" dirty="0"/>
              <a:t> preferable (interchange, or CD/USB posted)</a:t>
            </a:r>
          </a:p>
          <a:p>
            <a:pPr marL="457200" lvl="0" indent="-457200">
              <a:buFont typeface="Arial" panose="020B0604020202020204" pitchFamily="34" charset="0"/>
              <a:buChar char="•"/>
            </a:pPr>
            <a:endParaRPr lang="en-GB" sz="2800" baseline="0" dirty="0"/>
          </a:p>
          <a:p>
            <a:pPr marL="457200" lvl="0" indent="-457200">
              <a:buFont typeface="Arial" panose="020B0604020202020204" pitchFamily="34" charset="0"/>
              <a:buChar char="•"/>
            </a:pPr>
            <a:r>
              <a:rPr lang="en-GB" sz="2800" baseline="0" dirty="0">
                <a:solidFill>
                  <a:srgbClr val="FF0000"/>
                </a:solidFill>
              </a:rPr>
              <a:t>Report in one document (preferred pdf)</a:t>
            </a:r>
          </a:p>
          <a:p>
            <a:pPr marL="800100" lvl="1" indent="-342900">
              <a:buFont typeface="Arial" panose="020B0604020202020204" pitchFamily="34" charset="0"/>
              <a:buChar char="•"/>
            </a:pPr>
            <a:r>
              <a:rPr lang="en-GB" sz="2400" dirty="0"/>
              <a:t>Additional</a:t>
            </a:r>
            <a:r>
              <a:rPr lang="en-GB" sz="2400" baseline="0" dirty="0"/>
              <a:t> sources e.g. </a:t>
            </a:r>
            <a:r>
              <a:rPr lang="en-GB" sz="2400" baseline="0" dirty="0">
                <a:solidFill>
                  <a:srgbClr val="FF0000"/>
                </a:solidFill>
              </a:rPr>
              <a:t>videos for testing can be submitted </a:t>
            </a:r>
            <a:r>
              <a:rPr lang="en-GB" sz="2400" b="1" baseline="0" dirty="0">
                <a:solidFill>
                  <a:srgbClr val="FF0000"/>
                </a:solidFill>
              </a:rPr>
              <a:t>if clearly referenced in report</a:t>
            </a:r>
            <a:endParaRPr lang="en-GB" sz="2400" b="1" dirty="0">
              <a:solidFill>
                <a:srgbClr val="FF0000"/>
              </a:solidFill>
            </a:endParaRPr>
          </a:p>
        </p:txBody>
      </p:sp>
      <p:pic>
        <p:nvPicPr>
          <p:cNvPr id="4" name="Picture 2" descr="New Collaborative Learning Tru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203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GB" dirty="0"/>
              <a:t>Reviewing Candidate Work</a:t>
            </a:r>
          </a:p>
        </p:txBody>
      </p:sp>
      <p:sp>
        <p:nvSpPr>
          <p:cNvPr id="7" name="TextBox 6"/>
          <p:cNvSpPr txBox="1"/>
          <p:nvPr/>
        </p:nvSpPr>
        <p:spPr>
          <a:xfrm>
            <a:off x="467544" y="1268760"/>
            <a:ext cx="7776864" cy="2736304"/>
          </a:xfrm>
          <a:prstGeom prst="rect">
            <a:avLst/>
          </a:prstGeom>
        </p:spPr>
        <p:txBody>
          <a:bodyPr wrap="square" rtlCol="0">
            <a:normAutofit/>
          </a:bodyPr>
          <a:lstStyle/>
          <a:p>
            <a:r>
              <a:rPr lang="en-GB" sz="2400" dirty="0">
                <a:solidFill>
                  <a:srgbClr val="20234E"/>
                </a:solidFill>
                <a:latin typeface="Myriad Pro"/>
              </a:rPr>
              <a:t>Exemplar Candidate’s Work - Set B available on the USB</a:t>
            </a:r>
          </a:p>
          <a:p>
            <a:pPr marL="342900" indent="-342900">
              <a:buFont typeface="Arial" panose="020B0604020202020204" pitchFamily="34" charset="0"/>
              <a:buChar char="•"/>
            </a:pPr>
            <a:r>
              <a:rPr lang="en-GB" sz="2400" dirty="0">
                <a:solidFill>
                  <a:srgbClr val="20234E"/>
                </a:solidFill>
                <a:latin typeface="Myriad Pro"/>
              </a:rPr>
              <a:t>High</a:t>
            </a:r>
          </a:p>
          <a:p>
            <a:pPr marL="342900" indent="-342900">
              <a:buFont typeface="Arial" panose="020B0604020202020204" pitchFamily="34" charset="0"/>
              <a:buChar char="•"/>
            </a:pPr>
            <a:endParaRPr lang="en-GB" sz="2400" dirty="0">
              <a:solidFill>
                <a:srgbClr val="20234E"/>
              </a:solidFill>
              <a:latin typeface="Myriad Pro"/>
            </a:endParaRPr>
          </a:p>
          <a:p>
            <a:pPr marL="342900" indent="-342900">
              <a:buFont typeface="Arial" panose="020B0604020202020204" pitchFamily="34" charset="0"/>
              <a:buChar char="•"/>
            </a:pPr>
            <a:r>
              <a:rPr lang="en-GB" sz="2400" dirty="0">
                <a:solidFill>
                  <a:srgbClr val="20234E"/>
                </a:solidFill>
                <a:latin typeface="Myriad Pro"/>
              </a:rPr>
              <a:t>Med</a:t>
            </a:r>
          </a:p>
          <a:p>
            <a:pPr marL="342900" indent="-342900">
              <a:buFont typeface="Arial" panose="020B0604020202020204" pitchFamily="34" charset="0"/>
              <a:buChar char="•"/>
            </a:pPr>
            <a:endParaRPr lang="en-GB" sz="2400" dirty="0">
              <a:solidFill>
                <a:srgbClr val="20234E"/>
              </a:solidFill>
              <a:latin typeface="Myriad Pro"/>
            </a:endParaRPr>
          </a:p>
          <a:p>
            <a:pPr marL="342900" indent="-342900">
              <a:buFont typeface="Arial" panose="020B0604020202020204" pitchFamily="34" charset="0"/>
              <a:buChar char="•"/>
            </a:pPr>
            <a:r>
              <a:rPr lang="en-GB" sz="2400" dirty="0">
                <a:solidFill>
                  <a:srgbClr val="20234E"/>
                </a:solidFill>
                <a:latin typeface="Myriad Pro"/>
              </a:rPr>
              <a:t>Low</a:t>
            </a:r>
          </a:p>
        </p:txBody>
      </p:sp>
      <p:pic>
        <p:nvPicPr>
          <p:cNvPr id="4" name="Picture 2" descr="New Collaborative Learning Tru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7000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High</a:t>
            </a:r>
            <a:endParaRPr lang="en-GB" dirty="0"/>
          </a:p>
        </p:txBody>
      </p:sp>
      <p:sp>
        <p:nvSpPr>
          <p:cNvPr id="4" name="Subtitle 3"/>
          <p:cNvSpPr>
            <a:spLocks noGrp="1"/>
          </p:cNvSpPr>
          <p:nvPr>
            <p:ph idx="1"/>
          </p:nvPr>
        </p:nvSpPr>
        <p:spPr/>
        <p:txBody>
          <a:bodyPr/>
          <a:lstStyle/>
          <a:p>
            <a:pPr marL="342900" indent="-342900">
              <a:buFont typeface="Arial" panose="020B0604020202020204" pitchFamily="34" charset="0"/>
              <a:buChar char="•"/>
            </a:pPr>
            <a:r>
              <a:rPr lang="en-GB" sz="2400" dirty="0"/>
              <a:t>Use the PDF of the High Sample work you have been given</a:t>
            </a:r>
          </a:p>
          <a:p>
            <a:pPr marL="342900" indent="-342900">
              <a:buFont typeface="Arial" panose="020B0604020202020204" pitchFamily="34" charset="0"/>
              <a:buChar char="•"/>
            </a:pPr>
            <a:r>
              <a:rPr lang="en-GB" sz="2400" dirty="0"/>
              <a:t>Use the previous slides to scan through the project and allocate a mark in each band</a:t>
            </a:r>
          </a:p>
          <a:p>
            <a:pPr marL="342900" indent="-342900">
              <a:buFont typeface="Arial" panose="020B0604020202020204" pitchFamily="34" charset="0"/>
              <a:buChar char="•"/>
            </a:pPr>
            <a:r>
              <a:rPr lang="en-GB" sz="2400" dirty="0"/>
              <a:t>Total the marks up to give an overall score</a:t>
            </a:r>
          </a:p>
          <a:p>
            <a:pPr marL="342900" indent="-342900">
              <a:buFont typeface="Arial" panose="020B0604020202020204" pitchFamily="34" charset="0"/>
              <a:buChar char="•"/>
            </a:pPr>
            <a:endParaRPr lang="en-GB" sz="2400" dirty="0"/>
          </a:p>
          <a:p>
            <a:r>
              <a:rPr lang="en-GB" sz="2400" b="1" i="1" dirty="0"/>
              <a:t>Guidance</a:t>
            </a:r>
          </a:p>
          <a:p>
            <a:pPr marL="342900" indent="-342900">
              <a:buFont typeface="Arial" panose="020B0604020202020204" pitchFamily="34" charset="0"/>
              <a:buChar char="•"/>
            </a:pPr>
            <a:r>
              <a:rPr lang="en-GB" sz="2400" dirty="0"/>
              <a:t>Look for the key evidence first – skim read and get a feel</a:t>
            </a:r>
          </a:p>
          <a:p>
            <a:pPr marL="342900" indent="-342900">
              <a:buFont typeface="Arial" panose="020B0604020202020204" pitchFamily="34" charset="0"/>
              <a:buChar char="•"/>
            </a:pPr>
            <a:r>
              <a:rPr lang="en-GB" sz="2400" dirty="0"/>
              <a:t>This is a High graded piece of work! Therefore we are looking at top mark band for all sections</a:t>
            </a:r>
          </a:p>
          <a:p>
            <a:pPr marL="342900" indent="-342900">
              <a:buFont typeface="Arial" panose="020B0604020202020204" pitchFamily="34" charset="0"/>
              <a:buChar char="•"/>
            </a:pPr>
            <a:endParaRPr lang="en-GB" sz="2400" dirty="0"/>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732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H446/01</a:t>
            </a:r>
          </a:p>
        </p:txBody>
      </p:sp>
      <p:sp>
        <p:nvSpPr>
          <p:cNvPr id="4" name="Subtitle 3"/>
          <p:cNvSpPr>
            <a:spLocks noGrp="1"/>
          </p:cNvSpPr>
          <p:nvPr>
            <p:ph idx="1"/>
          </p:nvPr>
        </p:nvSpPr>
        <p:spPr/>
        <p:txBody>
          <a:bodyPr/>
          <a:lstStyle/>
          <a:p>
            <a:pPr marL="457200" indent="-457200" rtl="0" eaLnBrk="1" latinLnBrk="0" hangingPunct="1">
              <a:buFont typeface="Arial" panose="020B0604020202020204" pitchFamily="34" charset="0"/>
              <a:buChar char="•"/>
            </a:pPr>
            <a:r>
              <a:rPr lang="en-GB" sz="3200" dirty="0"/>
              <a:t>2 hour 30 minute exam</a:t>
            </a:r>
          </a:p>
          <a:p>
            <a:pPr marL="457200" indent="-457200" rtl="0" eaLnBrk="1" latinLnBrk="0" hangingPunct="1">
              <a:buFont typeface="Arial" panose="020B0604020202020204" pitchFamily="34" charset="0"/>
              <a:buChar char="•"/>
            </a:pPr>
            <a:r>
              <a:rPr lang="en-GB" sz="3200" dirty="0"/>
              <a:t>140 marks</a:t>
            </a:r>
          </a:p>
          <a:p>
            <a:pPr marL="457200" indent="-457200">
              <a:buFont typeface="Arial" panose="020B0604020202020204" pitchFamily="34" charset="0"/>
              <a:buChar char="•"/>
            </a:pPr>
            <a:r>
              <a:rPr lang="en-GB" sz="3200" dirty="0"/>
              <a:t>Short and long answer</a:t>
            </a:r>
          </a:p>
          <a:p>
            <a:pPr marL="457200" indent="-457200">
              <a:buFont typeface="Arial" panose="020B0604020202020204" pitchFamily="34" charset="0"/>
              <a:buChar char="•"/>
            </a:pPr>
            <a:r>
              <a:rPr lang="en-GB" sz="3200" dirty="0"/>
              <a:t>Candidates</a:t>
            </a:r>
            <a:r>
              <a:rPr lang="en-GB" sz="3200" baseline="0" dirty="0"/>
              <a:t> may be required to write algorithms</a:t>
            </a:r>
            <a:endParaRPr lang="en-GB" sz="3200" dirty="0"/>
          </a:p>
        </p:txBody>
      </p:sp>
      <p:pic>
        <p:nvPicPr>
          <p:cNvPr id="5" name="Picture 2" descr="New Collaborative Learning Tru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501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High</a:t>
            </a:r>
            <a:endParaRPr lang="en-GB" dirty="0"/>
          </a:p>
        </p:txBody>
      </p:sp>
      <p:sp>
        <p:nvSpPr>
          <p:cNvPr id="4" name="Subtitle 3"/>
          <p:cNvSpPr>
            <a:spLocks noGrp="1"/>
          </p:cNvSpPr>
          <p:nvPr>
            <p:ph idx="1"/>
          </p:nvPr>
        </p:nvSpPr>
        <p:spPr>
          <a:xfrm>
            <a:off x="193733" y="980728"/>
            <a:ext cx="8698747" cy="5112568"/>
          </a:xfrm>
        </p:spPr>
        <p:txBody>
          <a:bodyPr/>
          <a:lstStyle/>
          <a:p>
            <a:r>
              <a:rPr lang="en-GB" sz="2400" b="1" i="1" dirty="0"/>
              <a:t>General Advice</a:t>
            </a:r>
          </a:p>
          <a:p>
            <a:pPr marL="342900" indent="-342900">
              <a:buFont typeface="Arial" panose="020B0604020202020204" pitchFamily="34" charset="0"/>
              <a:buChar char="•"/>
            </a:pPr>
            <a:r>
              <a:rPr lang="en-GB" sz="2400" dirty="0"/>
              <a:t>Extremely extensive piece of work</a:t>
            </a:r>
          </a:p>
          <a:p>
            <a:pPr marL="342900" indent="-342900">
              <a:buFont typeface="Arial" panose="020B0604020202020204" pitchFamily="34" charset="0"/>
              <a:buChar char="•"/>
            </a:pPr>
            <a:r>
              <a:rPr lang="en-GB" sz="2400" dirty="0"/>
              <a:t>Moderator notes this throughout – </a:t>
            </a:r>
            <a:r>
              <a:rPr lang="en-GB" sz="2400" dirty="0">
                <a:solidFill>
                  <a:srgbClr val="FF0000"/>
                </a:solidFill>
              </a:rPr>
              <a:t>candidate does go above and beyond</a:t>
            </a:r>
            <a:r>
              <a:rPr lang="en-GB" sz="2400" dirty="0"/>
              <a:t> what is needed to reach top mark band marks</a:t>
            </a:r>
          </a:p>
          <a:p>
            <a:pPr marL="342900" indent="-342900">
              <a:buFont typeface="Arial" panose="020B0604020202020204" pitchFamily="34" charset="0"/>
              <a:buChar char="•"/>
            </a:pPr>
            <a:r>
              <a:rPr lang="en-GB" sz="2400" dirty="0">
                <a:solidFill>
                  <a:srgbClr val="FF0000"/>
                </a:solidFill>
              </a:rPr>
              <a:t>Pick out examples of best practise for students, rather than give them with entire projects</a:t>
            </a:r>
          </a:p>
          <a:p>
            <a:pPr marL="800100" lvl="1" indent="-342900">
              <a:buFont typeface="Arial" panose="020B0604020202020204" pitchFamily="34" charset="0"/>
              <a:buChar char="•"/>
            </a:pPr>
            <a:r>
              <a:rPr lang="en-GB" sz="2400" dirty="0"/>
              <a:t>Avoids ‘copy and paste’</a:t>
            </a:r>
          </a:p>
          <a:p>
            <a:pPr marL="800100" lvl="1" indent="-342900">
              <a:buFont typeface="Arial" panose="020B0604020202020204" pitchFamily="34" charset="0"/>
              <a:buChar char="•"/>
            </a:pPr>
            <a:r>
              <a:rPr lang="en-GB" sz="2400" dirty="0"/>
              <a:t>Gives a better range of ideas on how to meet criteria which may suit some candidates over others</a:t>
            </a:r>
          </a:p>
          <a:p>
            <a:pPr marL="342900" indent="-342900">
              <a:buFont typeface="Arial" panose="020B0604020202020204" pitchFamily="34" charset="0"/>
              <a:buChar char="•"/>
            </a:pPr>
            <a:r>
              <a:rPr lang="en-GB" sz="2400" dirty="0"/>
              <a:t>Despite volume – moderator does query quality in some sections – </a:t>
            </a:r>
            <a:r>
              <a:rPr lang="en-GB" sz="2400" dirty="0">
                <a:solidFill>
                  <a:srgbClr val="FF0000"/>
                </a:solidFill>
              </a:rPr>
              <a:t>always get students to focus on quality &gt; quantity</a:t>
            </a:r>
          </a:p>
          <a:p>
            <a:pPr marL="342900" indent="-342900">
              <a:buFont typeface="Arial" panose="020B0604020202020204" pitchFamily="34" charset="0"/>
              <a:buChar char="•"/>
            </a:pPr>
            <a:r>
              <a:rPr lang="en-GB" sz="2400" dirty="0"/>
              <a:t>Not always scoring top marks/mark band</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713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solidFill>
                  <a:srgbClr val="00B0F0"/>
                </a:solidFill>
              </a:rPr>
              <a:t>Now skim read your sample </a:t>
            </a:r>
            <a:br>
              <a:rPr lang="en-GB" dirty="0">
                <a:solidFill>
                  <a:srgbClr val="00B0F0"/>
                </a:solidFill>
              </a:rPr>
            </a:br>
            <a:r>
              <a:rPr lang="en-GB" dirty="0">
                <a:solidFill>
                  <a:srgbClr val="00B0F0"/>
                </a:solidFill>
              </a:rPr>
              <a:t>student file</a:t>
            </a:r>
          </a:p>
        </p:txBody>
      </p:sp>
      <p:sp>
        <p:nvSpPr>
          <p:cNvPr id="4" name="Subtitle 3"/>
          <p:cNvSpPr>
            <a:spLocks noGrp="1"/>
          </p:cNvSpPr>
          <p:nvPr>
            <p:ph idx="1"/>
          </p:nvPr>
        </p:nvSpPr>
        <p:spPr/>
        <p:txBody>
          <a:bodyPr/>
          <a:lstStyle/>
          <a:p>
            <a:pPr marL="342900" indent="-342900">
              <a:buFont typeface="Arial" panose="020B0604020202020204" pitchFamily="34" charset="0"/>
              <a:buChar char="•"/>
            </a:pPr>
            <a:r>
              <a:rPr lang="en-GB" sz="2400" dirty="0"/>
              <a:t>Use the previous slides to scan through the </a:t>
            </a:r>
            <a:br>
              <a:rPr lang="en-GB" sz="2400" dirty="0"/>
            </a:br>
            <a:r>
              <a:rPr lang="en-GB" sz="2400" dirty="0"/>
              <a:t>project and allocate a mark in each band</a:t>
            </a:r>
          </a:p>
          <a:p>
            <a:pPr marL="342900" indent="-342900">
              <a:buFont typeface="Arial" panose="020B0604020202020204" pitchFamily="34" charset="0"/>
              <a:buChar char="•"/>
            </a:pPr>
            <a:r>
              <a:rPr lang="en-GB" sz="2400" dirty="0"/>
              <a:t>Total the marks up to give an overall score</a:t>
            </a:r>
          </a:p>
          <a:p>
            <a:pPr marL="342900" indent="-342900">
              <a:buFont typeface="Arial" panose="020B0604020202020204" pitchFamily="34" charset="0"/>
              <a:buChar char="•"/>
            </a:pPr>
            <a:endParaRPr lang="en-GB" sz="2400" dirty="0"/>
          </a:p>
          <a:p>
            <a:r>
              <a:rPr lang="en-GB" sz="2400" b="1" i="1" dirty="0"/>
              <a:t>Guidance</a:t>
            </a:r>
          </a:p>
          <a:p>
            <a:pPr marL="342900" indent="-342900">
              <a:buFont typeface="Arial" panose="020B0604020202020204" pitchFamily="34" charset="0"/>
              <a:buChar char="•"/>
            </a:pPr>
            <a:r>
              <a:rPr lang="en-GB" sz="2400" dirty="0"/>
              <a:t>Look for the key evidence first – skim read and get a feel</a:t>
            </a:r>
          </a:p>
          <a:p>
            <a:pPr marL="342900" indent="-342900">
              <a:buFont typeface="Arial" panose="020B0604020202020204" pitchFamily="34" charset="0"/>
              <a:buChar char="•"/>
            </a:pPr>
            <a:endParaRPr lang="en-GB" sz="2400" dirty="0"/>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haron\AppData\Local\Microsoft\Windows\INetCache\IE\IODI2ASD\question-mar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4809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High</a:t>
            </a:r>
            <a:endParaRPr lang="en-GB" dirty="0"/>
          </a:p>
        </p:txBody>
      </p:sp>
      <p:sp>
        <p:nvSpPr>
          <p:cNvPr id="4" name="Subtitle 3"/>
          <p:cNvSpPr>
            <a:spLocks noGrp="1"/>
          </p:cNvSpPr>
          <p:nvPr>
            <p:ph idx="1"/>
          </p:nvPr>
        </p:nvSpPr>
        <p:spPr/>
        <p:txBody>
          <a:bodyPr/>
          <a:lstStyle/>
          <a:p>
            <a:pPr algn="ctr"/>
            <a:endParaRPr lang="en-GB" sz="2400" b="1" i="1" dirty="0"/>
          </a:p>
          <a:p>
            <a:pPr algn="ctr"/>
            <a:endParaRPr lang="en-GB" sz="2400" b="1" i="1" dirty="0"/>
          </a:p>
          <a:p>
            <a:pPr algn="ctr"/>
            <a:endParaRPr lang="en-GB" sz="2400" b="1" i="1" dirty="0"/>
          </a:p>
          <a:p>
            <a:pPr algn="ctr"/>
            <a:endParaRPr lang="en-GB" sz="2400" b="1" i="1" dirty="0"/>
          </a:p>
          <a:p>
            <a:pPr algn="ctr"/>
            <a:r>
              <a:rPr lang="en-GB" sz="2400" b="1" i="1" dirty="0"/>
              <a:t>TIME TO LOOK THROUGH THE WORK </a:t>
            </a:r>
            <a:r>
              <a:rPr lang="en-GB" sz="2400" b="1" i="1" dirty="0">
                <a:solidFill>
                  <a:srgbClr val="00B0F0"/>
                </a:solidFill>
              </a:rPr>
              <a:t>and your student example work</a:t>
            </a:r>
            <a:endParaRPr lang="en-GB" sz="2400" dirty="0">
              <a:solidFill>
                <a:srgbClr val="00B0F0"/>
              </a:solidFill>
            </a:endParaRP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haron\AppData\Local\Microsoft\Windows\INetCache\IE\IODI2ASD\question-mar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560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High</a:t>
            </a:r>
            <a:endParaRPr lang="en-GB" dirty="0"/>
          </a:p>
        </p:txBody>
      </p:sp>
      <p:sp>
        <p:nvSpPr>
          <p:cNvPr id="4" name="Subtitle 3"/>
          <p:cNvSpPr>
            <a:spLocks noGrp="1"/>
          </p:cNvSpPr>
          <p:nvPr>
            <p:ph idx="1"/>
          </p:nvPr>
        </p:nvSpPr>
        <p:spPr/>
        <p:txBody>
          <a:bodyPr/>
          <a:lstStyle/>
          <a:p>
            <a:r>
              <a:rPr lang="en-GB" sz="2400" b="1" i="1" dirty="0"/>
              <a:t>Analysis </a:t>
            </a:r>
            <a:r>
              <a:rPr lang="en-GB" sz="1800" b="1" i="1" dirty="0"/>
              <a:t>(Summary of commentary)</a:t>
            </a:r>
          </a:p>
          <a:p>
            <a:pPr marL="342900" indent="-342900">
              <a:buFont typeface="Arial" panose="020B0604020202020204" pitchFamily="34" charset="0"/>
              <a:buChar char="•"/>
            </a:pPr>
            <a:r>
              <a:rPr lang="en-GB" sz="2400" dirty="0"/>
              <a:t>Good research</a:t>
            </a:r>
          </a:p>
          <a:p>
            <a:pPr marL="342900" indent="-342900">
              <a:buFont typeface="Arial" panose="020B0604020202020204" pitchFamily="34" charset="0"/>
              <a:buChar char="•"/>
            </a:pPr>
            <a:r>
              <a:rPr lang="en-GB" sz="2400" dirty="0"/>
              <a:t>Detail throughout</a:t>
            </a:r>
          </a:p>
          <a:p>
            <a:pPr marL="342900" indent="-342900">
              <a:buFont typeface="Arial" panose="020B0604020202020204" pitchFamily="34" charset="0"/>
              <a:buChar char="•"/>
            </a:pPr>
            <a:r>
              <a:rPr lang="en-GB" sz="2400" dirty="0"/>
              <a:t>Good research to help support and inform</a:t>
            </a:r>
          </a:p>
          <a:p>
            <a:pPr marL="342900" indent="-342900">
              <a:buFont typeface="Arial" panose="020B0604020202020204" pitchFamily="34" charset="0"/>
              <a:buChar char="•"/>
            </a:pPr>
            <a:r>
              <a:rPr lang="en-GB" sz="2400" dirty="0"/>
              <a:t>Essential features clear and justified</a:t>
            </a:r>
          </a:p>
          <a:p>
            <a:pPr marL="342900" indent="-342900">
              <a:buFont typeface="Arial" panose="020B0604020202020204" pitchFamily="34" charset="0"/>
              <a:buChar char="•"/>
            </a:pPr>
            <a:r>
              <a:rPr lang="en-GB" sz="2400" dirty="0"/>
              <a:t>Discussion of Computational Thinking is strong</a:t>
            </a:r>
          </a:p>
          <a:p>
            <a:pPr marL="342900" indent="-342900">
              <a:buFont typeface="Arial" panose="020B0604020202020204" pitchFamily="34" charset="0"/>
              <a:buChar char="•"/>
            </a:pPr>
            <a:r>
              <a:rPr lang="en-GB" sz="2400" dirty="0"/>
              <a:t>Clear limitations identified</a:t>
            </a:r>
          </a:p>
          <a:p>
            <a:pPr marL="342900" indent="-342900">
              <a:buFont typeface="Arial" panose="020B0604020202020204" pitchFamily="34" charset="0"/>
              <a:buChar char="•"/>
            </a:pPr>
            <a:r>
              <a:rPr lang="en-GB" sz="2400" dirty="0"/>
              <a:t>Limitations are slightly generic, but does not hold this section back</a:t>
            </a:r>
          </a:p>
          <a:p>
            <a:pPr marL="342900" indent="-342900">
              <a:buFont typeface="Arial" panose="020B0604020202020204" pitchFamily="34" charset="0"/>
              <a:buChar char="•"/>
            </a:pPr>
            <a:r>
              <a:rPr lang="en-GB" sz="2400" i="1" dirty="0">
                <a:solidFill>
                  <a:srgbClr val="00B0F0"/>
                </a:solidFill>
                <a:hlinkClick r:id="rId3" action="ppaction://hlinkfile"/>
              </a:rPr>
              <a:t>Add your comments to the teacher comment marking sheet</a:t>
            </a:r>
            <a:endParaRPr lang="en-GB" sz="2400" i="1" dirty="0">
              <a:solidFill>
                <a:srgbClr val="00B0F0"/>
              </a:solidFill>
            </a:endParaRPr>
          </a:p>
          <a:p>
            <a:pPr marL="342900" indent="-342900">
              <a:buFont typeface="Arial" panose="020B0604020202020204" pitchFamily="34" charset="0"/>
              <a:buChar char="•"/>
            </a:pPr>
            <a:endParaRPr lang="en-GB" sz="2400" dirty="0"/>
          </a:p>
        </p:txBody>
      </p:sp>
      <p:pic>
        <p:nvPicPr>
          <p:cNvPr id="5" name="Picture 2" descr="New Collaborative Learning Tru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haron\AppData\Local\Microsoft\Windows\INetCache\IE\IODI2ASD\question-mark[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6116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High</a:t>
            </a:r>
            <a:endParaRPr lang="en-GB" dirty="0"/>
          </a:p>
        </p:txBody>
      </p:sp>
      <p:sp>
        <p:nvSpPr>
          <p:cNvPr id="4" name="Subtitle 3"/>
          <p:cNvSpPr>
            <a:spLocks noGrp="1"/>
          </p:cNvSpPr>
          <p:nvPr>
            <p:ph idx="1"/>
          </p:nvPr>
        </p:nvSpPr>
        <p:spPr>
          <a:xfrm>
            <a:off x="193733" y="1196752"/>
            <a:ext cx="8698747" cy="4454966"/>
          </a:xfrm>
        </p:spPr>
        <p:txBody>
          <a:bodyPr/>
          <a:lstStyle/>
          <a:p>
            <a:r>
              <a:rPr lang="en-GB" sz="2400" b="1" i="1" dirty="0"/>
              <a:t>Design </a:t>
            </a:r>
            <a:r>
              <a:rPr lang="en-GB" sz="1800" b="1" i="1" dirty="0"/>
              <a:t>(Summary of commentary)</a:t>
            </a:r>
          </a:p>
          <a:p>
            <a:pPr marL="342900" indent="-342900">
              <a:buFont typeface="Arial" panose="020B0604020202020204" pitchFamily="34" charset="0"/>
              <a:buChar char="•"/>
            </a:pPr>
            <a:r>
              <a:rPr lang="en-GB" sz="2400" dirty="0"/>
              <a:t>Scope of project is recognised as being beyond A Level</a:t>
            </a:r>
          </a:p>
          <a:p>
            <a:pPr marL="342900" indent="-342900">
              <a:buFont typeface="Arial" panose="020B0604020202020204" pitchFamily="34" charset="0"/>
              <a:buChar char="•"/>
            </a:pPr>
            <a:r>
              <a:rPr lang="en-GB" sz="2400" dirty="0"/>
              <a:t>Designs are decomposed well</a:t>
            </a:r>
          </a:p>
          <a:p>
            <a:pPr marL="342900" indent="-342900">
              <a:buFont typeface="Arial" panose="020B0604020202020204" pitchFamily="34" charset="0"/>
              <a:buChar char="•"/>
            </a:pPr>
            <a:r>
              <a:rPr lang="en-GB" sz="2400" dirty="0"/>
              <a:t>Good descriptions</a:t>
            </a:r>
          </a:p>
          <a:p>
            <a:pPr marL="342900" indent="-342900">
              <a:buFont typeface="Arial" panose="020B0604020202020204" pitchFamily="34" charset="0"/>
              <a:buChar char="•"/>
            </a:pPr>
            <a:r>
              <a:rPr lang="en-GB" sz="2400" dirty="0"/>
              <a:t>Designs adapted and explanations why</a:t>
            </a:r>
          </a:p>
          <a:p>
            <a:pPr marL="342900" indent="-342900">
              <a:buFont typeface="Arial" panose="020B0604020202020204" pitchFamily="34" charset="0"/>
              <a:buChar char="•"/>
            </a:pPr>
            <a:r>
              <a:rPr lang="en-GB" sz="2400" dirty="0"/>
              <a:t>Pre-run testing with trace tables</a:t>
            </a:r>
          </a:p>
          <a:p>
            <a:pPr marL="342900" indent="-342900">
              <a:buFont typeface="Arial" panose="020B0604020202020204" pitchFamily="34" charset="0"/>
              <a:buChar char="•"/>
            </a:pPr>
            <a:r>
              <a:rPr lang="en-GB" sz="2400" dirty="0"/>
              <a:t>File structures identified</a:t>
            </a:r>
          </a:p>
          <a:p>
            <a:pPr marL="342900" indent="-342900">
              <a:buFont typeface="Arial" panose="020B0604020202020204" pitchFamily="34" charset="0"/>
              <a:buChar char="•"/>
            </a:pPr>
            <a:r>
              <a:rPr lang="en-GB" sz="2400" dirty="0"/>
              <a:t>Usability and UI discussed</a:t>
            </a:r>
          </a:p>
          <a:p>
            <a:pPr marL="342900" indent="-342900">
              <a:buFont typeface="Arial" panose="020B0604020202020204" pitchFamily="34" charset="0"/>
              <a:buChar char="•"/>
            </a:pPr>
            <a:r>
              <a:rPr lang="en-GB" sz="2400" dirty="0"/>
              <a:t>Each module contains validation and variables</a:t>
            </a:r>
          </a:p>
          <a:p>
            <a:pPr marL="800100" lvl="1" indent="-342900">
              <a:buFont typeface="Arial" panose="020B0604020202020204" pitchFamily="34" charset="0"/>
              <a:buChar char="•"/>
            </a:pPr>
            <a:r>
              <a:rPr lang="en-GB" sz="2000" dirty="0"/>
              <a:t>Example of how a Data Dictionary is not a necessity</a:t>
            </a:r>
          </a:p>
          <a:p>
            <a:pPr marL="342900" indent="-342900">
              <a:buFont typeface="Arial" panose="020B0604020202020204" pitchFamily="34" charset="0"/>
              <a:buChar char="•"/>
            </a:pPr>
            <a:r>
              <a:rPr lang="en-GB" sz="2400" dirty="0"/>
              <a:t>Description of testing is slightly weaker</a:t>
            </a:r>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haron\AppData\Local\Microsoft\Windows\INetCache\IE\IODI2ASD\question-mar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3768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High</a:t>
            </a:r>
            <a:endParaRPr lang="en-GB" dirty="0"/>
          </a:p>
        </p:txBody>
      </p:sp>
      <p:sp>
        <p:nvSpPr>
          <p:cNvPr id="4" name="Subtitle 3"/>
          <p:cNvSpPr>
            <a:spLocks noGrp="1"/>
          </p:cNvSpPr>
          <p:nvPr>
            <p:ph idx="1"/>
          </p:nvPr>
        </p:nvSpPr>
        <p:spPr/>
        <p:txBody>
          <a:bodyPr/>
          <a:lstStyle/>
          <a:p>
            <a:r>
              <a:rPr lang="en-GB" sz="2400" b="1" i="1" dirty="0"/>
              <a:t>Development </a:t>
            </a:r>
            <a:r>
              <a:rPr lang="en-GB" sz="1800" b="1" i="1" dirty="0"/>
              <a:t>(Summary of commentary)</a:t>
            </a:r>
          </a:p>
          <a:p>
            <a:pPr marL="342900" indent="-342900">
              <a:buFont typeface="Arial" panose="020B0604020202020204" pitchFamily="34" charset="0"/>
              <a:buChar char="•"/>
            </a:pPr>
            <a:r>
              <a:rPr lang="en-GB" sz="2400" dirty="0"/>
              <a:t>Very well documented iterations</a:t>
            </a:r>
          </a:p>
          <a:p>
            <a:pPr marL="342900" indent="-342900">
              <a:buFont typeface="Arial" panose="020B0604020202020204" pitchFamily="34" charset="0"/>
              <a:buChar char="•"/>
            </a:pPr>
            <a:r>
              <a:rPr lang="en-GB" sz="2400" dirty="0"/>
              <a:t>Code/Screen shots document story</a:t>
            </a:r>
          </a:p>
          <a:p>
            <a:pPr marL="342900" indent="-342900">
              <a:buFont typeface="Arial" panose="020B0604020202020204" pitchFamily="34" charset="0"/>
              <a:buChar char="•"/>
            </a:pPr>
            <a:r>
              <a:rPr lang="en-GB" sz="2400" dirty="0"/>
              <a:t>Iterative testing use to inform development</a:t>
            </a:r>
          </a:p>
          <a:p>
            <a:pPr marL="342900" indent="-342900">
              <a:buFont typeface="Arial" panose="020B0604020202020204" pitchFamily="34" charset="0"/>
              <a:buChar char="•"/>
            </a:pPr>
            <a:r>
              <a:rPr lang="en-GB" sz="2400" dirty="0"/>
              <a:t>Periodic reviews</a:t>
            </a:r>
          </a:p>
          <a:p>
            <a:pPr marL="342900" indent="-342900">
              <a:buFont typeface="Arial" panose="020B0604020202020204" pitchFamily="34" charset="0"/>
              <a:buChar char="•"/>
            </a:pPr>
            <a:r>
              <a:rPr lang="en-GB" sz="2400" dirty="0"/>
              <a:t>Very thorough – but could be more succinct</a:t>
            </a:r>
          </a:p>
          <a:p>
            <a:pPr marL="342900" indent="-342900">
              <a:buFont typeface="Arial" panose="020B0604020202020204" pitchFamily="34" charset="0"/>
              <a:buChar char="•"/>
            </a:pPr>
            <a:r>
              <a:rPr lang="en-GB" sz="2400" dirty="0"/>
              <a:t>Excessive code explanation for some parts add to bulk</a:t>
            </a:r>
          </a:p>
          <a:p>
            <a:pPr marL="342900" indent="-342900">
              <a:buFont typeface="Arial" panose="020B0604020202020204" pitchFamily="34" charset="0"/>
              <a:buChar char="•"/>
            </a:pPr>
            <a:r>
              <a:rPr lang="en-GB" sz="2400" dirty="0"/>
              <a:t>Good code maintenance</a:t>
            </a:r>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haron\AppData\Local\Microsoft\Windows\INetCache\IE\IODI2ASD\question-mar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5862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High</a:t>
            </a:r>
            <a:endParaRPr lang="en-GB" dirty="0"/>
          </a:p>
        </p:txBody>
      </p:sp>
      <p:sp>
        <p:nvSpPr>
          <p:cNvPr id="4" name="Subtitle 3"/>
          <p:cNvSpPr>
            <a:spLocks noGrp="1"/>
          </p:cNvSpPr>
          <p:nvPr>
            <p:ph idx="1"/>
          </p:nvPr>
        </p:nvSpPr>
        <p:spPr/>
        <p:txBody>
          <a:bodyPr/>
          <a:lstStyle/>
          <a:p>
            <a:r>
              <a:rPr lang="en-GB" sz="2400" b="1" i="1" dirty="0"/>
              <a:t>Testing to inform Development </a:t>
            </a:r>
            <a:r>
              <a:rPr lang="en-GB" sz="1800" b="1" i="1" dirty="0"/>
              <a:t>(Summary of commentary)</a:t>
            </a:r>
          </a:p>
          <a:p>
            <a:pPr marL="342900" indent="-342900">
              <a:buFont typeface="Arial" panose="020B0604020202020204" pitchFamily="34" charset="0"/>
              <a:buChar char="•"/>
            </a:pPr>
            <a:r>
              <a:rPr lang="en-GB" sz="2400" dirty="0"/>
              <a:t>Clear testing evidence for all iterations</a:t>
            </a:r>
          </a:p>
          <a:p>
            <a:pPr marL="342900" indent="-342900">
              <a:buFont typeface="Arial" panose="020B0604020202020204" pitchFamily="34" charset="0"/>
              <a:buChar char="•"/>
            </a:pPr>
            <a:r>
              <a:rPr lang="en-GB" sz="2400" dirty="0"/>
              <a:t>Evidence of before and after screenshots to show errors had be corrected</a:t>
            </a:r>
          </a:p>
          <a:p>
            <a:pPr marL="342900" indent="-342900">
              <a:buFont typeface="Arial" panose="020B0604020202020204" pitchFamily="34" charset="0"/>
              <a:buChar char="•"/>
            </a:pPr>
            <a:endParaRPr lang="en-GB" sz="2400" i="1" dirty="0"/>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haron\AppData\Local\Microsoft\Windows\INetCache\IE\IODI2ASD\question-mar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8368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High</a:t>
            </a:r>
            <a:endParaRPr lang="en-GB" dirty="0"/>
          </a:p>
        </p:txBody>
      </p:sp>
      <p:sp>
        <p:nvSpPr>
          <p:cNvPr id="4" name="Subtitle 3"/>
          <p:cNvSpPr>
            <a:spLocks noGrp="1"/>
          </p:cNvSpPr>
          <p:nvPr>
            <p:ph idx="1"/>
          </p:nvPr>
        </p:nvSpPr>
        <p:spPr/>
        <p:txBody>
          <a:bodyPr/>
          <a:lstStyle/>
          <a:p>
            <a:r>
              <a:rPr lang="en-GB" sz="2400" b="1" i="1" dirty="0"/>
              <a:t>Testing to inform Evaluation </a:t>
            </a:r>
            <a:r>
              <a:rPr lang="en-GB" sz="1800" b="1" i="1" dirty="0"/>
              <a:t>(Summary of commentary)</a:t>
            </a:r>
          </a:p>
          <a:p>
            <a:pPr marL="342900" indent="-342900">
              <a:buFont typeface="Arial" panose="020B0604020202020204" pitchFamily="34" charset="0"/>
              <a:buChar char="•"/>
            </a:pPr>
            <a:r>
              <a:rPr lang="en-GB" sz="2400" dirty="0"/>
              <a:t>Alpha and Beta testing shown</a:t>
            </a:r>
          </a:p>
          <a:p>
            <a:pPr marL="342900" indent="-342900">
              <a:buFont typeface="Arial" panose="020B0604020202020204" pitchFamily="34" charset="0"/>
              <a:buChar char="•"/>
            </a:pPr>
            <a:r>
              <a:rPr lang="en-GB" sz="2400" dirty="0"/>
              <a:t>Points raised are commented on in depth</a:t>
            </a:r>
          </a:p>
          <a:p>
            <a:pPr marL="342900" indent="-342900">
              <a:buFont typeface="Arial" panose="020B0604020202020204" pitchFamily="34" charset="0"/>
              <a:buChar char="•"/>
            </a:pPr>
            <a:r>
              <a:rPr lang="en-GB" sz="2400" dirty="0"/>
              <a:t> Clearly show functionality and usability assessed</a:t>
            </a:r>
          </a:p>
          <a:p>
            <a:pPr marL="342900" indent="-342900">
              <a:buFont typeface="Arial" panose="020B0604020202020204" pitchFamily="34" charset="0"/>
              <a:buChar char="•"/>
            </a:pPr>
            <a:r>
              <a:rPr lang="en-GB" sz="2400" dirty="0"/>
              <a:t>Stakeholder views sought</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i="1" dirty="0"/>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haron\AppData\Local\Microsoft\Windows\INetCache\IE\IODI2ASD\question-mar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3880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High</a:t>
            </a:r>
            <a:endParaRPr lang="en-GB" dirty="0"/>
          </a:p>
        </p:txBody>
      </p:sp>
      <p:sp>
        <p:nvSpPr>
          <p:cNvPr id="4" name="Subtitle 3"/>
          <p:cNvSpPr>
            <a:spLocks noGrp="1"/>
          </p:cNvSpPr>
          <p:nvPr>
            <p:ph idx="1"/>
          </p:nvPr>
        </p:nvSpPr>
        <p:spPr/>
        <p:txBody>
          <a:bodyPr/>
          <a:lstStyle/>
          <a:p>
            <a:r>
              <a:rPr lang="en-GB" sz="2400" b="1" i="1" dirty="0"/>
              <a:t>Evaluation of Solution </a:t>
            </a:r>
            <a:r>
              <a:rPr lang="en-GB" sz="1800" b="1" i="1" dirty="0"/>
              <a:t>(Summary of commentary)</a:t>
            </a:r>
          </a:p>
          <a:p>
            <a:pPr marL="342900" indent="-342900">
              <a:buFont typeface="Arial" panose="020B0604020202020204" pitchFamily="34" charset="0"/>
              <a:buChar char="•"/>
            </a:pPr>
            <a:r>
              <a:rPr lang="en-GB" sz="2400" dirty="0"/>
              <a:t>Open and honest</a:t>
            </a:r>
          </a:p>
          <a:p>
            <a:pPr marL="342900" indent="-342900">
              <a:buFont typeface="Arial" panose="020B0604020202020204" pitchFamily="34" charset="0"/>
              <a:buChar char="•"/>
            </a:pPr>
            <a:r>
              <a:rPr lang="en-GB" sz="2400" dirty="0"/>
              <a:t>Maintenance discussed</a:t>
            </a:r>
          </a:p>
          <a:p>
            <a:pPr marL="342900" indent="-342900">
              <a:buFont typeface="Arial" panose="020B0604020202020204" pitchFamily="34" charset="0"/>
              <a:buChar char="•"/>
            </a:pPr>
            <a:r>
              <a:rPr lang="en-GB" sz="2400" dirty="0"/>
              <a:t>Limitations addressed</a:t>
            </a:r>
          </a:p>
          <a:p>
            <a:pPr marL="342900" indent="-342900">
              <a:buFont typeface="Arial" panose="020B0604020202020204" pitchFamily="34" charset="0"/>
              <a:buChar char="•"/>
            </a:pPr>
            <a:r>
              <a:rPr lang="en-GB" sz="2400" dirty="0"/>
              <a:t>Review of System Requirements</a:t>
            </a:r>
          </a:p>
          <a:p>
            <a:pPr marL="342900" indent="-342900">
              <a:buFont typeface="Arial" panose="020B0604020202020204" pitchFamily="34" charset="0"/>
              <a:buChar char="•"/>
            </a:pPr>
            <a:r>
              <a:rPr lang="en-GB" sz="2400" dirty="0"/>
              <a:t>Improvements identified and potential implementations</a:t>
            </a:r>
          </a:p>
          <a:p>
            <a:pPr marL="342900" indent="-342900">
              <a:buFont typeface="Arial" panose="020B0604020202020204" pitchFamily="34" charset="0"/>
              <a:buChar char="•"/>
            </a:pPr>
            <a:r>
              <a:rPr lang="en-GB" sz="2400" dirty="0"/>
              <a:t>Some replication of system tweaks here (not needed)</a:t>
            </a:r>
          </a:p>
          <a:p>
            <a:pPr marL="342900" indent="-342900">
              <a:buFont typeface="Arial" panose="020B0604020202020204" pitchFamily="34" charset="0"/>
              <a:buChar char="•"/>
            </a:pPr>
            <a:r>
              <a:rPr lang="en-GB" sz="2400" dirty="0"/>
              <a:t>Cross-referencing not always thorough</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i="1" dirty="0"/>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haron\AppData\Local\Microsoft\Windows\INetCache\IE\IODI2ASD\question-mar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316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High</a:t>
            </a:r>
            <a:endParaRPr lang="en-GB" dirty="0"/>
          </a:p>
        </p:txBody>
      </p:sp>
      <p:sp>
        <p:nvSpPr>
          <p:cNvPr id="4" name="Subtitle 3"/>
          <p:cNvSpPr>
            <a:spLocks noGrp="1"/>
          </p:cNvSpPr>
          <p:nvPr>
            <p:ph idx="1"/>
          </p:nvPr>
        </p:nvSpPr>
        <p:spPr/>
        <p:txBody>
          <a:bodyPr/>
          <a:lstStyle/>
          <a:p>
            <a:r>
              <a:rPr lang="en-GB" sz="2400" b="1" i="1" dirty="0"/>
              <a:t>General Comments</a:t>
            </a:r>
            <a:endParaRPr lang="en-GB" sz="1800" b="1" i="1" dirty="0"/>
          </a:p>
          <a:p>
            <a:pPr marL="342900" indent="-342900">
              <a:buFont typeface="Arial" panose="020B0604020202020204" pitchFamily="34" charset="0"/>
              <a:buChar char="•"/>
            </a:pPr>
            <a:r>
              <a:rPr lang="en-GB" sz="2400" dirty="0"/>
              <a:t>Overall a very solid piece of work</a:t>
            </a:r>
          </a:p>
          <a:p>
            <a:pPr marL="342900" indent="-342900">
              <a:buFont typeface="Arial" panose="020B0604020202020204" pitchFamily="34" charset="0"/>
              <a:buChar char="•"/>
            </a:pPr>
            <a:r>
              <a:rPr lang="en-GB" sz="2400" dirty="0"/>
              <a:t>Total mark was 66/70</a:t>
            </a:r>
          </a:p>
          <a:p>
            <a:pPr marL="342900" indent="-342900">
              <a:buFont typeface="Arial" panose="020B0604020202020204" pitchFamily="34" charset="0"/>
              <a:buChar char="•"/>
            </a:pPr>
            <a:r>
              <a:rPr lang="en-GB" sz="2400" dirty="0"/>
              <a:t>Definitely excessive in length – as reflective in the examiner’s  commentary</a:t>
            </a:r>
          </a:p>
          <a:p>
            <a:pPr marL="342900" indent="-342900">
              <a:buFont typeface="Arial" panose="020B0604020202020204" pitchFamily="34" charset="0"/>
              <a:buChar char="•"/>
            </a:pPr>
            <a:r>
              <a:rPr lang="en-GB" sz="2400" dirty="0"/>
              <a:t>Contains very good examples of ‘how to’ in each section</a:t>
            </a:r>
          </a:p>
          <a:p>
            <a:pPr marL="342900" indent="-342900">
              <a:buFont typeface="Arial" panose="020B0604020202020204" pitchFamily="34" charset="0"/>
              <a:buChar char="•"/>
            </a:pPr>
            <a:r>
              <a:rPr lang="en-GB" sz="2400" dirty="0"/>
              <a:t>Extract the best bits and use as demonstration to students, rather than give them the lot!</a:t>
            </a:r>
          </a:p>
          <a:p>
            <a:pPr marL="342900" indent="-342900">
              <a:buFont typeface="Arial" panose="020B0604020202020204" pitchFamily="34" charset="0"/>
              <a:buChar char="•"/>
            </a:pPr>
            <a:r>
              <a:rPr lang="en-GB" sz="2400" i="1" dirty="0">
                <a:solidFill>
                  <a:srgbClr val="00B0F0"/>
                </a:solidFill>
              </a:rPr>
              <a:t>Add up your scores! – do we all agree?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i="1" dirty="0"/>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haron\AppData\Local\Microsoft\Windows\INetCache\IE\IODI2ASD\question-mark[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260648"/>
            <a:ext cx="1676663" cy="178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94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H446/01</a:t>
            </a:r>
          </a:p>
        </p:txBody>
      </p:sp>
      <p:sp>
        <p:nvSpPr>
          <p:cNvPr id="3" name="Content Placeholder 2"/>
          <p:cNvSpPr>
            <a:spLocks noGrp="1"/>
          </p:cNvSpPr>
          <p:nvPr>
            <p:ph idx="1"/>
          </p:nvPr>
        </p:nvSpPr>
        <p:spPr>
          <a:xfrm>
            <a:off x="211379" y="1124744"/>
            <a:ext cx="8698747" cy="4968552"/>
          </a:xfrm>
        </p:spPr>
        <p:txBody>
          <a:bodyPr/>
          <a:lstStyle/>
          <a:p>
            <a:pPr marL="457200" indent="-457200">
              <a:buFont typeface="Arial" panose="020B0604020202020204" pitchFamily="34" charset="0"/>
              <a:buChar char="•"/>
            </a:pPr>
            <a:r>
              <a:rPr lang="en-GB" sz="2800" dirty="0"/>
              <a:t>Components of a computer</a:t>
            </a:r>
          </a:p>
          <a:p>
            <a:pPr marL="800100" lvl="1" indent="-342900">
              <a:buFont typeface="Arial" panose="020B0604020202020204" pitchFamily="34" charset="0"/>
              <a:buChar char="•"/>
            </a:pPr>
            <a:r>
              <a:rPr lang="en-GB" sz="2400" dirty="0"/>
              <a:t>Structure</a:t>
            </a:r>
            <a:r>
              <a:rPr lang="en-GB" sz="2400" baseline="0" dirty="0"/>
              <a:t> and function of the processor</a:t>
            </a:r>
            <a:endParaRPr lang="en-GB" sz="2400" dirty="0"/>
          </a:p>
          <a:p>
            <a:pPr marL="800100" lvl="1" indent="-342900">
              <a:buFont typeface="Arial" panose="020B0604020202020204" pitchFamily="34" charset="0"/>
              <a:buChar char="•"/>
            </a:pPr>
            <a:r>
              <a:rPr lang="en-GB" sz="2400" dirty="0"/>
              <a:t>Types of processor</a:t>
            </a:r>
          </a:p>
          <a:p>
            <a:pPr marL="800100" lvl="1" indent="-342900">
              <a:buFont typeface="Arial" panose="020B0604020202020204" pitchFamily="34" charset="0"/>
              <a:buChar char="•"/>
            </a:pPr>
            <a:r>
              <a:rPr lang="en-GB" sz="2400" dirty="0"/>
              <a:t>Input, output and storage</a:t>
            </a:r>
          </a:p>
          <a:p>
            <a:pPr marL="800100" lvl="1" indent="-342900">
              <a:buFont typeface="Arial" panose="020B0604020202020204" pitchFamily="34" charset="0"/>
              <a:buChar char="•"/>
            </a:pPr>
            <a:endParaRPr lang="en-GB" sz="2400" dirty="0"/>
          </a:p>
          <a:p>
            <a:pPr marL="457200" lvl="0" indent="-457200">
              <a:buFont typeface="Arial" panose="020B0604020202020204" pitchFamily="34" charset="0"/>
              <a:buChar char="•"/>
            </a:pPr>
            <a:r>
              <a:rPr lang="en-GB" sz="2800" dirty="0"/>
              <a:t>Types</a:t>
            </a:r>
            <a:r>
              <a:rPr lang="en-GB" sz="2800" baseline="0" dirty="0"/>
              <a:t> of software and different methodologies used to develop software</a:t>
            </a:r>
          </a:p>
          <a:p>
            <a:pPr marL="800100" lvl="1" indent="-342900">
              <a:buFont typeface="Arial" panose="020B0604020202020204" pitchFamily="34" charset="0"/>
              <a:buChar char="•"/>
            </a:pPr>
            <a:r>
              <a:rPr lang="en-GB" sz="2400" dirty="0"/>
              <a:t>Systems software</a:t>
            </a:r>
          </a:p>
          <a:p>
            <a:pPr marL="800100" lvl="1" indent="-342900">
              <a:buFont typeface="Arial" panose="020B0604020202020204" pitchFamily="34" charset="0"/>
              <a:buChar char="•"/>
            </a:pPr>
            <a:r>
              <a:rPr lang="en-GB" sz="2400" dirty="0"/>
              <a:t>Applications</a:t>
            </a:r>
            <a:r>
              <a:rPr lang="en-GB" sz="2400" baseline="0" dirty="0"/>
              <a:t> generation</a:t>
            </a:r>
          </a:p>
          <a:p>
            <a:pPr marL="800100" lvl="1" indent="-342900">
              <a:buFont typeface="Arial" panose="020B0604020202020204" pitchFamily="34" charset="0"/>
              <a:buChar char="•"/>
            </a:pPr>
            <a:r>
              <a:rPr lang="en-GB" sz="2400" baseline="0" dirty="0"/>
              <a:t>Software development</a:t>
            </a:r>
          </a:p>
          <a:p>
            <a:pPr marL="800100" lvl="1" indent="-342900">
              <a:buFont typeface="Arial" panose="020B0604020202020204" pitchFamily="34" charset="0"/>
              <a:buChar char="•"/>
            </a:pPr>
            <a:r>
              <a:rPr lang="en-GB" sz="2400" baseline="0" dirty="0"/>
              <a:t>Types of programming language</a:t>
            </a:r>
          </a:p>
        </p:txBody>
      </p:sp>
      <p:pic>
        <p:nvPicPr>
          <p:cNvPr id="4" name="Picture 2" descr="New Collaborative Learning Tru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2228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Mid </a:t>
            </a:r>
            <a:br>
              <a:rPr lang="en-GB" baseline="0" dirty="0"/>
            </a:br>
            <a:r>
              <a:rPr lang="en-GB" baseline="0" dirty="0">
                <a:solidFill>
                  <a:srgbClr val="00B0F0"/>
                </a:solidFill>
              </a:rPr>
              <a:t>Do Sample</a:t>
            </a:r>
            <a:r>
              <a:rPr lang="en-GB" dirty="0">
                <a:solidFill>
                  <a:srgbClr val="00B0F0"/>
                </a:solidFill>
              </a:rPr>
              <a:t> B Mid &amp; Low </a:t>
            </a:r>
            <a:r>
              <a:rPr lang="en-GB" baseline="0" dirty="0">
                <a:solidFill>
                  <a:srgbClr val="00B0F0"/>
                </a:solidFill>
              </a:rPr>
              <a:t>after CPD Session</a:t>
            </a:r>
            <a:endParaRPr lang="en-GB" dirty="0">
              <a:solidFill>
                <a:srgbClr val="00B0F0"/>
              </a:solidFill>
            </a:endParaRPr>
          </a:p>
        </p:txBody>
      </p:sp>
      <p:sp>
        <p:nvSpPr>
          <p:cNvPr id="4" name="Subtitle 3"/>
          <p:cNvSpPr>
            <a:spLocks noGrp="1"/>
          </p:cNvSpPr>
          <p:nvPr>
            <p:ph idx="1"/>
          </p:nvPr>
        </p:nvSpPr>
        <p:spPr/>
        <p:txBody>
          <a:bodyPr/>
          <a:lstStyle/>
          <a:p>
            <a:pPr marL="342900" indent="-342900">
              <a:buFont typeface="Arial" panose="020B0604020202020204" pitchFamily="34" charset="0"/>
              <a:buChar char="•"/>
            </a:pPr>
            <a:r>
              <a:rPr lang="en-GB" sz="2400" dirty="0"/>
              <a:t>Use the PDF of the High Sample work you have been given</a:t>
            </a:r>
          </a:p>
          <a:p>
            <a:pPr marL="342900" indent="-342900">
              <a:buFont typeface="Arial" panose="020B0604020202020204" pitchFamily="34" charset="0"/>
              <a:buChar char="•"/>
            </a:pPr>
            <a:r>
              <a:rPr lang="en-GB" sz="2400" dirty="0"/>
              <a:t>Use the previous slides to scan through the project and allocate a mark in each band</a:t>
            </a:r>
          </a:p>
          <a:p>
            <a:pPr marL="342900" indent="-342900">
              <a:buFont typeface="Arial" panose="020B0604020202020204" pitchFamily="34" charset="0"/>
              <a:buChar char="•"/>
            </a:pPr>
            <a:r>
              <a:rPr lang="en-GB" sz="2400" dirty="0"/>
              <a:t>Total the marks up to give an overall score</a:t>
            </a:r>
          </a:p>
          <a:p>
            <a:pPr marL="342900" indent="-342900">
              <a:buFont typeface="Arial" panose="020B0604020202020204" pitchFamily="34" charset="0"/>
              <a:buChar char="•"/>
            </a:pPr>
            <a:endParaRPr lang="en-GB" sz="2400" dirty="0"/>
          </a:p>
          <a:p>
            <a:r>
              <a:rPr lang="en-GB" sz="2400" b="1" i="1" dirty="0"/>
              <a:t>Guidance</a:t>
            </a:r>
          </a:p>
          <a:p>
            <a:pPr marL="342900" indent="-342900">
              <a:buFont typeface="Arial" panose="020B0604020202020204" pitchFamily="34" charset="0"/>
              <a:buChar char="•"/>
            </a:pPr>
            <a:r>
              <a:rPr lang="en-GB" sz="2400" dirty="0"/>
              <a:t>Look for the key evidence first – skim read and get a feel</a:t>
            </a:r>
          </a:p>
          <a:p>
            <a:pPr marL="342900" indent="-342900">
              <a:buFont typeface="Arial" panose="020B0604020202020204" pitchFamily="34" charset="0"/>
              <a:buChar char="•"/>
            </a:pPr>
            <a:r>
              <a:rPr lang="en-GB" sz="2400" dirty="0"/>
              <a:t>This is a mid graded piece of work!</a:t>
            </a:r>
          </a:p>
          <a:p>
            <a:pPr marL="342900" indent="-342900">
              <a:buFont typeface="Arial" panose="020B0604020202020204" pitchFamily="34" charset="0"/>
              <a:buChar char="•"/>
            </a:pPr>
            <a:r>
              <a:rPr lang="en-GB" sz="2400" dirty="0"/>
              <a:t>Having seen the high, compare where this piece, and the high piece differ</a:t>
            </a:r>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haron\AppData\Local\Microsoft\Windows\INetCache\IE\UQGJNWBD\depositphotos_36185307-See-you-late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9621" y="908720"/>
            <a:ext cx="1284358" cy="128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1212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idx="1"/>
          </p:nvPr>
        </p:nvSpPr>
        <p:spPr>
          <a:xfrm>
            <a:off x="193733" y="980728"/>
            <a:ext cx="8698747" cy="4454966"/>
          </a:xfrm>
        </p:spPr>
        <p:txBody>
          <a:bodyPr/>
          <a:lstStyle/>
          <a:p>
            <a:r>
              <a:rPr lang="en-GB" sz="2400" b="1" i="1" dirty="0"/>
              <a:t>General Advice</a:t>
            </a:r>
          </a:p>
          <a:p>
            <a:pPr marL="342900" indent="-342900">
              <a:buFont typeface="Arial" panose="020B0604020202020204" pitchFamily="34" charset="0"/>
              <a:buChar char="•"/>
            </a:pPr>
            <a:r>
              <a:rPr lang="en-GB" sz="2400" dirty="0"/>
              <a:t>Solid piece of work, but some limitations</a:t>
            </a:r>
          </a:p>
          <a:p>
            <a:pPr marL="342900" indent="-342900">
              <a:buFont typeface="Arial" panose="020B0604020202020204" pitchFamily="34" charset="0"/>
              <a:buChar char="•"/>
            </a:pPr>
            <a:r>
              <a:rPr lang="en-GB" sz="2400" dirty="0"/>
              <a:t>Pick out examples of best practise</a:t>
            </a:r>
          </a:p>
          <a:p>
            <a:pPr marL="342900" indent="-342900">
              <a:buFont typeface="Arial" panose="020B0604020202020204" pitchFamily="34" charset="0"/>
              <a:buChar char="•"/>
            </a:pPr>
            <a:r>
              <a:rPr lang="en-GB" sz="2400" dirty="0"/>
              <a:t>Examiner does query quality in some sections get a feel from the work where these may be</a:t>
            </a:r>
          </a:p>
          <a:p>
            <a:pPr marL="342900" indent="-342900">
              <a:buFont typeface="Arial" panose="020B0604020202020204" pitchFamily="34" charset="0"/>
              <a:buChar char="•"/>
            </a:pPr>
            <a:r>
              <a:rPr lang="en-GB" sz="2400" dirty="0"/>
              <a:t>Not always scoring top marks/mark band</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endParaRPr lang="en-GB"/>
          </a:p>
        </p:txBody>
      </p:sp>
      <p:pic>
        <p:nvPicPr>
          <p:cNvPr id="5123" name="Picture 3" descr="C:\Users\Sharon\AppData\Local\Microsoft\Windows\INetCache\IE\UQGJNWBD\depositphotos_36185307-See-you-late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9621" y="908720"/>
            <a:ext cx="1284358" cy="128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3781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Mid </a:t>
            </a:r>
            <a:endParaRPr lang="en-GB" dirty="0">
              <a:solidFill>
                <a:srgbClr val="00B0F0"/>
              </a:solidFill>
            </a:endParaRPr>
          </a:p>
        </p:txBody>
      </p:sp>
      <p:sp>
        <p:nvSpPr>
          <p:cNvPr id="4" name="Subtitle 3"/>
          <p:cNvSpPr>
            <a:spLocks noGrp="1"/>
          </p:cNvSpPr>
          <p:nvPr>
            <p:ph idx="1"/>
          </p:nvPr>
        </p:nvSpPr>
        <p:spPr/>
        <p:txBody>
          <a:bodyPr/>
          <a:lstStyle/>
          <a:p>
            <a:pPr algn="ctr"/>
            <a:endParaRPr lang="en-GB" sz="2400" b="1" i="1" dirty="0"/>
          </a:p>
          <a:p>
            <a:pPr algn="ctr"/>
            <a:endParaRPr lang="en-GB" sz="2400" b="1" i="1" dirty="0"/>
          </a:p>
          <a:p>
            <a:pPr algn="ctr"/>
            <a:endParaRPr lang="en-GB" sz="2400" b="1" i="1" dirty="0"/>
          </a:p>
          <a:p>
            <a:pPr algn="ctr"/>
            <a:endParaRPr lang="en-GB" sz="2400" b="1" i="1" dirty="0"/>
          </a:p>
          <a:p>
            <a:pPr algn="ctr"/>
            <a:r>
              <a:rPr lang="en-GB" sz="2400" b="1" i="1" dirty="0"/>
              <a:t>TIME TO LOOK THROUGH THE WORK</a:t>
            </a:r>
            <a:endParaRPr lang="en-GB" sz="2400"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haron\AppData\Local\Microsoft\Windows\INetCache\IE\UQGJNWBD\depositphotos_36185307-See-you-late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9621" y="908720"/>
            <a:ext cx="1284358" cy="128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5833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Mid</a:t>
            </a:r>
            <a:endParaRPr lang="en-GB" dirty="0"/>
          </a:p>
        </p:txBody>
      </p:sp>
      <p:sp>
        <p:nvSpPr>
          <p:cNvPr id="4" name="Subtitle 3"/>
          <p:cNvSpPr>
            <a:spLocks noGrp="1"/>
          </p:cNvSpPr>
          <p:nvPr>
            <p:ph idx="1"/>
          </p:nvPr>
        </p:nvSpPr>
        <p:spPr/>
        <p:txBody>
          <a:bodyPr/>
          <a:lstStyle/>
          <a:p>
            <a:r>
              <a:rPr lang="en-GB" sz="2400" b="1" i="1" dirty="0"/>
              <a:t>Analysis </a:t>
            </a:r>
            <a:r>
              <a:rPr lang="en-GB" sz="1800" b="1" i="1" dirty="0"/>
              <a:t>(Summary of commentary)</a:t>
            </a:r>
          </a:p>
          <a:p>
            <a:pPr marL="342900" indent="-342900">
              <a:buFont typeface="Arial" panose="020B0604020202020204" pitchFamily="34" charset="0"/>
              <a:buChar char="•"/>
            </a:pPr>
            <a:r>
              <a:rPr lang="en-GB" sz="2400" dirty="0"/>
              <a:t>Good research</a:t>
            </a:r>
          </a:p>
          <a:p>
            <a:pPr marL="342900" indent="-342900">
              <a:buFont typeface="Arial" panose="020B0604020202020204" pitchFamily="34" charset="0"/>
              <a:buChar char="•"/>
            </a:pPr>
            <a:r>
              <a:rPr lang="en-GB" sz="2400" dirty="0"/>
              <a:t>Detail throughout</a:t>
            </a:r>
          </a:p>
          <a:p>
            <a:pPr marL="342900" indent="-342900">
              <a:buFont typeface="Arial" panose="020B0604020202020204" pitchFamily="34" charset="0"/>
              <a:buChar char="•"/>
            </a:pPr>
            <a:r>
              <a:rPr lang="en-GB" sz="2400" dirty="0"/>
              <a:t>Essential features clear and justified</a:t>
            </a:r>
          </a:p>
          <a:p>
            <a:pPr marL="342900" indent="-342900">
              <a:buFont typeface="Arial" panose="020B0604020202020204" pitchFamily="34" charset="0"/>
              <a:buChar char="•"/>
            </a:pPr>
            <a:r>
              <a:rPr lang="en-GB" sz="2400" dirty="0"/>
              <a:t>Discussion of Computational Thinking is not strong</a:t>
            </a:r>
          </a:p>
          <a:p>
            <a:pPr marL="342900" indent="-342900">
              <a:buFont typeface="Arial" panose="020B0604020202020204" pitchFamily="34" charset="0"/>
              <a:buChar char="•"/>
            </a:pPr>
            <a:r>
              <a:rPr lang="en-GB" sz="2400" dirty="0"/>
              <a:t>Clear limitations identified</a:t>
            </a:r>
          </a:p>
          <a:p>
            <a:pPr marL="342900" indent="-342900">
              <a:buFont typeface="Arial" panose="020B0604020202020204" pitchFamily="34" charset="0"/>
              <a:buChar char="•"/>
            </a:pPr>
            <a:endParaRPr lang="en-GB" sz="2400" dirty="0"/>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haron\AppData\Local\Microsoft\Windows\INetCache\IE\UQGJNWBD\depositphotos_36185307-See-you-late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9621" y="908720"/>
            <a:ext cx="1284358" cy="128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7433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Mid</a:t>
            </a:r>
            <a:endParaRPr lang="en-GB" dirty="0"/>
          </a:p>
        </p:txBody>
      </p:sp>
      <p:sp>
        <p:nvSpPr>
          <p:cNvPr id="4" name="Subtitle 3"/>
          <p:cNvSpPr>
            <a:spLocks noGrp="1"/>
          </p:cNvSpPr>
          <p:nvPr>
            <p:ph idx="1"/>
          </p:nvPr>
        </p:nvSpPr>
        <p:spPr/>
        <p:txBody>
          <a:bodyPr/>
          <a:lstStyle/>
          <a:p>
            <a:r>
              <a:rPr lang="en-GB" sz="2400" b="1" i="1" dirty="0"/>
              <a:t>Design </a:t>
            </a:r>
            <a:r>
              <a:rPr lang="en-GB" sz="1800" b="1" i="1" dirty="0"/>
              <a:t>(Summary of commentary)</a:t>
            </a:r>
          </a:p>
          <a:p>
            <a:pPr marL="342900" indent="-342900">
              <a:buFont typeface="Arial" panose="020B0604020202020204" pitchFamily="34" charset="0"/>
              <a:buChar char="•"/>
            </a:pPr>
            <a:r>
              <a:rPr lang="en-GB" sz="2400" dirty="0"/>
              <a:t>Identification of modularisation/breaking down</a:t>
            </a:r>
          </a:p>
          <a:p>
            <a:pPr marL="342900" indent="-342900">
              <a:buFont typeface="Arial" panose="020B0604020202020204" pitchFamily="34" charset="0"/>
              <a:buChar char="•"/>
            </a:pPr>
            <a:r>
              <a:rPr lang="en-GB" sz="2400" dirty="0"/>
              <a:t>System Objectives clarify requirements</a:t>
            </a:r>
          </a:p>
          <a:p>
            <a:pPr marL="342900" indent="-342900">
              <a:buFont typeface="Arial" panose="020B0604020202020204" pitchFamily="34" charset="0"/>
              <a:buChar char="•"/>
            </a:pPr>
            <a:r>
              <a:rPr lang="en-GB" sz="2400" dirty="0"/>
              <a:t>Good decomposition with suitable tools</a:t>
            </a:r>
          </a:p>
          <a:p>
            <a:pPr marL="342900" indent="-342900">
              <a:buFont typeface="Arial" panose="020B0604020202020204" pitchFamily="34" charset="0"/>
              <a:buChar char="•"/>
            </a:pPr>
            <a:r>
              <a:rPr lang="en-GB" sz="2400" dirty="0"/>
              <a:t>Explanation of algorithms could be developed</a:t>
            </a:r>
          </a:p>
          <a:p>
            <a:pPr marL="342900" indent="-342900">
              <a:buFont typeface="Arial" panose="020B0604020202020204" pitchFamily="34" charset="0"/>
              <a:buChar char="•"/>
            </a:pPr>
            <a:r>
              <a:rPr lang="en-GB" sz="2400" dirty="0"/>
              <a:t>Interfaces described, but could develop usability features</a:t>
            </a:r>
          </a:p>
          <a:p>
            <a:pPr marL="342900" indent="-342900">
              <a:buFont typeface="Arial" panose="020B0604020202020204" pitchFamily="34" charset="0"/>
              <a:buChar char="•"/>
            </a:pPr>
            <a:r>
              <a:rPr lang="en-GB" sz="2400" dirty="0"/>
              <a:t>Security and validation discussed</a:t>
            </a:r>
          </a:p>
          <a:p>
            <a:pPr marL="342900" indent="-342900">
              <a:buFont typeface="Arial" panose="020B0604020202020204" pitchFamily="34" charset="0"/>
              <a:buChar char="•"/>
            </a:pPr>
            <a:r>
              <a:rPr lang="en-GB" sz="2400" dirty="0"/>
              <a:t>Normalisation when using databases</a:t>
            </a:r>
          </a:p>
          <a:p>
            <a:pPr marL="342900" indent="-342900">
              <a:buFont typeface="Arial" panose="020B0604020202020204" pitchFamily="34" charset="0"/>
              <a:buChar char="•"/>
            </a:pPr>
            <a:r>
              <a:rPr lang="en-GB" sz="2400" dirty="0"/>
              <a:t>Solid testing tables</a:t>
            </a:r>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haron\AppData\Local\Microsoft\Windows\INetCache\IE\UQGJNWBD\depositphotos_36185307-See-you-late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9621" y="908720"/>
            <a:ext cx="1284358" cy="128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1066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Mid</a:t>
            </a:r>
            <a:endParaRPr lang="en-GB" dirty="0"/>
          </a:p>
        </p:txBody>
      </p:sp>
      <p:sp>
        <p:nvSpPr>
          <p:cNvPr id="4" name="Subtitle 3"/>
          <p:cNvSpPr>
            <a:spLocks noGrp="1"/>
          </p:cNvSpPr>
          <p:nvPr>
            <p:ph idx="1"/>
          </p:nvPr>
        </p:nvSpPr>
        <p:spPr/>
        <p:txBody>
          <a:bodyPr/>
          <a:lstStyle/>
          <a:p>
            <a:r>
              <a:rPr lang="en-GB" sz="2400" b="1" i="1" dirty="0"/>
              <a:t>Development </a:t>
            </a:r>
            <a:r>
              <a:rPr lang="en-GB" sz="1800" b="1" i="1" dirty="0"/>
              <a:t>(Summary of commentary)</a:t>
            </a:r>
          </a:p>
          <a:p>
            <a:pPr marL="342900" indent="-342900">
              <a:buFont typeface="Arial" panose="020B0604020202020204" pitchFamily="34" charset="0"/>
              <a:buChar char="•"/>
            </a:pPr>
            <a:r>
              <a:rPr lang="en-GB" sz="2400" dirty="0"/>
              <a:t>Potentially slightly lenient</a:t>
            </a:r>
          </a:p>
          <a:p>
            <a:pPr marL="342900" indent="-342900">
              <a:buFont typeface="Arial" panose="020B0604020202020204" pitchFamily="34" charset="0"/>
              <a:buChar char="•"/>
            </a:pPr>
            <a:r>
              <a:rPr lang="en-GB" sz="2400" dirty="0"/>
              <a:t>Project not fully complete</a:t>
            </a:r>
          </a:p>
          <a:p>
            <a:pPr marL="342900" indent="-342900">
              <a:buFont typeface="Arial" panose="020B0604020202020204" pitchFamily="34" charset="0"/>
              <a:buChar char="•"/>
            </a:pPr>
            <a:r>
              <a:rPr lang="en-GB" sz="2400" dirty="0"/>
              <a:t>Evidence of working code</a:t>
            </a:r>
          </a:p>
          <a:p>
            <a:pPr marL="800100" lvl="1" indent="-342900">
              <a:buFont typeface="Arial" panose="020B0604020202020204" pitchFamily="34" charset="0"/>
              <a:buChar char="•"/>
            </a:pPr>
            <a:r>
              <a:rPr lang="en-GB" sz="2000" dirty="0"/>
              <a:t>Needs to be linked to GUI more clearly</a:t>
            </a:r>
          </a:p>
          <a:p>
            <a:pPr marL="342900" indent="-342900">
              <a:buFont typeface="Arial" panose="020B0604020202020204" pitchFamily="34" charset="0"/>
              <a:buChar char="•"/>
            </a:pPr>
            <a:r>
              <a:rPr lang="en-GB" sz="2400" dirty="0"/>
              <a:t>Thorough documentation</a:t>
            </a:r>
          </a:p>
          <a:p>
            <a:pPr marL="342900" indent="-342900">
              <a:buFont typeface="Arial" panose="020B0604020202020204" pitchFamily="34" charset="0"/>
              <a:buChar char="•"/>
            </a:pPr>
            <a:r>
              <a:rPr lang="en-GB" sz="2400" dirty="0"/>
              <a:t>Some screenshots illegible</a:t>
            </a:r>
          </a:p>
          <a:p>
            <a:pPr marL="342900" indent="-342900">
              <a:buFont typeface="Arial" panose="020B0604020202020204" pitchFamily="34" charset="0"/>
              <a:buChar char="•"/>
            </a:pPr>
            <a:r>
              <a:rPr lang="en-GB" sz="2400" dirty="0"/>
              <a:t>Good code structure and maintenance features</a:t>
            </a:r>
          </a:p>
          <a:p>
            <a:pPr marL="342900" indent="-342900">
              <a:buFont typeface="Arial" panose="020B0604020202020204" pitchFamily="34" charset="0"/>
              <a:buChar char="•"/>
            </a:pPr>
            <a:endParaRPr lang="en-GB" sz="2400" dirty="0"/>
          </a:p>
          <a:p>
            <a:r>
              <a:rPr lang="en-GB" sz="2400" i="1" dirty="0"/>
              <a:t>Important to remind candidates to ensure all screenshots are clear to support the evidence of a complete/working solution!</a:t>
            </a:r>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haron\AppData\Local\Microsoft\Windows\INetCache\IE\UQGJNWBD\depositphotos_36185307-See-you-late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9621" y="908720"/>
            <a:ext cx="1284358" cy="128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6458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Mid</a:t>
            </a:r>
            <a:endParaRPr lang="en-GB" dirty="0"/>
          </a:p>
        </p:txBody>
      </p:sp>
      <p:sp>
        <p:nvSpPr>
          <p:cNvPr id="4" name="Subtitle 3"/>
          <p:cNvSpPr>
            <a:spLocks noGrp="1"/>
          </p:cNvSpPr>
          <p:nvPr>
            <p:ph idx="1"/>
          </p:nvPr>
        </p:nvSpPr>
        <p:spPr/>
        <p:txBody>
          <a:bodyPr/>
          <a:lstStyle/>
          <a:p>
            <a:r>
              <a:rPr lang="en-GB" sz="2400" b="1" i="1" dirty="0"/>
              <a:t>Testing to inform Development </a:t>
            </a:r>
            <a:r>
              <a:rPr lang="en-GB" sz="1800" b="1" i="1" dirty="0"/>
              <a:t>(Summary of commentary)</a:t>
            </a:r>
          </a:p>
          <a:p>
            <a:pPr marL="342900" indent="-342900">
              <a:buFont typeface="Arial" panose="020B0604020202020204" pitchFamily="34" charset="0"/>
              <a:buChar char="•"/>
            </a:pPr>
            <a:r>
              <a:rPr lang="en-GB" sz="2400" dirty="0"/>
              <a:t>Definite room for improvement</a:t>
            </a:r>
          </a:p>
          <a:p>
            <a:pPr marL="342900" indent="-342900">
              <a:buFont typeface="Arial" panose="020B0604020202020204" pitchFamily="34" charset="0"/>
              <a:buChar char="•"/>
            </a:pPr>
            <a:r>
              <a:rPr lang="en-GB" sz="2400" i="1" dirty="0"/>
              <a:t>Some evidence of tests to support development</a:t>
            </a:r>
          </a:p>
          <a:p>
            <a:pPr marL="342900" indent="-342900">
              <a:buFont typeface="Arial" panose="020B0604020202020204" pitchFamily="34" charset="0"/>
              <a:buChar char="•"/>
            </a:pPr>
            <a:r>
              <a:rPr lang="en-GB" sz="2400" i="1" dirty="0"/>
              <a:t>Some test failures but not clear how/where these had been solved</a:t>
            </a:r>
          </a:p>
          <a:p>
            <a:pPr marL="342900" indent="-342900">
              <a:buFont typeface="Arial" panose="020B0604020202020204" pitchFamily="34" charset="0"/>
              <a:buChar char="•"/>
            </a:pPr>
            <a:endParaRPr lang="en-GB" sz="2400" i="1" dirty="0"/>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haron\AppData\Local\Microsoft\Windows\INetCache\IE\UQGJNWBD\depositphotos_36185307-See-you-late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9621" y="908720"/>
            <a:ext cx="1284358" cy="128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4344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Mid</a:t>
            </a:r>
            <a:endParaRPr lang="en-GB" dirty="0"/>
          </a:p>
        </p:txBody>
      </p:sp>
      <p:sp>
        <p:nvSpPr>
          <p:cNvPr id="4" name="Subtitle 3"/>
          <p:cNvSpPr>
            <a:spLocks noGrp="1"/>
          </p:cNvSpPr>
          <p:nvPr>
            <p:ph idx="1"/>
          </p:nvPr>
        </p:nvSpPr>
        <p:spPr/>
        <p:txBody>
          <a:bodyPr/>
          <a:lstStyle/>
          <a:p>
            <a:r>
              <a:rPr lang="en-GB" sz="2400" b="1" i="1" dirty="0"/>
              <a:t>Testing to inform Evaluation </a:t>
            </a:r>
            <a:r>
              <a:rPr lang="en-GB" sz="1800" b="1" i="1" dirty="0"/>
              <a:t>(Summary of commentary)</a:t>
            </a:r>
          </a:p>
          <a:p>
            <a:pPr marL="342900" indent="-342900">
              <a:buFont typeface="Arial" panose="020B0604020202020204" pitchFamily="34" charset="0"/>
              <a:buChar char="•"/>
            </a:pPr>
            <a:r>
              <a:rPr lang="en-GB" sz="2400" dirty="0"/>
              <a:t>Must be clear differences between Development Testing and final solution testing</a:t>
            </a:r>
          </a:p>
          <a:p>
            <a:pPr marL="342900" indent="-342900">
              <a:buFont typeface="Arial" panose="020B0604020202020204" pitchFamily="34" charset="0"/>
              <a:buChar char="•"/>
            </a:pPr>
            <a:r>
              <a:rPr lang="en-GB" sz="2400" dirty="0"/>
              <a:t>Testing is well analysed</a:t>
            </a:r>
          </a:p>
          <a:p>
            <a:pPr marL="342900" indent="-342900">
              <a:buFont typeface="Arial" panose="020B0604020202020204" pitchFamily="34" charset="0"/>
              <a:buChar char="•"/>
            </a:pPr>
            <a:r>
              <a:rPr lang="en-GB" sz="2400" dirty="0"/>
              <a:t>Does not cover functionality testing</a:t>
            </a:r>
          </a:p>
          <a:p>
            <a:pPr marL="342900" indent="-342900">
              <a:buFont typeface="Arial" panose="020B0604020202020204" pitchFamily="34" charset="0"/>
              <a:buChar char="•"/>
            </a:pPr>
            <a:r>
              <a:rPr lang="en-GB" sz="2400" dirty="0"/>
              <a:t>End User testing present</a:t>
            </a:r>
          </a:p>
          <a:p>
            <a:pPr marL="342900" indent="-342900">
              <a:buFont typeface="Arial" panose="020B0604020202020204" pitchFamily="34" charset="0"/>
              <a:buChar char="•"/>
            </a:pPr>
            <a:r>
              <a:rPr lang="en-GB" sz="2400" dirty="0"/>
              <a:t>Robustness testing appears to be missing</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i="1" dirty="0"/>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haron\AppData\Local\Microsoft\Windows\INetCache\IE\UQGJNWBD\depositphotos_36185307-See-you-late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9621" y="908720"/>
            <a:ext cx="1284358" cy="128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7471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Mid</a:t>
            </a:r>
            <a:endParaRPr lang="en-GB" dirty="0"/>
          </a:p>
        </p:txBody>
      </p:sp>
      <p:sp>
        <p:nvSpPr>
          <p:cNvPr id="4" name="Subtitle 3"/>
          <p:cNvSpPr>
            <a:spLocks noGrp="1"/>
          </p:cNvSpPr>
          <p:nvPr>
            <p:ph idx="1"/>
          </p:nvPr>
        </p:nvSpPr>
        <p:spPr/>
        <p:txBody>
          <a:bodyPr/>
          <a:lstStyle/>
          <a:p>
            <a:r>
              <a:rPr lang="en-GB" sz="2400" b="1" i="1" dirty="0"/>
              <a:t>Evaluation of Solution </a:t>
            </a:r>
            <a:r>
              <a:rPr lang="en-GB" sz="1800" b="1" i="1" dirty="0"/>
              <a:t>(Summary of commentary)</a:t>
            </a:r>
          </a:p>
          <a:p>
            <a:pPr marL="342900" indent="-342900">
              <a:buFont typeface="Arial" panose="020B0604020202020204" pitchFamily="34" charset="0"/>
              <a:buChar char="•"/>
            </a:pPr>
            <a:r>
              <a:rPr lang="en-GB" sz="2400" dirty="0"/>
              <a:t>Solid reflection on analysis requirements</a:t>
            </a:r>
          </a:p>
          <a:p>
            <a:pPr marL="342900" indent="-342900">
              <a:buFont typeface="Arial" panose="020B0604020202020204" pitchFamily="34" charset="0"/>
              <a:buChar char="•"/>
            </a:pPr>
            <a:r>
              <a:rPr lang="en-GB" sz="2400" dirty="0"/>
              <a:t>Not very well cross-referenced</a:t>
            </a:r>
          </a:p>
          <a:p>
            <a:pPr marL="342900" indent="-342900">
              <a:buFont typeface="Arial" panose="020B0604020202020204" pitchFamily="34" charset="0"/>
              <a:buChar char="•"/>
            </a:pPr>
            <a:r>
              <a:rPr lang="en-GB" sz="2400" dirty="0"/>
              <a:t>Limitations not reviewed particularly well</a:t>
            </a:r>
          </a:p>
          <a:p>
            <a:pPr marL="342900" indent="-342900">
              <a:buFont typeface="Arial" panose="020B0604020202020204" pitchFamily="34" charset="0"/>
              <a:buChar char="•"/>
            </a:pPr>
            <a:r>
              <a:rPr lang="en-GB" sz="2400" dirty="0"/>
              <a:t>Some maintenance discussion</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i="1" dirty="0"/>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haron\AppData\Local\Microsoft\Windows\INetCache\IE\UQGJNWBD\depositphotos_36185307-See-you-late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9621" y="908720"/>
            <a:ext cx="1284358" cy="128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1112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Mid</a:t>
            </a:r>
            <a:endParaRPr lang="en-GB" dirty="0"/>
          </a:p>
        </p:txBody>
      </p:sp>
      <p:sp>
        <p:nvSpPr>
          <p:cNvPr id="4" name="Subtitle 3"/>
          <p:cNvSpPr>
            <a:spLocks noGrp="1"/>
          </p:cNvSpPr>
          <p:nvPr>
            <p:ph idx="1"/>
          </p:nvPr>
        </p:nvSpPr>
        <p:spPr/>
        <p:txBody>
          <a:bodyPr/>
          <a:lstStyle/>
          <a:p>
            <a:r>
              <a:rPr lang="en-GB" sz="2400" b="1" i="1" dirty="0"/>
              <a:t>General Comments</a:t>
            </a:r>
            <a:endParaRPr lang="en-GB" sz="1800" b="1" i="1" dirty="0"/>
          </a:p>
          <a:p>
            <a:pPr marL="342900" indent="-342900">
              <a:buFont typeface="Arial" panose="020B0604020202020204" pitchFamily="34" charset="0"/>
              <a:buChar char="•"/>
            </a:pPr>
            <a:r>
              <a:rPr lang="en-GB" sz="2400" dirty="0"/>
              <a:t>Overall a still a solid piece of work</a:t>
            </a:r>
          </a:p>
          <a:p>
            <a:pPr marL="342900" indent="-342900">
              <a:buFont typeface="Arial" panose="020B0604020202020204" pitchFamily="34" charset="0"/>
              <a:buChar char="•"/>
            </a:pPr>
            <a:r>
              <a:rPr lang="en-GB" sz="2400" dirty="0"/>
              <a:t>Total mark was 55/70 (Grade A – just!)</a:t>
            </a:r>
          </a:p>
          <a:p>
            <a:pPr marL="342900" indent="-342900">
              <a:buFont typeface="Arial" panose="020B0604020202020204" pitchFamily="34" charset="0"/>
              <a:buChar char="•"/>
            </a:pPr>
            <a:r>
              <a:rPr lang="en-GB" sz="2400" dirty="0"/>
              <a:t>Helps to show the difference between the bottom of Grade A band and a solid A*</a:t>
            </a:r>
          </a:p>
          <a:p>
            <a:pPr marL="342900" indent="-342900">
              <a:buFont typeface="Arial" panose="020B0604020202020204" pitchFamily="34" charset="0"/>
              <a:buChar char="•"/>
            </a:pPr>
            <a:r>
              <a:rPr lang="en-GB" sz="2400" dirty="0"/>
              <a:t>Shows that even a project with some limitations can reach Grade A</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i="1" dirty="0"/>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haron\AppData\Local\Microsoft\Windows\INetCache\IE\UQGJNWBD\depositphotos_36185307-See-you-late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9621" y="908720"/>
            <a:ext cx="1284358" cy="128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3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H446/01</a:t>
            </a:r>
          </a:p>
        </p:txBody>
      </p:sp>
      <p:sp>
        <p:nvSpPr>
          <p:cNvPr id="7" name="Content Placeholder 6"/>
          <p:cNvSpPr>
            <a:spLocks noGrp="1"/>
          </p:cNvSpPr>
          <p:nvPr>
            <p:ph idx="1"/>
          </p:nvPr>
        </p:nvSpPr>
        <p:spPr/>
        <p:txBody>
          <a:bodyPr/>
          <a:lstStyle/>
          <a:p>
            <a:pPr marL="285750" indent="-285750">
              <a:buFont typeface="Arial" panose="020B0604020202020204" pitchFamily="34" charset="0"/>
              <a:buChar char="•"/>
            </a:pPr>
            <a:r>
              <a:rPr lang="en-GB" sz="2800" dirty="0"/>
              <a:t>Exchanging</a:t>
            </a:r>
            <a:r>
              <a:rPr lang="en-GB" sz="2800" baseline="0" dirty="0"/>
              <a:t> data</a:t>
            </a:r>
          </a:p>
          <a:p>
            <a:pPr marL="742950" lvl="1" indent="-285750">
              <a:buFont typeface="Arial" panose="020B0604020202020204" pitchFamily="34" charset="0"/>
              <a:buChar char="•"/>
            </a:pPr>
            <a:r>
              <a:rPr lang="en-GB" sz="2400" dirty="0"/>
              <a:t>Compression, encryption and hashing</a:t>
            </a:r>
          </a:p>
          <a:p>
            <a:pPr marL="742950" lvl="1" indent="-285750">
              <a:buFont typeface="Arial" panose="020B0604020202020204" pitchFamily="34" charset="0"/>
              <a:buChar char="•"/>
            </a:pPr>
            <a:r>
              <a:rPr lang="en-GB" sz="2400" dirty="0"/>
              <a:t>Databases</a:t>
            </a:r>
          </a:p>
          <a:p>
            <a:pPr marL="742950" lvl="1" indent="-285750">
              <a:buFont typeface="Arial" panose="020B0604020202020204" pitchFamily="34" charset="0"/>
              <a:buChar char="•"/>
            </a:pPr>
            <a:r>
              <a:rPr lang="en-GB" sz="2400" dirty="0"/>
              <a:t>Networks</a:t>
            </a:r>
          </a:p>
          <a:p>
            <a:pPr marL="742950" lvl="1" indent="-285750">
              <a:buFont typeface="Arial" panose="020B0604020202020204" pitchFamily="34" charset="0"/>
              <a:buChar char="•"/>
            </a:pPr>
            <a:r>
              <a:rPr lang="en-GB" sz="2400" dirty="0"/>
              <a:t>Web</a:t>
            </a:r>
            <a:r>
              <a:rPr lang="en-GB" sz="2400" baseline="0" dirty="0"/>
              <a:t> Technologies</a:t>
            </a:r>
          </a:p>
        </p:txBody>
      </p:sp>
      <p:pic>
        <p:nvPicPr>
          <p:cNvPr id="4" name="Picture 2" descr="New Collaborative Learning Tru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7222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Low</a:t>
            </a:r>
            <a:endParaRPr lang="en-GB" dirty="0"/>
          </a:p>
        </p:txBody>
      </p:sp>
      <p:sp>
        <p:nvSpPr>
          <p:cNvPr id="4" name="Subtitle 3"/>
          <p:cNvSpPr>
            <a:spLocks noGrp="1"/>
          </p:cNvSpPr>
          <p:nvPr>
            <p:ph idx="1"/>
          </p:nvPr>
        </p:nvSpPr>
        <p:spPr/>
        <p:txBody>
          <a:bodyPr/>
          <a:lstStyle/>
          <a:p>
            <a:pPr marL="342900" indent="-342900">
              <a:buFont typeface="Arial" panose="020B0604020202020204" pitchFamily="34" charset="0"/>
              <a:buChar char="•"/>
            </a:pPr>
            <a:r>
              <a:rPr lang="en-GB" sz="2400" dirty="0"/>
              <a:t>Use the PDF of the Low Sample work you have been given</a:t>
            </a:r>
          </a:p>
          <a:p>
            <a:pPr marL="342900" indent="-342900">
              <a:buFont typeface="Arial" panose="020B0604020202020204" pitchFamily="34" charset="0"/>
              <a:buChar char="•"/>
            </a:pPr>
            <a:r>
              <a:rPr lang="en-GB" sz="2400" dirty="0"/>
              <a:t>Use the previous slides to scan through the project and allocate a mark in each band</a:t>
            </a:r>
          </a:p>
          <a:p>
            <a:pPr marL="342900" indent="-342900">
              <a:buFont typeface="Arial" panose="020B0604020202020204" pitchFamily="34" charset="0"/>
              <a:buChar char="•"/>
            </a:pPr>
            <a:r>
              <a:rPr lang="en-GB" sz="2400" dirty="0"/>
              <a:t>Total the marks up to give an overall score</a:t>
            </a:r>
          </a:p>
          <a:p>
            <a:pPr marL="342900" indent="-342900">
              <a:buFont typeface="Arial" panose="020B0604020202020204" pitchFamily="34" charset="0"/>
              <a:buChar char="•"/>
            </a:pPr>
            <a:endParaRPr lang="en-GB" sz="2400" dirty="0"/>
          </a:p>
          <a:p>
            <a:r>
              <a:rPr lang="en-GB" sz="2400" b="1" i="1" dirty="0"/>
              <a:t>Guidance</a:t>
            </a:r>
          </a:p>
          <a:p>
            <a:pPr marL="342900" indent="-342900">
              <a:buFont typeface="Arial" panose="020B0604020202020204" pitchFamily="34" charset="0"/>
              <a:buChar char="•"/>
            </a:pPr>
            <a:r>
              <a:rPr lang="en-GB" sz="2400" dirty="0"/>
              <a:t>Look for the key evidence first – skim read and get a feel</a:t>
            </a:r>
          </a:p>
          <a:p>
            <a:pPr marL="342900" indent="-342900">
              <a:buFont typeface="Arial" panose="020B0604020202020204" pitchFamily="34" charset="0"/>
              <a:buChar char="•"/>
            </a:pPr>
            <a:r>
              <a:rPr lang="en-GB" sz="2400" dirty="0"/>
              <a:t>This is a low graded piece of work!</a:t>
            </a:r>
          </a:p>
          <a:p>
            <a:pPr marL="342900" indent="-342900">
              <a:buFont typeface="Arial" panose="020B0604020202020204" pitchFamily="34" charset="0"/>
              <a:buChar char="•"/>
            </a:pPr>
            <a:r>
              <a:rPr lang="en-GB" sz="2400" dirty="0"/>
              <a:t>Having seen the high/mid, compare where this piece, and the high piece differ</a:t>
            </a:r>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haron\AppData\Local\Microsoft\Windows\INetCache\IE\UQGJNWBD\depositphotos_36185307-See-you-late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9621" y="908720"/>
            <a:ext cx="1284358" cy="128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1854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Low</a:t>
            </a:r>
            <a:endParaRPr lang="en-GB" dirty="0"/>
          </a:p>
        </p:txBody>
      </p:sp>
      <p:sp>
        <p:nvSpPr>
          <p:cNvPr id="4" name="Subtitle 3"/>
          <p:cNvSpPr>
            <a:spLocks noGrp="1"/>
          </p:cNvSpPr>
          <p:nvPr>
            <p:ph idx="1"/>
          </p:nvPr>
        </p:nvSpPr>
        <p:spPr>
          <a:xfrm>
            <a:off x="193733" y="980728"/>
            <a:ext cx="8698747" cy="4454966"/>
          </a:xfrm>
        </p:spPr>
        <p:txBody>
          <a:bodyPr/>
          <a:lstStyle/>
          <a:p>
            <a:r>
              <a:rPr lang="en-GB" sz="2400" b="1" i="1" dirty="0"/>
              <a:t>General Advice</a:t>
            </a:r>
          </a:p>
          <a:p>
            <a:pPr marL="342900" indent="-342900">
              <a:buFont typeface="Arial" panose="020B0604020202020204" pitchFamily="34" charset="0"/>
              <a:buChar char="•"/>
            </a:pPr>
            <a:r>
              <a:rPr lang="en-GB" sz="2400" dirty="0"/>
              <a:t>Generally limited piece of work, but some strengths</a:t>
            </a:r>
          </a:p>
          <a:p>
            <a:pPr marL="342900" indent="-342900">
              <a:buFont typeface="Arial" panose="020B0604020202020204" pitchFamily="34" charset="0"/>
              <a:buChar char="•"/>
            </a:pPr>
            <a:r>
              <a:rPr lang="en-GB" sz="2400" dirty="0"/>
              <a:t>Pick out examples of best practise</a:t>
            </a:r>
          </a:p>
          <a:p>
            <a:pPr marL="342900" indent="-342900">
              <a:buFont typeface="Arial" panose="020B0604020202020204" pitchFamily="34" charset="0"/>
              <a:buChar char="•"/>
            </a:pPr>
            <a:r>
              <a:rPr lang="en-GB" sz="2400" dirty="0"/>
              <a:t>Generally low to middle mark band</a:t>
            </a:r>
          </a:p>
          <a:p>
            <a:pPr marL="342900" indent="-342900">
              <a:buFont typeface="Arial" panose="020B0604020202020204" pitchFamily="34" charset="0"/>
              <a:buChar char="•"/>
            </a:pPr>
            <a:r>
              <a:rPr lang="en-GB" sz="2400" dirty="0"/>
              <a:t>Still some good bits of evidence within</a:t>
            </a:r>
          </a:p>
          <a:p>
            <a:pPr marL="342900" indent="-342900">
              <a:buFont typeface="Arial" panose="020B0604020202020204" pitchFamily="34" charset="0"/>
              <a:buChar char="•"/>
            </a:pPr>
            <a:r>
              <a:rPr lang="en-GB" sz="2400" dirty="0"/>
              <a:t>Another good example of a diverse project</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haron\AppData\Local\Microsoft\Windows\INetCache\IE\UQGJNWBD\depositphotos_36185307-See-you-late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9621" y="908720"/>
            <a:ext cx="1284358" cy="128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8518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Low</a:t>
            </a:r>
            <a:endParaRPr lang="en-GB" dirty="0"/>
          </a:p>
        </p:txBody>
      </p:sp>
      <p:sp>
        <p:nvSpPr>
          <p:cNvPr id="4" name="Subtitle 3"/>
          <p:cNvSpPr>
            <a:spLocks noGrp="1"/>
          </p:cNvSpPr>
          <p:nvPr>
            <p:ph idx="1"/>
          </p:nvPr>
        </p:nvSpPr>
        <p:spPr/>
        <p:txBody>
          <a:bodyPr/>
          <a:lstStyle/>
          <a:p>
            <a:pPr algn="ctr"/>
            <a:endParaRPr lang="en-GB" sz="2400" b="1" i="1" dirty="0"/>
          </a:p>
          <a:p>
            <a:pPr algn="ctr"/>
            <a:endParaRPr lang="en-GB" sz="2400" b="1" i="1" dirty="0"/>
          </a:p>
          <a:p>
            <a:pPr algn="ctr"/>
            <a:endParaRPr lang="en-GB" sz="2400" b="1" i="1" dirty="0"/>
          </a:p>
          <a:p>
            <a:pPr algn="ctr"/>
            <a:endParaRPr lang="en-GB" sz="2400" b="1" i="1" dirty="0"/>
          </a:p>
          <a:p>
            <a:pPr algn="ctr"/>
            <a:r>
              <a:rPr lang="en-GB" sz="2400" b="1" i="1" dirty="0"/>
              <a:t>TIME TO LOOK THROUGH THE WORK</a:t>
            </a:r>
            <a:endParaRPr lang="en-GB" sz="2400"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haron\AppData\Local\Microsoft\Windows\INetCache\IE\UQGJNWBD\depositphotos_36185307-See-you-late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9621" y="908720"/>
            <a:ext cx="1284358" cy="128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3354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Low</a:t>
            </a:r>
            <a:endParaRPr lang="en-GB" dirty="0"/>
          </a:p>
        </p:txBody>
      </p:sp>
      <p:sp>
        <p:nvSpPr>
          <p:cNvPr id="4" name="Subtitle 3"/>
          <p:cNvSpPr>
            <a:spLocks noGrp="1"/>
          </p:cNvSpPr>
          <p:nvPr>
            <p:ph idx="1"/>
          </p:nvPr>
        </p:nvSpPr>
        <p:spPr/>
        <p:txBody>
          <a:bodyPr/>
          <a:lstStyle/>
          <a:p>
            <a:r>
              <a:rPr lang="en-GB" sz="2400" b="1" i="1" dirty="0"/>
              <a:t>Analysis </a:t>
            </a:r>
            <a:r>
              <a:rPr lang="en-GB" sz="1800" b="1" i="1" dirty="0"/>
              <a:t>(Summary of commentary)</a:t>
            </a:r>
          </a:p>
          <a:p>
            <a:pPr marL="342900" indent="-342900">
              <a:buFont typeface="Arial" panose="020B0604020202020204" pitchFamily="34" charset="0"/>
              <a:buChar char="•"/>
            </a:pPr>
            <a:r>
              <a:rPr lang="en-GB" sz="2400" dirty="0"/>
              <a:t>Brief analysis</a:t>
            </a:r>
          </a:p>
          <a:p>
            <a:pPr marL="342900" indent="-342900">
              <a:buFont typeface="Arial" panose="020B0604020202020204" pitchFamily="34" charset="0"/>
              <a:buChar char="•"/>
            </a:pPr>
            <a:r>
              <a:rPr lang="en-GB" sz="2400" dirty="0"/>
              <a:t>Computational Approach is short, but related to project</a:t>
            </a:r>
          </a:p>
          <a:p>
            <a:pPr marL="342900" indent="-342900">
              <a:buFont typeface="Arial" panose="020B0604020202020204" pitchFamily="34" charset="0"/>
              <a:buChar char="•"/>
            </a:pPr>
            <a:r>
              <a:rPr lang="en-GB" sz="2400" dirty="0"/>
              <a:t>Stakeholder descriptions could be more detailed</a:t>
            </a:r>
          </a:p>
          <a:p>
            <a:pPr marL="342900" indent="-342900">
              <a:buFont typeface="Arial" panose="020B0604020202020204" pitchFamily="34" charset="0"/>
              <a:buChar char="•"/>
            </a:pPr>
            <a:r>
              <a:rPr lang="en-GB" sz="2400" dirty="0"/>
              <a:t>Very limited investigation into current solutions or ideas</a:t>
            </a:r>
          </a:p>
          <a:p>
            <a:pPr marL="342900" indent="-342900">
              <a:buFont typeface="Arial" panose="020B0604020202020204" pitchFamily="34" charset="0"/>
              <a:buChar char="•"/>
            </a:pPr>
            <a:r>
              <a:rPr lang="en-GB" sz="2400" dirty="0"/>
              <a:t>Hardware and Software well discussed</a:t>
            </a:r>
          </a:p>
          <a:p>
            <a:pPr marL="342900" indent="-342900">
              <a:buFont typeface="Arial" panose="020B0604020202020204" pitchFamily="34" charset="0"/>
              <a:buChar char="•"/>
            </a:pPr>
            <a:r>
              <a:rPr lang="en-GB" sz="2400" dirty="0"/>
              <a:t>Some limitations are well explained</a:t>
            </a:r>
          </a:p>
          <a:p>
            <a:pPr marL="342900" indent="-342900">
              <a:buFont typeface="Arial" panose="020B0604020202020204" pitchFamily="34" charset="0"/>
              <a:buChar char="•"/>
            </a:pPr>
            <a:r>
              <a:rPr lang="en-GB" sz="2400" dirty="0"/>
              <a:t>Success Criteria need further justification</a:t>
            </a:r>
          </a:p>
          <a:p>
            <a:pPr marL="342900" indent="-342900">
              <a:buFont typeface="Arial" panose="020B0604020202020204" pitchFamily="34" charset="0"/>
              <a:buChar char="•"/>
            </a:pPr>
            <a:r>
              <a:rPr lang="en-GB" sz="2400" dirty="0"/>
              <a:t>Not all criteria measurable</a:t>
            </a:r>
          </a:p>
          <a:p>
            <a:pPr marL="342900" indent="-342900">
              <a:buFont typeface="Arial" panose="020B0604020202020204" pitchFamily="34" charset="0"/>
              <a:buChar char="•"/>
            </a:pPr>
            <a:endParaRPr lang="en-GB" sz="2400" dirty="0"/>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haron\AppData\Local\Microsoft\Windows\INetCache\IE\UQGJNWBD\depositphotos_36185307-See-you-late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9621" y="908720"/>
            <a:ext cx="1284358" cy="128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9094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Low</a:t>
            </a:r>
            <a:endParaRPr lang="en-GB" dirty="0"/>
          </a:p>
        </p:txBody>
      </p:sp>
      <p:sp>
        <p:nvSpPr>
          <p:cNvPr id="4" name="Subtitle 3"/>
          <p:cNvSpPr>
            <a:spLocks noGrp="1"/>
          </p:cNvSpPr>
          <p:nvPr>
            <p:ph idx="1"/>
          </p:nvPr>
        </p:nvSpPr>
        <p:spPr/>
        <p:txBody>
          <a:bodyPr/>
          <a:lstStyle/>
          <a:p>
            <a:r>
              <a:rPr lang="en-GB" sz="2400" b="1" i="1" dirty="0"/>
              <a:t>Design </a:t>
            </a:r>
            <a:r>
              <a:rPr lang="en-GB" sz="1800" b="1" i="1" dirty="0"/>
              <a:t>(Summary of commentary)</a:t>
            </a:r>
          </a:p>
          <a:p>
            <a:pPr marL="342900" indent="-342900">
              <a:buFont typeface="Arial" panose="020B0604020202020204" pitchFamily="34" charset="0"/>
              <a:buChar char="•"/>
            </a:pPr>
            <a:r>
              <a:rPr lang="en-GB" sz="2400" dirty="0"/>
              <a:t>Structure diagram not clear</a:t>
            </a:r>
          </a:p>
          <a:p>
            <a:pPr marL="342900" indent="-342900">
              <a:buFont typeface="Arial" panose="020B0604020202020204" pitchFamily="34" charset="0"/>
              <a:buChar char="•"/>
            </a:pPr>
            <a:r>
              <a:rPr lang="en-GB" sz="2400" dirty="0"/>
              <a:t>Following diagrams show decomposition clearly</a:t>
            </a:r>
          </a:p>
          <a:p>
            <a:pPr marL="342900" indent="-342900">
              <a:buFont typeface="Arial" panose="020B0604020202020204" pitchFamily="34" charset="0"/>
              <a:buChar char="•"/>
            </a:pPr>
            <a:r>
              <a:rPr lang="en-GB" sz="2400" dirty="0"/>
              <a:t>Validation discussed</a:t>
            </a:r>
          </a:p>
          <a:p>
            <a:pPr marL="342900" indent="-342900">
              <a:buFont typeface="Arial" panose="020B0604020202020204" pitchFamily="34" charset="0"/>
              <a:buChar char="•"/>
            </a:pPr>
            <a:r>
              <a:rPr lang="en-GB" sz="2400" dirty="0"/>
              <a:t>Subroutines and pseudocode well presented</a:t>
            </a:r>
          </a:p>
          <a:p>
            <a:pPr marL="342900" indent="-342900">
              <a:buFont typeface="Arial" panose="020B0604020202020204" pitchFamily="34" charset="0"/>
              <a:buChar char="•"/>
            </a:pPr>
            <a:r>
              <a:rPr lang="en-GB" sz="2400" dirty="0"/>
              <a:t>Lack of test strategy/planning</a:t>
            </a:r>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haron\AppData\Local\Microsoft\Windows\INetCache\IE\UQGJNWBD\depositphotos_36185307-See-you-late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9621" y="908720"/>
            <a:ext cx="1284358" cy="128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2547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Low</a:t>
            </a:r>
            <a:endParaRPr lang="en-GB" dirty="0"/>
          </a:p>
        </p:txBody>
      </p:sp>
      <p:sp>
        <p:nvSpPr>
          <p:cNvPr id="4" name="Subtitle 3"/>
          <p:cNvSpPr>
            <a:spLocks noGrp="1"/>
          </p:cNvSpPr>
          <p:nvPr>
            <p:ph idx="1"/>
          </p:nvPr>
        </p:nvSpPr>
        <p:spPr/>
        <p:txBody>
          <a:bodyPr/>
          <a:lstStyle/>
          <a:p>
            <a:r>
              <a:rPr lang="en-GB" sz="2400" b="1" i="1" dirty="0"/>
              <a:t>Development </a:t>
            </a:r>
            <a:r>
              <a:rPr lang="en-GB" sz="1800" b="1" i="1" dirty="0"/>
              <a:t>(Summary of commentary)</a:t>
            </a:r>
          </a:p>
          <a:p>
            <a:pPr marL="342900" indent="-342900">
              <a:buFont typeface="Arial" panose="020B0604020202020204" pitchFamily="34" charset="0"/>
              <a:buChar char="•"/>
            </a:pPr>
            <a:r>
              <a:rPr lang="en-GB" sz="2400" dirty="0"/>
              <a:t>Note that basic HTML/CSS template does not add to depth of solution – depth not at A Level standard</a:t>
            </a:r>
          </a:p>
          <a:p>
            <a:pPr marL="342900" indent="-342900">
              <a:buFont typeface="Arial" panose="020B0604020202020204" pitchFamily="34" charset="0"/>
              <a:buChar char="•"/>
            </a:pPr>
            <a:r>
              <a:rPr lang="en-GB" sz="2400" dirty="0"/>
              <a:t>Some simple JavaScript functions shown</a:t>
            </a:r>
          </a:p>
          <a:p>
            <a:pPr marL="342900" indent="-342900">
              <a:buFont typeface="Arial" panose="020B0604020202020204" pitchFamily="34" charset="0"/>
              <a:buChar char="•"/>
            </a:pPr>
            <a:r>
              <a:rPr lang="en-GB" sz="2400" dirty="0"/>
              <a:t>Testing is evidenced thoroughly</a:t>
            </a:r>
          </a:p>
          <a:p>
            <a:pPr marL="342900" indent="-342900">
              <a:buFont typeface="Arial" panose="020B0604020202020204" pitchFamily="34" charset="0"/>
              <a:buChar char="•"/>
            </a:pPr>
            <a:r>
              <a:rPr lang="en-GB" sz="2400" dirty="0"/>
              <a:t>Slightly repetitious on testing</a:t>
            </a:r>
          </a:p>
          <a:p>
            <a:pPr marL="342900" indent="-342900">
              <a:buFont typeface="Arial" panose="020B0604020202020204" pitchFamily="34" charset="0"/>
              <a:buChar char="•"/>
            </a:pPr>
            <a:r>
              <a:rPr lang="en-GB" sz="2400" dirty="0"/>
              <a:t>Evidence on video synchronisation is missing</a:t>
            </a:r>
          </a:p>
          <a:p>
            <a:pPr marL="342900" indent="-342900">
              <a:buFont typeface="Arial" panose="020B0604020202020204" pitchFamily="34" charset="0"/>
              <a:buChar char="•"/>
            </a:pPr>
            <a:r>
              <a:rPr lang="en-GB" sz="2400" dirty="0"/>
              <a:t>Project cannot therefore be viewed as complete</a:t>
            </a:r>
          </a:p>
          <a:p>
            <a:pPr marL="342900" indent="-342900">
              <a:buFont typeface="Arial" panose="020B0604020202020204" pitchFamily="34" charset="0"/>
              <a:buChar char="•"/>
            </a:pPr>
            <a:r>
              <a:rPr lang="en-GB" sz="2400" dirty="0"/>
              <a:t>Not a substantial solution</a:t>
            </a:r>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haron\AppData\Local\Microsoft\Windows\INetCache\IE\UQGJNWBD\depositphotos_36185307-See-you-late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9621" y="908720"/>
            <a:ext cx="1284358" cy="128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3787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Low</a:t>
            </a:r>
            <a:endParaRPr lang="en-GB" dirty="0"/>
          </a:p>
        </p:txBody>
      </p:sp>
      <p:sp>
        <p:nvSpPr>
          <p:cNvPr id="4" name="Subtitle 3"/>
          <p:cNvSpPr>
            <a:spLocks noGrp="1"/>
          </p:cNvSpPr>
          <p:nvPr>
            <p:ph idx="1"/>
          </p:nvPr>
        </p:nvSpPr>
        <p:spPr/>
        <p:txBody>
          <a:bodyPr/>
          <a:lstStyle/>
          <a:p>
            <a:r>
              <a:rPr lang="en-GB" sz="2400" b="1" i="1" dirty="0"/>
              <a:t>Testing to inform Development </a:t>
            </a:r>
            <a:r>
              <a:rPr lang="en-GB" sz="1800" b="1" i="1" dirty="0"/>
              <a:t>(Summary of commentary)</a:t>
            </a:r>
          </a:p>
          <a:p>
            <a:pPr marL="342900" indent="-342900">
              <a:buFont typeface="Arial" panose="020B0604020202020204" pitchFamily="34" charset="0"/>
              <a:buChar char="•"/>
            </a:pPr>
            <a:r>
              <a:rPr lang="en-GB" sz="2400" dirty="0"/>
              <a:t>Clear documentation of errors and remedies</a:t>
            </a:r>
          </a:p>
          <a:p>
            <a:pPr marL="342900" indent="-342900">
              <a:buFont typeface="Arial" panose="020B0604020202020204" pitchFamily="34" charset="0"/>
              <a:buChar char="•"/>
            </a:pPr>
            <a:r>
              <a:rPr lang="en-GB" sz="2400" dirty="0"/>
              <a:t>Wide range of tests</a:t>
            </a:r>
          </a:p>
          <a:p>
            <a:pPr marL="342900" indent="-342900">
              <a:buFont typeface="Arial" panose="020B0604020202020204" pitchFamily="34" charset="0"/>
              <a:buChar char="•"/>
            </a:pPr>
            <a:endParaRPr lang="en-GB" sz="2400" i="1" dirty="0"/>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haron\AppData\Local\Microsoft\Windows\INetCache\IE\UQGJNWBD\depositphotos_36185307-See-you-late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9621" y="908720"/>
            <a:ext cx="1284358" cy="128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847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Low</a:t>
            </a:r>
            <a:endParaRPr lang="en-GB" dirty="0"/>
          </a:p>
        </p:txBody>
      </p:sp>
      <p:sp>
        <p:nvSpPr>
          <p:cNvPr id="4" name="Subtitle 3"/>
          <p:cNvSpPr>
            <a:spLocks noGrp="1"/>
          </p:cNvSpPr>
          <p:nvPr>
            <p:ph idx="1"/>
          </p:nvPr>
        </p:nvSpPr>
        <p:spPr/>
        <p:txBody>
          <a:bodyPr/>
          <a:lstStyle/>
          <a:p>
            <a:r>
              <a:rPr lang="en-GB" sz="2400" b="1" i="1" dirty="0"/>
              <a:t>Testing to inform Evaluation </a:t>
            </a:r>
            <a:r>
              <a:rPr lang="en-GB" sz="1800" b="1" i="1" dirty="0"/>
              <a:t>(Summary of commentary)</a:t>
            </a:r>
          </a:p>
          <a:p>
            <a:pPr marL="342900" indent="-342900">
              <a:buFont typeface="Arial" panose="020B0604020202020204" pitchFamily="34" charset="0"/>
              <a:buChar char="•"/>
            </a:pPr>
            <a:r>
              <a:rPr lang="en-GB" sz="2400" dirty="0"/>
              <a:t>Very little evidence of attempt in this section</a:t>
            </a:r>
          </a:p>
          <a:p>
            <a:pPr marL="342900" indent="-342900">
              <a:buFont typeface="Arial" panose="020B0604020202020204" pitchFamily="34" charset="0"/>
              <a:buChar char="•"/>
            </a:pPr>
            <a:r>
              <a:rPr lang="en-GB" sz="2400" dirty="0"/>
              <a:t>Some testing of log-in pages</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i="1" dirty="0"/>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haron\AppData\Local\Microsoft\Windows\INetCache\IE\UQGJNWBD\depositphotos_36185307-See-you-late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9621" y="908720"/>
            <a:ext cx="1284358" cy="128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2495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Low</a:t>
            </a:r>
            <a:endParaRPr lang="en-GB" dirty="0"/>
          </a:p>
        </p:txBody>
      </p:sp>
      <p:sp>
        <p:nvSpPr>
          <p:cNvPr id="4" name="Subtitle 3"/>
          <p:cNvSpPr>
            <a:spLocks noGrp="1"/>
          </p:cNvSpPr>
          <p:nvPr>
            <p:ph idx="1"/>
          </p:nvPr>
        </p:nvSpPr>
        <p:spPr/>
        <p:txBody>
          <a:bodyPr/>
          <a:lstStyle/>
          <a:p>
            <a:r>
              <a:rPr lang="en-GB" sz="2400" b="1" i="1" dirty="0"/>
              <a:t>Evaluation of Solution </a:t>
            </a:r>
            <a:r>
              <a:rPr lang="en-GB" sz="1800" b="1" i="1" dirty="0"/>
              <a:t>(Summary of commentary)</a:t>
            </a:r>
          </a:p>
          <a:p>
            <a:pPr marL="342900" indent="-342900">
              <a:buFont typeface="Arial" panose="020B0604020202020204" pitchFamily="34" charset="0"/>
              <a:buChar char="•"/>
            </a:pPr>
            <a:r>
              <a:rPr lang="en-GB" sz="2400" dirty="0"/>
              <a:t>Some basic evaluations</a:t>
            </a:r>
          </a:p>
          <a:p>
            <a:pPr marL="342900" indent="-342900">
              <a:buFont typeface="Arial" panose="020B0604020202020204" pitchFamily="34" charset="0"/>
              <a:buChar char="•"/>
            </a:pPr>
            <a:r>
              <a:rPr lang="en-GB" sz="2400" dirty="0"/>
              <a:t>Some requirements addressed</a:t>
            </a:r>
          </a:p>
          <a:p>
            <a:pPr marL="342900" indent="-342900">
              <a:buFont typeface="Arial" panose="020B0604020202020204" pitchFamily="34" charset="0"/>
              <a:buChar char="•"/>
            </a:pPr>
            <a:r>
              <a:rPr lang="en-GB" sz="2400" dirty="0"/>
              <a:t>Not cross-referenced to test proof</a:t>
            </a:r>
          </a:p>
          <a:p>
            <a:pPr marL="342900" indent="-342900">
              <a:buFont typeface="Arial" panose="020B0604020202020204" pitchFamily="34" charset="0"/>
              <a:buChar char="•"/>
            </a:pPr>
            <a:r>
              <a:rPr lang="en-GB" sz="2400" dirty="0"/>
              <a:t>Identification of limitations not present – despite opportunity to discuss earlier difficulties</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i="1" dirty="0"/>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haron\AppData\Local\Microsoft\Windows\INetCache\IE\UQGJNWBD\depositphotos_36185307-See-you-late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9621" y="908720"/>
            <a:ext cx="1284358" cy="128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2915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 Marking Sample</a:t>
            </a:r>
            <a:r>
              <a:rPr lang="en-GB" baseline="0" dirty="0"/>
              <a:t> Set B - Mid</a:t>
            </a:r>
            <a:endParaRPr lang="en-GB" dirty="0"/>
          </a:p>
        </p:txBody>
      </p:sp>
      <p:sp>
        <p:nvSpPr>
          <p:cNvPr id="4" name="Subtitle 3"/>
          <p:cNvSpPr>
            <a:spLocks noGrp="1"/>
          </p:cNvSpPr>
          <p:nvPr>
            <p:ph idx="1"/>
          </p:nvPr>
        </p:nvSpPr>
        <p:spPr/>
        <p:txBody>
          <a:bodyPr/>
          <a:lstStyle/>
          <a:p>
            <a:r>
              <a:rPr lang="en-GB" sz="2400" b="1" i="1" dirty="0"/>
              <a:t>General Comments</a:t>
            </a:r>
            <a:endParaRPr lang="en-GB" sz="1800" b="1" i="1" dirty="0"/>
          </a:p>
          <a:p>
            <a:pPr marL="342900" indent="-342900">
              <a:buFont typeface="Arial" panose="020B0604020202020204" pitchFamily="34" charset="0"/>
              <a:buChar char="•"/>
            </a:pPr>
            <a:r>
              <a:rPr lang="en-GB" sz="2400" dirty="0"/>
              <a:t>A project that clearly has limitations</a:t>
            </a:r>
          </a:p>
          <a:p>
            <a:pPr marL="342900" indent="-342900">
              <a:buFont typeface="Arial" panose="020B0604020202020204" pitchFamily="34" charset="0"/>
              <a:buChar char="•"/>
            </a:pPr>
            <a:r>
              <a:rPr lang="en-GB" sz="2400" dirty="0"/>
              <a:t>Total mark was 28/70 </a:t>
            </a:r>
          </a:p>
          <a:p>
            <a:pPr marL="342900" indent="-342900">
              <a:buFont typeface="Arial" panose="020B0604020202020204" pitchFamily="34" charset="0"/>
              <a:buChar char="•"/>
            </a:pPr>
            <a:r>
              <a:rPr lang="en-GB" sz="2400" dirty="0"/>
              <a:t>Mid Grade E</a:t>
            </a:r>
          </a:p>
          <a:p>
            <a:pPr marL="342900" indent="-342900">
              <a:buFont typeface="Arial" panose="020B0604020202020204" pitchFamily="34" charset="0"/>
              <a:buChar char="•"/>
            </a:pPr>
            <a:r>
              <a:rPr lang="en-GB" sz="2400" dirty="0"/>
              <a:t>Helps to show the difference between the Grade A/A* work seen and the Grade E</a:t>
            </a:r>
          </a:p>
          <a:p>
            <a:pPr marL="342900" indent="-342900">
              <a:buFont typeface="Arial" panose="020B0604020202020204" pitchFamily="34" charset="0"/>
              <a:buChar char="•"/>
            </a:pPr>
            <a:r>
              <a:rPr lang="en-GB" sz="2400" dirty="0"/>
              <a:t>A good project idea that was not fully implemented</a:t>
            </a:r>
          </a:p>
          <a:p>
            <a:pPr marL="342900" indent="-342900">
              <a:buFont typeface="Arial" panose="020B0604020202020204" pitchFamily="34" charset="0"/>
              <a:buChar char="•"/>
            </a:pPr>
            <a:r>
              <a:rPr lang="en-GB" sz="2400" dirty="0"/>
              <a:t>Could still have scored higher with review of limitations and evidencing of testing</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i="1" dirty="0"/>
          </a:p>
        </p:txBody>
      </p:sp>
      <p:pic>
        <p:nvPicPr>
          <p:cNvPr id="5"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haron\AppData\Local\Microsoft\Windows\INetCache\IE\UQGJNWBD\depositphotos_36185307-See-you-late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9621" y="908720"/>
            <a:ext cx="1284358" cy="128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987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H446/01</a:t>
            </a:r>
          </a:p>
        </p:txBody>
      </p:sp>
      <p:sp>
        <p:nvSpPr>
          <p:cNvPr id="7" name="Content Placeholder 6"/>
          <p:cNvSpPr>
            <a:spLocks noGrp="1"/>
          </p:cNvSpPr>
          <p:nvPr>
            <p:ph idx="1"/>
          </p:nvPr>
        </p:nvSpPr>
        <p:spPr/>
        <p:txBody>
          <a:bodyPr/>
          <a:lstStyle/>
          <a:p>
            <a:pPr marL="285750" indent="-285750">
              <a:buFont typeface="Arial" panose="020B0604020202020204" pitchFamily="34" charset="0"/>
              <a:buChar char="•"/>
            </a:pPr>
            <a:r>
              <a:rPr lang="en-GB" sz="2800" dirty="0"/>
              <a:t>Data types, data structures and algorithms</a:t>
            </a:r>
          </a:p>
          <a:p>
            <a:pPr marL="742950" lvl="1" indent="-285750">
              <a:buFont typeface="Arial" panose="020B0604020202020204" pitchFamily="34" charset="0"/>
              <a:buChar char="•"/>
            </a:pPr>
            <a:r>
              <a:rPr lang="en-GB" sz="2400" dirty="0"/>
              <a:t>Data types</a:t>
            </a:r>
          </a:p>
          <a:p>
            <a:pPr marL="742950" lvl="1" indent="-285750">
              <a:buFont typeface="Arial" panose="020B0604020202020204" pitchFamily="34" charset="0"/>
              <a:buChar char="•"/>
            </a:pPr>
            <a:r>
              <a:rPr lang="en-GB" sz="2400" dirty="0"/>
              <a:t>Data structures</a:t>
            </a:r>
          </a:p>
          <a:p>
            <a:pPr marL="742950" lvl="1" indent="-285750">
              <a:buFont typeface="Arial" panose="020B0604020202020204" pitchFamily="34" charset="0"/>
              <a:buChar char="•"/>
            </a:pPr>
            <a:r>
              <a:rPr lang="en-GB" sz="2400" dirty="0"/>
              <a:t>Boolean algebra</a:t>
            </a:r>
          </a:p>
          <a:p>
            <a:pPr marL="742950" lvl="1" indent="-285750">
              <a:buFont typeface="Arial" panose="020B0604020202020204" pitchFamily="34" charset="0"/>
              <a:buChar char="•"/>
            </a:pPr>
            <a:endParaRPr lang="en-GB" sz="2400" dirty="0"/>
          </a:p>
          <a:p>
            <a:pPr marL="285750" lvl="0" indent="-285750">
              <a:buFont typeface="Arial" panose="020B0604020202020204" pitchFamily="34" charset="0"/>
              <a:buChar char="•"/>
            </a:pPr>
            <a:r>
              <a:rPr lang="en-GB" sz="2800" dirty="0"/>
              <a:t>Legal, moral</a:t>
            </a:r>
            <a:r>
              <a:rPr lang="en-GB" sz="2800" baseline="0" dirty="0"/>
              <a:t>, cultural and ethical issues</a:t>
            </a:r>
          </a:p>
          <a:p>
            <a:pPr marL="742950" lvl="1" indent="-285750">
              <a:buFont typeface="Arial" panose="020B0604020202020204" pitchFamily="34" charset="0"/>
              <a:buChar char="•"/>
            </a:pPr>
            <a:r>
              <a:rPr lang="en-GB" sz="2400" dirty="0"/>
              <a:t>Computing</a:t>
            </a:r>
            <a:r>
              <a:rPr lang="en-GB" sz="2400" baseline="0" dirty="0"/>
              <a:t> related legislation</a:t>
            </a:r>
          </a:p>
          <a:p>
            <a:pPr marL="742950" lvl="1" indent="-285750">
              <a:buFont typeface="Arial" panose="020B0604020202020204" pitchFamily="34" charset="0"/>
              <a:buChar char="•"/>
            </a:pPr>
            <a:r>
              <a:rPr lang="en-GB" sz="2400" baseline="0" dirty="0"/>
              <a:t>Moral and ethical issues</a:t>
            </a:r>
            <a:endParaRPr lang="en-GB" sz="2400" dirty="0"/>
          </a:p>
        </p:txBody>
      </p:sp>
      <p:pic>
        <p:nvPicPr>
          <p:cNvPr id="4" name="Picture 2" descr="New Collaborative Learning Tru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922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H446/02</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GB" sz="2800" dirty="0"/>
              <a:t>2 hour</a:t>
            </a:r>
            <a:r>
              <a:rPr lang="en-GB" sz="2800" baseline="0" dirty="0"/>
              <a:t> 30 minute exam</a:t>
            </a:r>
          </a:p>
          <a:p>
            <a:pPr marL="342900" indent="-342900">
              <a:buFont typeface="Arial" panose="020B0604020202020204" pitchFamily="34" charset="0"/>
              <a:buChar char="•"/>
            </a:pPr>
            <a:r>
              <a:rPr lang="en-GB" sz="2800" baseline="0" dirty="0"/>
              <a:t>140 marks</a:t>
            </a:r>
          </a:p>
          <a:p>
            <a:pPr marL="342900" indent="-342900">
              <a:buFont typeface="Arial" panose="020B0604020202020204" pitchFamily="34" charset="0"/>
              <a:buChar char="•"/>
            </a:pPr>
            <a:r>
              <a:rPr lang="en-GB" sz="2800" baseline="0" dirty="0"/>
              <a:t>Section A</a:t>
            </a:r>
          </a:p>
          <a:p>
            <a:pPr marL="800100" lvl="1" indent="-342900">
              <a:buFont typeface="Arial" panose="020B0604020202020204" pitchFamily="34" charset="0"/>
              <a:buChar char="•"/>
            </a:pPr>
            <a:r>
              <a:rPr lang="en-GB" sz="2800" dirty="0"/>
              <a:t>Short and long answer</a:t>
            </a:r>
            <a:r>
              <a:rPr lang="en-GB" sz="2800" baseline="0" dirty="0"/>
              <a:t> questions</a:t>
            </a:r>
          </a:p>
          <a:p>
            <a:pPr marL="342900" lvl="0" indent="-342900">
              <a:buFont typeface="Arial" panose="020B0604020202020204" pitchFamily="34" charset="0"/>
              <a:buChar char="•"/>
            </a:pPr>
            <a:r>
              <a:rPr lang="en-GB" sz="2800" dirty="0"/>
              <a:t>Section B</a:t>
            </a:r>
          </a:p>
          <a:p>
            <a:pPr marL="800100" lvl="1" indent="-342900">
              <a:buFont typeface="Arial" panose="020B0604020202020204" pitchFamily="34" charset="0"/>
              <a:buChar char="•"/>
            </a:pPr>
            <a:r>
              <a:rPr lang="en-GB" sz="2800" dirty="0"/>
              <a:t>Questions</a:t>
            </a:r>
            <a:r>
              <a:rPr lang="en-GB" sz="2800" baseline="0" dirty="0"/>
              <a:t> </a:t>
            </a:r>
            <a:r>
              <a:rPr lang="en-GB" sz="2800" baseline="0" dirty="0">
                <a:solidFill>
                  <a:srgbClr val="FF0000"/>
                </a:solidFill>
              </a:rPr>
              <a:t>based around one scenario</a:t>
            </a:r>
          </a:p>
          <a:p>
            <a:pPr marL="342900" lvl="0" indent="-342900">
              <a:buFont typeface="Arial" panose="020B0604020202020204" pitchFamily="34" charset="0"/>
              <a:buChar char="•"/>
            </a:pPr>
            <a:r>
              <a:rPr lang="en-GB" sz="2800" b="1" dirty="0">
                <a:solidFill>
                  <a:srgbClr val="FF0000"/>
                </a:solidFill>
              </a:rPr>
              <a:t>Candidates will need to write pseudocode/program</a:t>
            </a:r>
            <a:r>
              <a:rPr lang="en-GB" sz="2800" b="1" baseline="0" dirty="0">
                <a:solidFill>
                  <a:srgbClr val="FF0000"/>
                </a:solidFill>
              </a:rPr>
              <a:t> code</a:t>
            </a:r>
            <a:endParaRPr lang="en-GB" sz="2800" b="1" dirty="0">
              <a:solidFill>
                <a:srgbClr val="FF0000"/>
              </a:solidFill>
            </a:endParaRPr>
          </a:p>
        </p:txBody>
      </p:sp>
      <p:pic>
        <p:nvPicPr>
          <p:cNvPr id="4" name="Picture 2" descr="New Collaborative Learning Tr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179393"/>
            <a:ext cx="3143250"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66414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orm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636</TotalTime>
  <Words>4476</Words>
  <Application>Microsoft Office PowerPoint</Application>
  <PresentationFormat>On-screen Show (4:3)</PresentationFormat>
  <Paragraphs>670</Paragraphs>
  <Slides>79</Slides>
  <Notes>47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79</vt:i4>
      </vt:variant>
    </vt:vector>
  </HeadingPairs>
  <TitlesOfParts>
    <vt:vector size="84" baseType="lpstr">
      <vt:lpstr>Arial</vt:lpstr>
      <vt:lpstr>Calibri</vt:lpstr>
      <vt:lpstr>Myriad Pro</vt:lpstr>
      <vt:lpstr>1_Office Theme</vt:lpstr>
      <vt:lpstr>Office Theme</vt:lpstr>
      <vt:lpstr>OCR AS/A Level Computer Science (H446)  Project NEA CPD for  Internal Moderation</vt:lpstr>
      <vt:lpstr>Aims/Objectives</vt:lpstr>
      <vt:lpstr>Structure</vt:lpstr>
      <vt:lpstr>The A-level Units</vt:lpstr>
      <vt:lpstr>H446/01</vt:lpstr>
      <vt:lpstr>H446/01</vt:lpstr>
      <vt:lpstr>H446/01</vt:lpstr>
      <vt:lpstr>H446/01</vt:lpstr>
      <vt:lpstr>H446/02</vt:lpstr>
      <vt:lpstr>H446/02</vt:lpstr>
      <vt:lpstr>H446/03</vt:lpstr>
      <vt:lpstr>The project</vt:lpstr>
      <vt:lpstr>PowerPoint Presentation</vt:lpstr>
      <vt:lpstr>What languages can I use?</vt:lpstr>
      <vt:lpstr>Other languages</vt:lpstr>
      <vt:lpstr>What languages is ‘best’? </vt:lpstr>
      <vt:lpstr>Programming Project Overview </vt:lpstr>
      <vt:lpstr>PowerPoint Presentation</vt:lpstr>
      <vt:lpstr>PowerPoint Presentation</vt:lpstr>
      <vt:lpstr>PowerPoint Presentation</vt:lpstr>
      <vt:lpstr>Preparation of Students</vt:lpstr>
      <vt:lpstr>How do I start? </vt:lpstr>
      <vt:lpstr>Iterative Development Process Check  </vt:lpstr>
      <vt:lpstr>Project Scope ACTIVITY </vt:lpstr>
      <vt:lpstr>Any problems?</vt:lpstr>
      <vt:lpstr>Assessing Programming Project (NEA)</vt:lpstr>
      <vt:lpstr>Analysis</vt:lpstr>
      <vt:lpstr>Analysis</vt:lpstr>
      <vt:lpstr>Analysis</vt:lpstr>
      <vt:lpstr>Analysis</vt:lpstr>
      <vt:lpstr>Design</vt:lpstr>
      <vt:lpstr>Design</vt:lpstr>
      <vt:lpstr>Design</vt:lpstr>
      <vt:lpstr>Iterative development of coded solution</vt:lpstr>
      <vt:lpstr>Iterative development of coded solution</vt:lpstr>
      <vt:lpstr>Development</vt:lpstr>
      <vt:lpstr>Testing to inform development</vt:lpstr>
      <vt:lpstr>Testing to inform development</vt:lpstr>
      <vt:lpstr>Testing (Development)</vt:lpstr>
      <vt:lpstr>Testing to inform evaluation</vt:lpstr>
      <vt:lpstr>Testing to inform evaluation</vt:lpstr>
      <vt:lpstr>Evaluation (Testing)</vt:lpstr>
      <vt:lpstr>Evaluation of solution</vt:lpstr>
      <vt:lpstr>Evaluation of solution</vt:lpstr>
      <vt:lpstr>Evaluation</vt:lpstr>
      <vt:lpstr>General Guidance </vt:lpstr>
      <vt:lpstr>Submission</vt:lpstr>
      <vt:lpstr>Reviewing Candidate Work</vt:lpstr>
      <vt:lpstr> Marking Sample Set B - High</vt:lpstr>
      <vt:lpstr> Marking Sample Set B - High</vt:lpstr>
      <vt:lpstr>Now skim read your sample  student file</vt:lpstr>
      <vt:lpstr> Marking Sample Set B - High</vt:lpstr>
      <vt:lpstr> Marking Sample Set B - High</vt:lpstr>
      <vt:lpstr> Marking Sample Set B - High</vt:lpstr>
      <vt:lpstr> Marking Sample Set B - High</vt:lpstr>
      <vt:lpstr> Marking Sample Set B - High</vt:lpstr>
      <vt:lpstr> Marking Sample Set B - High</vt:lpstr>
      <vt:lpstr> Marking Sample Set B - High</vt:lpstr>
      <vt:lpstr> Marking Sample Set B - High</vt:lpstr>
      <vt:lpstr> Marking Sample Set B – Mid  Do Sample B Mid &amp; Low after CPD Session</vt:lpstr>
      <vt:lpstr>PowerPoint Presentation</vt:lpstr>
      <vt:lpstr> Marking Sample Set B – Mid </vt:lpstr>
      <vt:lpstr> Marking Sample Set B - Mid</vt:lpstr>
      <vt:lpstr> Marking Sample Set B - Mid</vt:lpstr>
      <vt:lpstr> Marking Sample Set B - Mid</vt:lpstr>
      <vt:lpstr> Marking Sample Set B - Mid</vt:lpstr>
      <vt:lpstr> Marking Sample Set B - Mid</vt:lpstr>
      <vt:lpstr> Marking Sample Set B - Mid</vt:lpstr>
      <vt:lpstr> Marking Sample Set B - Mid</vt:lpstr>
      <vt:lpstr> Marking Sample Set B - Low</vt:lpstr>
      <vt:lpstr> Marking Sample Set B - Low</vt:lpstr>
      <vt:lpstr> Marking Sample Set B - Low</vt:lpstr>
      <vt:lpstr> Marking Sample Set B - Low</vt:lpstr>
      <vt:lpstr> Marking Sample Set B - Low</vt:lpstr>
      <vt:lpstr> Marking Sample Set B - Low</vt:lpstr>
      <vt:lpstr> Marking Sample Set B - Low</vt:lpstr>
      <vt:lpstr> Marking Sample Set B - Low</vt:lpstr>
      <vt:lpstr> Marking Sample Set B - Low</vt:lpstr>
      <vt:lpstr> Marking Sample Set B - Mid</vt:lpstr>
    </vt:vector>
  </TitlesOfParts>
  <Manager>OCR</Manager>
  <Company>OCR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OCR PowerPoint Template_2016</dc:title>
  <dc:creator>OCR</dc:creator>
  <cp:lastModifiedBy>Sharon Scholes</cp:lastModifiedBy>
  <cp:revision>78</cp:revision>
  <dcterms:created xsi:type="dcterms:W3CDTF">2016-05-18T13:58:30Z</dcterms:created>
  <dcterms:modified xsi:type="dcterms:W3CDTF">2019-02-07T13:58:44Z</dcterms:modified>
</cp:coreProperties>
</file>