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62" r:id="rId10"/>
    <p:sldId id="271" r:id="rId11"/>
    <p:sldId id="26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34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2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47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5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8A343D-AC76-48BA-93E6-68A837E1D43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7607FE-8E39-4212-B2CC-6E66DE3FA8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6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drive/folders/1RXo3oOE1QkSd5KTvhMajyKE1fiu-WnuJ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a, Water, Holidays, Blue, Background, Nature, Beach">
            <a:extLst>
              <a:ext uri="{FF2B5EF4-FFF2-40B4-BE49-F238E27FC236}">
                <a16:creationId xmlns:a16="http://schemas.microsoft.com/office/drawing/2014/main" id="{F6A74DE0-F6D5-4315-AD23-4F3996A9C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1"/>
            <a:ext cx="12192000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B96DF-1D72-42D4-82C7-A29A7412F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Analysis of Ground Water Levels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E1BF-608E-4E75-8A0F-561CC604F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6" y="29289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latin typeface="Bahnschrift" panose="020B0502040204020203" pitchFamily="34" charset="0"/>
              </a:rPr>
              <a:t>1980-2020</a:t>
            </a:r>
          </a:p>
        </p:txBody>
      </p:sp>
    </p:spTree>
    <p:extLst>
      <p:ext uri="{BB962C8B-B14F-4D97-AF65-F5344CB8AC3E}">
        <p14:creationId xmlns:p14="http://schemas.microsoft.com/office/powerpoint/2010/main" val="47172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5188-E6EE-47D3-871A-352515A9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Water Level from Base Line to 2020: By aquifer 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7D93-3841-48B6-9E26-7104CA6B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4211-A1AB-45AC-BA98-EAE9CF04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985" y="2286000"/>
            <a:ext cx="4403624" cy="4312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31C9D-846B-4D4F-A6CE-6792004E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" y="2446134"/>
            <a:ext cx="7252943" cy="34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73E6-D669-49D3-8A25-1CE90937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Level Changes from Base Line: by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A179-167F-4555-8792-B998FDA7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olorado Counties | 64 Counties and the CO Towns In Them">
            <a:extLst>
              <a:ext uri="{FF2B5EF4-FFF2-40B4-BE49-F238E27FC236}">
                <a16:creationId xmlns:a16="http://schemas.microsoft.com/office/drawing/2014/main" id="{3E97777E-D0A7-40F1-ACFC-572B913CC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1" y="2540592"/>
            <a:ext cx="5607267" cy="405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EDFCC-622D-47D3-B1C2-9897FB17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42" y="2216875"/>
            <a:ext cx="4403624" cy="4312612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7BD6624B-B56E-461A-9C08-54A8DE791AB4}"/>
              </a:ext>
            </a:extLst>
          </p:cNvPr>
          <p:cNvSpPr/>
          <p:nvPr/>
        </p:nvSpPr>
        <p:spPr>
          <a:xfrm>
            <a:off x="5733163" y="3286470"/>
            <a:ext cx="151001" cy="15100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F04BC7C9-CF90-4998-8C5A-4D4E0F1D3526}"/>
              </a:ext>
            </a:extLst>
          </p:cNvPr>
          <p:cNvSpPr/>
          <p:nvPr/>
        </p:nvSpPr>
        <p:spPr>
          <a:xfrm>
            <a:off x="5933114" y="5960295"/>
            <a:ext cx="151001" cy="15100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A1FF1DE-42CA-46E7-AF71-58459E4453B1}"/>
              </a:ext>
            </a:extLst>
          </p:cNvPr>
          <p:cNvSpPr/>
          <p:nvPr/>
        </p:nvSpPr>
        <p:spPr>
          <a:xfrm>
            <a:off x="5879899" y="2815024"/>
            <a:ext cx="151001" cy="15100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59F3AE1-8D2A-4C43-822A-06733943EC58}"/>
              </a:ext>
            </a:extLst>
          </p:cNvPr>
          <p:cNvSpPr/>
          <p:nvPr/>
        </p:nvSpPr>
        <p:spPr>
          <a:xfrm>
            <a:off x="5834054" y="4538864"/>
            <a:ext cx="151001" cy="15100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23F6D2-7467-4B93-A048-95761C45A500}"/>
              </a:ext>
            </a:extLst>
          </p:cNvPr>
          <p:cNvSpPr/>
          <p:nvPr/>
        </p:nvSpPr>
        <p:spPr>
          <a:xfrm>
            <a:off x="5193564" y="3364919"/>
            <a:ext cx="151001" cy="15100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82437-1275-457E-B6F8-9D27701BC6CB}"/>
              </a:ext>
            </a:extLst>
          </p:cNvPr>
          <p:cNvSpPr txBox="1"/>
          <p:nvPr/>
        </p:nvSpPr>
        <p:spPr>
          <a:xfrm>
            <a:off x="829268" y="2161151"/>
            <a:ext cx="509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Counties with &gt; 20’ decrease in average water levels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15BB7C44-D391-4246-A5A7-342C8814CA03}"/>
              </a:ext>
            </a:extLst>
          </p:cNvPr>
          <p:cNvSpPr/>
          <p:nvPr/>
        </p:nvSpPr>
        <p:spPr>
          <a:xfrm>
            <a:off x="689367" y="2279796"/>
            <a:ext cx="151001" cy="15100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3331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70E-4EE3-4906-8B55-83EA75FC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88BD-88E0-4EB3-B193-0B093CC7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10512"/>
            <a:ext cx="9720073" cy="19842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Based upon 221 wells from the National Ground Water Monitoring Network in the state of Colorado, mean water levels have fallen more than 10’ since 1980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Areas of significant decrease in water levels (&gt;20’) are located in agricultural heavy areas of Eastern Colorado and in nearly all cases draw from the Ogallala Formation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1B41A8-2892-4A5A-A8B7-7BDD8380876D}"/>
              </a:ext>
            </a:extLst>
          </p:cNvPr>
          <p:cNvSpPr txBox="1">
            <a:spLocks/>
          </p:cNvSpPr>
          <p:nvPr/>
        </p:nvSpPr>
        <p:spPr>
          <a:xfrm>
            <a:off x="1024126" y="342900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932701-EDBA-4E08-9AFE-7D0316D5A317}"/>
              </a:ext>
            </a:extLst>
          </p:cNvPr>
          <p:cNvSpPr txBox="1">
            <a:spLocks/>
          </p:cNvSpPr>
          <p:nvPr/>
        </p:nvSpPr>
        <p:spPr>
          <a:xfrm>
            <a:off x="1024124" y="4663440"/>
            <a:ext cx="9720073" cy="20802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gain a better understanding of water levels throughout the state of Colorado, it is recommended more water level monitoring sites are added to the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areas with significant decreases in water depths it is recommended water conservation practices are </a:t>
            </a:r>
            <a:r>
              <a:rPr lang="en-US" dirty="0" err="1"/>
              <a:t>implementedto</a:t>
            </a:r>
            <a:r>
              <a:rPr lang="en-US" dirty="0"/>
              <a:t> conserve the remaining resource.  Such actions are critical to maintaining economic and environmental sustainability. </a:t>
            </a:r>
          </a:p>
        </p:txBody>
      </p:sp>
    </p:spTree>
    <p:extLst>
      <p:ext uri="{BB962C8B-B14F-4D97-AF65-F5344CB8AC3E}">
        <p14:creationId xmlns:p14="http://schemas.microsoft.com/office/powerpoint/2010/main" val="62904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8A50-947F-46E9-8D39-598F192A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AD5B-CFCF-4582-97B1-93FAF63E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4" y="2286000"/>
            <a:ext cx="626014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Over 98 % of the Earth’s useable fresh water is located in the 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understanding of the Earth’s ground water volumes and use is critical to planning for a sustainable economic and environmental future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understanding is of greatest importance in arid environments where water sources are scarce, such as the western United States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39FC2-4274-43B2-B1FC-206B39D5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80" y="846666"/>
            <a:ext cx="5220086" cy="47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8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C5C4-C36C-4552-8C6A-D5070F41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Water Measurement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7F7B-4E4F-4648-B5FA-58CD651D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4779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Ground water levels are measured from wells drilled into an aquifer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Ground water levels increase or decrease based upon the balance of charge (infiltration, flow) and discharge (pumping, negative-flow)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measuring water levels through time, a net increase or decrease in aquifer volumes can be assessed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21E0F8-66F7-492A-99C3-29FAE6946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30" y="2676089"/>
            <a:ext cx="4725783" cy="31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A31C1A-368B-4F7B-858C-EF9ECDF1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60" y="660716"/>
            <a:ext cx="4610100" cy="2482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56C798-8019-477D-AF1A-181B03A6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A831-795C-4CE5-8976-2AA98221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21665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Have ground water levels increased or decreased in the state of Colorado from 1980-2020?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has ground water change from 1980-2020 changed by area and aquifer formation?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3B045-C5E7-4918-821E-B1DC09C3FF22}"/>
              </a:ext>
            </a:extLst>
          </p:cNvPr>
          <p:cNvSpPr txBox="1"/>
          <p:nvPr/>
        </p:nvSpPr>
        <p:spPr>
          <a:xfrm>
            <a:off x="7033260" y="632633"/>
            <a:ext cx="1870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Yuma County, Colorado</a:t>
            </a:r>
          </a:p>
        </p:txBody>
      </p:sp>
      <p:pic>
        <p:nvPicPr>
          <p:cNvPr id="5126" name="Picture 6" descr="Dog, Garden, Terrier, Fun, Norfolk Terrier, Animal">
            <a:extLst>
              <a:ext uri="{FF2B5EF4-FFF2-40B4-BE49-F238E27FC236}">
                <a16:creationId xmlns:a16="http://schemas.microsoft.com/office/drawing/2014/main" id="{D051ACD2-2B07-47A6-B70F-F71472153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60" y="3285425"/>
            <a:ext cx="4610100" cy="341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9F37-1209-46B7-98A8-2293ECFC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D555-FA40-4B4C-82E8-AACAA402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22" y="1863219"/>
            <a:ext cx="5829678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Ground water level data for Colorado was derived from the National Ground Water Monitoring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coverage is not great.  Many areas of the state have poor data coverage or none at all.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data is composed of two csv files:</a:t>
            </a:r>
            <a:r>
              <a:rPr lang="en-US" sz="2000" dirty="0">
                <a:hlinkClick r:id="rId2"/>
              </a:rPr>
              <a:t> </a:t>
            </a:r>
            <a:r>
              <a:rPr lang="en-US" sz="1400" dirty="0">
                <a:hlinkClick r:id="rId2"/>
              </a:rPr>
              <a:t>Data here</a:t>
            </a:r>
            <a:r>
              <a:rPr lang="en-US" sz="1400" dirty="0"/>
              <a:t> 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n-US" sz="2000" dirty="0"/>
              <a:t>Site information for 299 wells (</a:t>
            </a:r>
            <a:r>
              <a:rPr lang="en-US" sz="1600" dirty="0"/>
              <a:t>Site number identifier, location, depth, aquifer, aquifer type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2000" dirty="0"/>
              <a:t>Water level measurements ( n  &gt; 63,000)</a:t>
            </a:r>
          </a:p>
          <a:p>
            <a:pPr marL="813816" lvl="2" indent="-457200"/>
            <a:r>
              <a:rPr lang="en-US" sz="1600" dirty="0"/>
              <a:t>site number identifier, measurement date, water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Wells without data prior to 01/01/1990 were omitted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Resulted in 221 wells and 19,220 well level measurements for analysis</a:t>
            </a:r>
            <a:endParaRPr lang="en-US" dirty="0"/>
          </a:p>
          <a:p>
            <a:pPr marL="173736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476EC-57DA-48EF-98B9-A1EA862B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3219"/>
            <a:ext cx="5939755" cy="432056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4DB35-037C-4BC5-9D52-94A13F874701}"/>
              </a:ext>
            </a:extLst>
          </p:cNvPr>
          <p:cNvSpPr txBox="1"/>
          <p:nvPr/>
        </p:nvSpPr>
        <p:spPr>
          <a:xfrm>
            <a:off x="6096000" y="1863219"/>
            <a:ext cx="270651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   Water Depth Measurement Well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47B955-A923-486C-A78E-90A9E5D23C01}"/>
              </a:ext>
            </a:extLst>
          </p:cNvPr>
          <p:cNvSpPr/>
          <p:nvPr/>
        </p:nvSpPr>
        <p:spPr>
          <a:xfrm>
            <a:off x="6230224" y="1997551"/>
            <a:ext cx="45719" cy="4571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07482-A9CE-412F-AE29-A9205750A649}"/>
              </a:ext>
            </a:extLst>
          </p:cNvPr>
          <p:cNvSpPr txBox="1"/>
          <p:nvPr/>
        </p:nvSpPr>
        <p:spPr>
          <a:xfrm>
            <a:off x="6253083" y="3569353"/>
            <a:ext cx="1311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Colorado Plateau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32008-B87D-4AD3-B885-3A09E7650DA7}"/>
              </a:ext>
            </a:extLst>
          </p:cNvPr>
          <p:cNvSpPr txBox="1"/>
          <p:nvPr/>
        </p:nvSpPr>
        <p:spPr>
          <a:xfrm>
            <a:off x="8534178" y="4778766"/>
            <a:ext cx="89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Rio Grande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D48A6-DF75-45E0-8C13-49D3CE02FD9D}"/>
              </a:ext>
            </a:extLst>
          </p:cNvPr>
          <p:cNvSpPr txBox="1"/>
          <p:nvPr/>
        </p:nvSpPr>
        <p:spPr>
          <a:xfrm>
            <a:off x="10744200" y="3347746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Plains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26DC9-921E-4A6D-BE8C-E6C520E05B38}"/>
              </a:ext>
            </a:extLst>
          </p:cNvPr>
          <p:cNvSpPr txBox="1"/>
          <p:nvPr/>
        </p:nvSpPr>
        <p:spPr>
          <a:xfrm>
            <a:off x="9430705" y="3292354"/>
            <a:ext cx="614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Denver</a:t>
            </a:r>
          </a:p>
        </p:txBody>
      </p:sp>
    </p:spTree>
    <p:extLst>
      <p:ext uri="{BB962C8B-B14F-4D97-AF65-F5344CB8AC3E}">
        <p14:creationId xmlns:p14="http://schemas.microsoft.com/office/powerpoint/2010/main" val="19763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40CD-A050-4F19-A972-D26AD959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487326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Statitically</a:t>
            </a:r>
            <a:r>
              <a:rPr lang="en-US" dirty="0"/>
              <a:t> significant difference in ground water levels in Colorado from 1980 - 2020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D4A5-AC5B-4D40-885C-8BF8970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886" y="2286000"/>
            <a:ext cx="5372315" cy="32952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95% confidence, the mean change in ground water depth from measurements taken between 1980-1990 and 2010-2020 is between 7.1 and 8.5 ft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9F1D2-D426-415C-B975-BE71748E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0" y="1986942"/>
            <a:ext cx="5121856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68B7-9C11-4E47-9A1E-D6AA5BDE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Level Changes from Base Line Through </a:t>
            </a:r>
            <a:r>
              <a:rPr lang="en-US" dirty="0" err="1"/>
              <a:t>TIme</a:t>
            </a:r>
            <a:r>
              <a:rPr lang="en-US" dirty="0"/>
              <a:t>: All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41D7-1627-4A79-ACEB-0361D109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19" y="2084832"/>
            <a:ext cx="548635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total change from each well was calculated (well depth start- well depth latest)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 average well levels have fallen by at least 10’ since 1980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CCB04-AAFD-4AD1-99B2-F0A34A5F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9" y="1993658"/>
            <a:ext cx="4269761" cy="4920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1BA6E-67AB-4440-9426-2AF05B0E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19" y="3625596"/>
            <a:ext cx="5281271" cy="3154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475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5414-A131-408F-B3D6-EDE48872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Water Level from Base Line to 2020: Aquifer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0B267-E908-4A1E-B507-370A82AD4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783" y="1524639"/>
            <a:ext cx="6487430" cy="1476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93ADD-9FFA-4D3F-B8D0-C7F9DAFA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87" y="1847616"/>
            <a:ext cx="4768442" cy="4900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1B8A2-6DFF-42A3-B8E7-F27162FB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333" y="3048758"/>
            <a:ext cx="5094914" cy="37060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2AD58-3869-4B74-AF0B-A62C5A5A5976}"/>
              </a:ext>
            </a:extLst>
          </p:cNvPr>
          <p:cNvSpPr txBox="1"/>
          <p:nvPr/>
        </p:nvSpPr>
        <p:spPr>
          <a:xfrm>
            <a:off x="5995332" y="3041126"/>
            <a:ext cx="28634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 Water Depth Measurement Well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D1130-AB0F-4029-B798-745E14E669EC}"/>
              </a:ext>
            </a:extLst>
          </p:cNvPr>
          <p:cNvSpPr/>
          <p:nvPr/>
        </p:nvSpPr>
        <p:spPr>
          <a:xfrm>
            <a:off x="6109981" y="3172154"/>
            <a:ext cx="45719" cy="4571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DDC92-012E-4DDE-A98B-7C77750492B7}"/>
              </a:ext>
            </a:extLst>
          </p:cNvPr>
          <p:cNvSpPr txBox="1"/>
          <p:nvPr/>
        </p:nvSpPr>
        <p:spPr>
          <a:xfrm>
            <a:off x="6152415" y="4179756"/>
            <a:ext cx="112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Colorado Plateau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B6856-68BF-4F0E-958A-CCCF22463918}"/>
              </a:ext>
            </a:extLst>
          </p:cNvPr>
          <p:cNvSpPr txBox="1"/>
          <p:nvPr/>
        </p:nvSpPr>
        <p:spPr>
          <a:xfrm>
            <a:off x="8341231" y="5556948"/>
            <a:ext cx="76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Rio Grande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B0B9A-9C8C-4317-A03E-50703B724B6E}"/>
              </a:ext>
            </a:extLst>
          </p:cNvPr>
          <p:cNvSpPr txBox="1"/>
          <p:nvPr/>
        </p:nvSpPr>
        <p:spPr>
          <a:xfrm>
            <a:off x="10102791" y="4251166"/>
            <a:ext cx="128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High Plains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A41D4-367D-4702-937C-29F9BED577F8}"/>
              </a:ext>
            </a:extLst>
          </p:cNvPr>
          <p:cNvSpPr txBox="1"/>
          <p:nvPr/>
        </p:nvSpPr>
        <p:spPr>
          <a:xfrm>
            <a:off x="8969311" y="4032890"/>
            <a:ext cx="65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Denver</a:t>
            </a:r>
          </a:p>
          <a:p>
            <a:r>
              <a:rPr lang="en-US" sz="1200" dirty="0"/>
              <a:t>Basin</a:t>
            </a:r>
          </a:p>
        </p:txBody>
      </p:sp>
    </p:spTree>
    <p:extLst>
      <p:ext uri="{BB962C8B-B14F-4D97-AF65-F5344CB8AC3E}">
        <p14:creationId xmlns:p14="http://schemas.microsoft.com/office/powerpoint/2010/main" val="387324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630A-D210-46D6-9966-F527259F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Water Level from Base Line to 2020: By aquifer Formation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CE812-3F77-4388-B416-B76ADB4A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8772"/>
            <a:ext cx="6096000" cy="4949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049B7-A2ED-4898-A9BE-7B43BB173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4084"/>
            <a:ext cx="6088497" cy="27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84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1470</TotalTime>
  <Words>553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Tw Cen MT</vt:lpstr>
      <vt:lpstr>Tw Cen MT Condensed</vt:lpstr>
      <vt:lpstr>Wingdings</vt:lpstr>
      <vt:lpstr>Wingdings 3</vt:lpstr>
      <vt:lpstr>Integral</vt:lpstr>
      <vt:lpstr>Analysis of Ground Water Levels in the State of Colorado</vt:lpstr>
      <vt:lpstr>Overview</vt:lpstr>
      <vt:lpstr>Ground Water Measurement overview</vt:lpstr>
      <vt:lpstr>Problem statement</vt:lpstr>
      <vt:lpstr>Data Analyzed </vt:lpstr>
      <vt:lpstr>Statitically significant difference in ground water levels in Colorado from 1980 - 2020</vt:lpstr>
      <vt:lpstr>Water Level Changes from Base Line Through TIme: All Wells</vt:lpstr>
      <vt:lpstr>Delta Water Level from Base Line to 2020: Aquifer System</vt:lpstr>
      <vt:lpstr>Delta Water Level from Base Line to 2020: By aquifer Formation </vt:lpstr>
      <vt:lpstr>Delta Water Level from Base Line to 2020: By aquifer Formation </vt:lpstr>
      <vt:lpstr>Water Level Changes from Base Line: by County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Ground Water Levels in the State of Colorado</dc:title>
  <dc:creator>17204</dc:creator>
  <cp:lastModifiedBy>17204</cp:lastModifiedBy>
  <cp:revision>26</cp:revision>
  <dcterms:created xsi:type="dcterms:W3CDTF">2020-06-19T13:03:55Z</dcterms:created>
  <dcterms:modified xsi:type="dcterms:W3CDTF">2020-06-20T13:34:15Z</dcterms:modified>
</cp:coreProperties>
</file>