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w Bold" charset="1" panose="00000800000000000000"/>
      <p:regular r:id="rId11"/>
    </p:embeddedFont>
    <p:embeddedFont>
      <p:font typeface="DM Sans" charset="1" panose="00000000000000000000"/>
      <p:regular r:id="rId12"/>
    </p:embeddedFont>
    <p:embeddedFont>
      <p:font typeface="DM Sans Italics" charset="1" panose="00000000000000000000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982"/>
            <a:ext cx="15501768" cy="10744559"/>
          </a:xfrm>
          <a:custGeom>
            <a:avLst/>
            <a:gdLst/>
            <a:ahLst/>
            <a:cxnLst/>
            <a:rect r="r" b="b" t="t" l="l"/>
            <a:pathLst>
              <a:path h="10744559" w="15501768">
                <a:moveTo>
                  <a:pt x="0" y="0"/>
                </a:moveTo>
                <a:lnTo>
                  <a:pt x="15501768" y="0"/>
                </a:lnTo>
                <a:lnTo>
                  <a:pt x="15501768" y="10744559"/>
                </a:lnTo>
                <a:lnTo>
                  <a:pt x="0" y="107445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427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97689" y="-1791025"/>
            <a:ext cx="4066773" cy="4066773"/>
          </a:xfrm>
          <a:custGeom>
            <a:avLst/>
            <a:gdLst/>
            <a:ahLst/>
            <a:cxnLst/>
            <a:rect r="r" b="b" t="t" l="l"/>
            <a:pathLst>
              <a:path h="4066773" w="4066773">
                <a:moveTo>
                  <a:pt x="0" y="0"/>
                </a:moveTo>
                <a:lnTo>
                  <a:pt x="4066773" y="0"/>
                </a:lnTo>
                <a:lnTo>
                  <a:pt x="4066773" y="4066773"/>
                </a:lnTo>
                <a:lnTo>
                  <a:pt x="0" y="4066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04687" y="8319201"/>
            <a:ext cx="4066773" cy="4066773"/>
          </a:xfrm>
          <a:custGeom>
            <a:avLst/>
            <a:gdLst/>
            <a:ahLst/>
            <a:cxnLst/>
            <a:rect r="r" b="b" t="t" l="l"/>
            <a:pathLst>
              <a:path h="4066773" w="4066773">
                <a:moveTo>
                  <a:pt x="0" y="0"/>
                </a:moveTo>
                <a:lnTo>
                  <a:pt x="4066774" y="0"/>
                </a:lnTo>
                <a:lnTo>
                  <a:pt x="4066774" y="4066773"/>
                </a:lnTo>
                <a:lnTo>
                  <a:pt x="0" y="4066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07731" y="3011723"/>
            <a:ext cx="8872538" cy="4629150"/>
            <a:chOff x="0" y="0"/>
            <a:chExt cx="2336800" cy="1219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36800" cy="1219200"/>
            </a:xfrm>
            <a:custGeom>
              <a:avLst/>
              <a:gdLst/>
              <a:ahLst/>
              <a:cxnLst/>
              <a:rect r="r" b="b" t="t" l="l"/>
              <a:pathLst>
                <a:path h="1219200" w="2336800">
                  <a:moveTo>
                    <a:pt x="6108" y="0"/>
                  </a:moveTo>
                  <a:lnTo>
                    <a:pt x="2330692" y="0"/>
                  </a:lnTo>
                  <a:cubicBezTo>
                    <a:pt x="2334065" y="0"/>
                    <a:pt x="2336800" y="2735"/>
                    <a:pt x="2336800" y="6108"/>
                  </a:cubicBezTo>
                  <a:lnTo>
                    <a:pt x="2336800" y="1213092"/>
                  </a:lnTo>
                  <a:cubicBezTo>
                    <a:pt x="2336800" y="1216465"/>
                    <a:pt x="2334065" y="1219200"/>
                    <a:pt x="2330692" y="1219200"/>
                  </a:cubicBezTo>
                  <a:lnTo>
                    <a:pt x="6108" y="1219200"/>
                  </a:lnTo>
                  <a:cubicBezTo>
                    <a:pt x="2735" y="1219200"/>
                    <a:pt x="0" y="1216465"/>
                    <a:pt x="0" y="1213092"/>
                  </a:cubicBezTo>
                  <a:lnTo>
                    <a:pt x="0" y="6108"/>
                  </a:lnTo>
                  <a:cubicBezTo>
                    <a:pt x="0" y="2735"/>
                    <a:pt x="2735" y="0"/>
                    <a:pt x="6108" y="0"/>
                  </a:cubicBezTo>
                  <a:close/>
                </a:path>
              </a:pathLst>
            </a:custGeom>
            <a:solidFill>
              <a:srgbClr val="00569E">
                <a:alpha val="8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336800" cy="1247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531060" y="3363176"/>
            <a:ext cx="9575675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8"/>
              </a:lnSpc>
            </a:pPr>
            <a:r>
              <a:rPr lang="en-US" sz="10424">
                <a:solidFill>
                  <a:srgbClr val="FFFFFF"/>
                </a:solidFill>
                <a:latin typeface="Now Bold"/>
              </a:rPr>
              <a:t>REPORTING &amp;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76224" y="6869454"/>
            <a:ext cx="6135551" cy="44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6"/>
              </a:lnSpc>
              <a:spcBef>
                <a:spcPct val="0"/>
              </a:spcBef>
            </a:pPr>
            <a:r>
              <a:rPr lang="en-US" sz="2931">
                <a:solidFill>
                  <a:srgbClr val="FFFFFF"/>
                </a:solidFill>
                <a:latin typeface="DM Sans"/>
              </a:rPr>
              <a:t>Mattia Chiriatti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28700"/>
            <a:ext cx="3213268" cy="42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845" spc="-56">
                <a:solidFill>
                  <a:srgbClr val="FFFAEB"/>
                </a:solidFill>
                <a:latin typeface="DM Sans Italics"/>
              </a:rPr>
              <a:t>Esercitazione S3/L3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6720" y="5217897"/>
            <a:ext cx="1722435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8"/>
              </a:lnSpc>
            </a:pPr>
            <a:r>
              <a:rPr lang="en-US" sz="10424">
                <a:solidFill>
                  <a:srgbClr val="0ABFFF"/>
                </a:solidFill>
                <a:latin typeface="Now Bold"/>
              </a:rPr>
              <a:t>RISK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496664" y="-2868902"/>
            <a:ext cx="7050727" cy="6114903"/>
          </a:xfrm>
          <a:custGeom>
            <a:avLst/>
            <a:gdLst/>
            <a:ahLst/>
            <a:cxnLst/>
            <a:rect r="r" b="b" t="t" l="l"/>
            <a:pathLst>
              <a:path h="6114903" w="7050727">
                <a:moveTo>
                  <a:pt x="0" y="0"/>
                </a:moveTo>
                <a:lnTo>
                  <a:pt x="7050728" y="0"/>
                </a:lnTo>
                <a:lnTo>
                  <a:pt x="7050728" y="6114903"/>
                </a:lnTo>
                <a:lnTo>
                  <a:pt x="0" y="61149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674630" y="3704600"/>
            <a:ext cx="3412067" cy="2959192"/>
          </a:xfrm>
          <a:custGeom>
            <a:avLst/>
            <a:gdLst/>
            <a:ahLst/>
            <a:cxnLst/>
            <a:rect r="r" b="b" t="t" l="l"/>
            <a:pathLst>
              <a:path h="2959192" w="3412067">
                <a:moveTo>
                  <a:pt x="0" y="0"/>
                </a:moveTo>
                <a:lnTo>
                  <a:pt x="3412067" y="0"/>
                </a:lnTo>
                <a:lnTo>
                  <a:pt x="3412067" y="2959192"/>
                </a:lnTo>
                <a:lnTo>
                  <a:pt x="0" y="295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54064" y="6205194"/>
            <a:ext cx="9454273" cy="8199433"/>
          </a:xfrm>
          <a:custGeom>
            <a:avLst/>
            <a:gdLst/>
            <a:ahLst/>
            <a:cxnLst/>
            <a:rect r="r" b="b" t="t" l="l"/>
            <a:pathLst>
              <a:path h="8199433" w="9454273">
                <a:moveTo>
                  <a:pt x="0" y="0"/>
                </a:moveTo>
                <a:lnTo>
                  <a:pt x="9454272" y="0"/>
                </a:lnTo>
                <a:lnTo>
                  <a:pt x="9454272" y="8199433"/>
                </a:lnTo>
                <a:lnTo>
                  <a:pt x="0" y="8199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35783" y="8606199"/>
            <a:ext cx="5390682" cy="490824"/>
          </a:xfrm>
          <a:custGeom>
            <a:avLst/>
            <a:gdLst/>
            <a:ahLst/>
            <a:cxnLst/>
            <a:rect r="r" b="b" t="t" l="l"/>
            <a:pathLst>
              <a:path h="490824" w="5390682">
                <a:moveTo>
                  <a:pt x="0" y="0"/>
                </a:moveTo>
                <a:lnTo>
                  <a:pt x="5390682" y="0"/>
                </a:lnTo>
                <a:lnTo>
                  <a:pt x="5390682" y="490824"/>
                </a:lnTo>
                <a:lnTo>
                  <a:pt x="0" y="490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6912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81967" y="3246001"/>
            <a:ext cx="3412067" cy="2959192"/>
          </a:xfrm>
          <a:custGeom>
            <a:avLst/>
            <a:gdLst/>
            <a:ahLst/>
            <a:cxnLst/>
            <a:rect r="r" b="b" t="t" l="l"/>
            <a:pathLst>
              <a:path h="2959192" w="3412067">
                <a:moveTo>
                  <a:pt x="0" y="0"/>
                </a:moveTo>
                <a:lnTo>
                  <a:pt x="3412066" y="0"/>
                </a:lnTo>
                <a:lnTo>
                  <a:pt x="3412066" y="2959193"/>
                </a:lnTo>
                <a:lnTo>
                  <a:pt x="0" y="2959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147224"/>
            <a:ext cx="15710401" cy="8620129"/>
            <a:chOff x="0" y="0"/>
            <a:chExt cx="4137719" cy="22703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37719" cy="2270322"/>
            </a:xfrm>
            <a:custGeom>
              <a:avLst/>
              <a:gdLst/>
              <a:ahLst/>
              <a:cxnLst/>
              <a:rect r="r" b="b" t="t" l="l"/>
              <a:pathLst>
                <a:path h="2270322" w="4137719">
                  <a:moveTo>
                    <a:pt x="6406" y="0"/>
                  </a:moveTo>
                  <a:lnTo>
                    <a:pt x="4131313" y="0"/>
                  </a:lnTo>
                  <a:cubicBezTo>
                    <a:pt x="4134851" y="0"/>
                    <a:pt x="4137719" y="2868"/>
                    <a:pt x="4137719" y="6406"/>
                  </a:cubicBezTo>
                  <a:lnTo>
                    <a:pt x="4137719" y="2263916"/>
                  </a:lnTo>
                  <a:cubicBezTo>
                    <a:pt x="4137719" y="2265615"/>
                    <a:pt x="4137044" y="2267244"/>
                    <a:pt x="4135843" y="2268446"/>
                  </a:cubicBezTo>
                  <a:cubicBezTo>
                    <a:pt x="4134641" y="2269647"/>
                    <a:pt x="4133012" y="2270322"/>
                    <a:pt x="4131313" y="2270322"/>
                  </a:cubicBezTo>
                  <a:lnTo>
                    <a:pt x="6406" y="2270322"/>
                  </a:lnTo>
                  <a:cubicBezTo>
                    <a:pt x="4707" y="2270322"/>
                    <a:pt x="3078" y="2269647"/>
                    <a:pt x="1876" y="2268446"/>
                  </a:cubicBezTo>
                  <a:cubicBezTo>
                    <a:pt x="675" y="2267244"/>
                    <a:pt x="0" y="2265615"/>
                    <a:pt x="0" y="2263916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84C6E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137719" cy="2298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04152" y="1275089"/>
            <a:ext cx="15077815" cy="822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2984" spc="292">
                <a:solidFill>
                  <a:srgbClr val="00569E"/>
                </a:solidFill>
                <a:latin typeface="Canva Sans"/>
              </a:rPr>
              <a:t>Un’azienda ha richiesto la raccolta di informazione per la conduzione di un risk assessment. Lo scenario da valutare è la gestione dei controlli di accesso. </a:t>
            </a:r>
          </a:p>
          <a:p>
            <a:pPr algn="l">
              <a:lnSpc>
                <a:spcPts val="5043"/>
              </a:lnSpc>
            </a:pPr>
          </a:p>
          <a:p>
            <a:pPr algn="l">
              <a:lnSpc>
                <a:spcPts val="5043"/>
              </a:lnSpc>
            </a:pPr>
            <a:r>
              <a:rPr lang="en-US" sz="2984" spc="292">
                <a:solidFill>
                  <a:srgbClr val="00569E"/>
                </a:solidFill>
                <a:latin typeface="Canva Sans"/>
              </a:rPr>
              <a:t>• Prepara un elenco di persone chiave da intervistare nell'azienda e i potenziali argomenti di discussione per ciascuna di esse. </a:t>
            </a:r>
          </a:p>
          <a:p>
            <a:pPr algn="l">
              <a:lnSpc>
                <a:spcPts val="5043"/>
              </a:lnSpc>
            </a:pPr>
            <a:r>
              <a:rPr lang="en-US" sz="2984" spc="292">
                <a:solidFill>
                  <a:srgbClr val="00569E"/>
                </a:solidFill>
                <a:latin typeface="Canva Sans"/>
              </a:rPr>
              <a:t>• Identifica i tipi di documentazione che dovresti rivedere per raccogliere informazioni su processi, sistemi e controlli di sicurezza. </a:t>
            </a:r>
          </a:p>
          <a:p>
            <a:pPr algn="l">
              <a:lnSpc>
                <a:spcPts val="5043"/>
              </a:lnSpc>
            </a:pPr>
            <a:r>
              <a:rPr lang="en-US" sz="2984" spc="292">
                <a:solidFill>
                  <a:srgbClr val="00569E"/>
                </a:solidFill>
                <a:latin typeface="Canva Sans"/>
              </a:rPr>
              <a:t>• Descrivi i test che potresti eseguire per raccogliere dati sulla configurazione dei sistemi IT e sulla sicurezza delle reti. </a:t>
            </a:r>
          </a:p>
          <a:p>
            <a:pPr algn="l">
              <a:lnSpc>
                <a:spcPts val="5043"/>
              </a:lnSpc>
            </a:pPr>
          </a:p>
          <a:p>
            <a:pPr algn="l">
              <a:lnSpc>
                <a:spcPts val="5043"/>
              </a:lnSpc>
            </a:pPr>
            <a:r>
              <a:rPr lang="en-US" sz="2984" spc="292">
                <a:solidFill>
                  <a:srgbClr val="00569E"/>
                </a:solidFill>
                <a:latin typeface="Canva Sans"/>
              </a:rPr>
              <a:t>Ricordatevi delle risorse utilizzate nell’esercizio di ieri e del materiale relativo ai controlli.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20956" y="289974"/>
            <a:ext cx="491005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16"/>
              </a:lnSpc>
              <a:spcBef>
                <a:spcPct val="0"/>
              </a:spcBef>
            </a:pPr>
            <a:r>
              <a:rPr lang="en-US" sz="5514">
                <a:solidFill>
                  <a:srgbClr val="FFFFFF"/>
                </a:solidFill>
                <a:latin typeface="Now Bold"/>
              </a:rPr>
              <a:t>TRACCIA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7863" y="448310"/>
            <a:ext cx="22620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QUESITO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7863" y="1291680"/>
            <a:ext cx="11488936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 Bold"/>
              </a:rPr>
              <a:t>Persone Chiave da Intervistare</a:t>
            </a:r>
            <a:r>
              <a:rPr lang="en-US" sz="2799">
                <a:solidFill>
                  <a:srgbClr val="FFFFFF"/>
                </a:solidFill>
                <a:latin typeface="Canva Sans"/>
              </a:rPr>
              <a:t>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Responsabile IT/Security Manager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Responsabile Personale/Human Resources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Responsabile dei Sistemi Informativi/Amministratore di sistema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Utenti Chiave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7863" y="4363634"/>
            <a:ext cx="8221470" cy="54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 Bold"/>
              </a:rPr>
              <a:t>Argomenti di discussione generici</a:t>
            </a:r>
            <a:r>
              <a:rPr lang="en-US" sz="2799">
                <a:solidFill>
                  <a:srgbClr val="FFFFFF"/>
                </a:solidFill>
                <a:latin typeface="Canva Sans"/>
              </a:rPr>
              <a:t>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Processi di gestione accessi e autorizzazioni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Politiche di sicurezza aziendali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Incidenti di sicurezza passati o violazioni degli accessi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Procedure di gestione delle credenziali dei dipendenti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Politiche di accesso alle info aziendali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Formazione dei dipendenti sulla sicurezza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Configurazione dei sistemi di autenticazione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Monitoraggio degli accessi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88925" y="4363634"/>
            <a:ext cx="8221470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 Bold"/>
              </a:rPr>
              <a:t>Argomenti di discussione generici</a:t>
            </a:r>
            <a:r>
              <a:rPr lang="en-US" sz="2799">
                <a:solidFill>
                  <a:srgbClr val="FFFFFF"/>
                </a:solidFill>
                <a:latin typeface="Canva Sans"/>
              </a:rPr>
              <a:t>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Aggiornamenti e patching di sistemi critici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Esperienze personali per la gestione accessi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Feedback sull’usabilità ed efficacia dei controlli implementati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Possibili suggerimenti per migliorare la sicurezza degli utenti e dei dati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1028700" y="4089252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9403484" y="5143500"/>
            <a:ext cx="0" cy="342621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4451" y="448310"/>
            <a:ext cx="232886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QUESITO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2528197"/>
            <a:ext cx="17259300" cy="493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 Bold"/>
              </a:rPr>
              <a:t>Documentazione da rivedere</a:t>
            </a:r>
            <a:r>
              <a:rPr lang="en-US" sz="2799">
                <a:solidFill>
                  <a:srgbClr val="FFFFFF"/>
                </a:solidFill>
                <a:latin typeface="Canva Sans"/>
              </a:rPr>
              <a:t>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Politiche di Sicurezza e Procedure, ovvero documenti che contengono le politiche aziendali relative al controllo degli accessi, procedure operative per la gestione degli accessi, politiche di sicurezza sulla gestione delle credenziali;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Registro Accessi e Log di Sicurezza, ovvero documenti che contengono i registri di accesso alle risorse aziendali, log di eventi di sicurezza informatica, registri delle modifiche alle autorizzazioni degli utenti;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Documentazione Tecnica dei Sistemi, ovvero documenti che contengono diagrammi di rete e composizione dell’architettura di sistema, configurazioni dei firewall, dei server di autenticazione e dei sistemi di gestione degli accessi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56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5223" y="448310"/>
            <a:ext cx="23473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Now Bold"/>
              </a:rPr>
              <a:t>QUESITO 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07106"/>
            <a:ext cx="15656868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 Bold"/>
              </a:rPr>
              <a:t>Test da effettuare per la raccolta dati</a:t>
            </a:r>
            <a:r>
              <a:rPr lang="en-US" sz="2799">
                <a:solidFill>
                  <a:srgbClr val="FFFFFF"/>
                </a:solidFill>
                <a:latin typeface="Canva Sans"/>
              </a:rPr>
              <a:t>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Scansione dei sistemi e delle reti aziendali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Vulnerability Assessment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Verifica delle configurazioni dei firewall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Verifica delle configurazioni per l’assegnazione delle autorizzazioni agli utenti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Analisi e monitoraggio dei Log di sistema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Canva Sans"/>
              </a:rPr>
              <a:t>Simulazioni di ingegneria sociale, con un probabile corso di formazione post simulazione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DAGFMXROrLk</dc:identifier>
  <dcterms:modified xsi:type="dcterms:W3CDTF">2011-08-01T06:04:30Z</dcterms:modified>
  <cp:revision>1</cp:revision>
  <dc:title>reporting</dc:title>
</cp:coreProperties>
</file>