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70" t="0" r="-14074" b="-4066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546622" y="1028700"/>
            <a:ext cx="15194756" cy="8229600"/>
          </a:xfrm>
          <a:prstGeom prst="rect">
            <a:avLst/>
          </a:prstGeom>
          <a:solidFill>
            <a:srgbClr val="000000">
              <a:alpha val="74902"/>
            </a:srgbClr>
          </a:solidFill>
        </p:spPr>
      </p:sp>
      <p:sp>
        <p:nvSpPr>
          <p:cNvPr name="TextBox 4" id="4"/>
          <p:cNvSpPr txBox="true"/>
          <p:nvPr/>
        </p:nvSpPr>
        <p:spPr>
          <a:xfrm rot="0">
            <a:off x="1666178" y="1161752"/>
            <a:ext cx="3140038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"/>
              </a:lnSpc>
            </a:pPr>
            <a:r>
              <a:rPr lang="en-US" sz="1800" spc="216">
                <a:solidFill>
                  <a:srgbClr val="FFFFFF"/>
                </a:solidFill>
                <a:latin typeface="HK Grotesk Bold"/>
              </a:rPr>
              <a:t>ESERCITAZIONE S2/L2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55122" y="8567716"/>
            <a:ext cx="285096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u="sng">
                <a:solidFill>
                  <a:srgbClr val="FFFFFF"/>
                </a:solidFill>
                <a:latin typeface="HK Grotesk Bold"/>
              </a:rPr>
              <a:t>Mattia Chiriatti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81034" y="3341853"/>
            <a:ext cx="12725931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HK Grotesk Bold"/>
              </a:rPr>
              <a:t>Piani di trattamento del rischio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75783" y="8029004"/>
            <a:ext cx="25439566" cy="4515991"/>
          </a:xfrm>
          <a:custGeom>
            <a:avLst/>
            <a:gdLst/>
            <a:ahLst/>
            <a:cxnLst/>
            <a:rect r="r" b="b" t="t" l="l"/>
            <a:pathLst>
              <a:path h="4515991" w="25439566">
                <a:moveTo>
                  <a:pt x="0" y="0"/>
                </a:moveTo>
                <a:lnTo>
                  <a:pt x="25439566" y="0"/>
                </a:lnTo>
                <a:lnTo>
                  <a:pt x="25439566" y="4515992"/>
                </a:lnTo>
                <a:lnTo>
                  <a:pt x="0" y="451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2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55886" y="7358196"/>
            <a:ext cx="10976228" cy="1581454"/>
          </a:xfrm>
          <a:custGeom>
            <a:avLst/>
            <a:gdLst/>
            <a:ahLst/>
            <a:cxnLst/>
            <a:rect r="r" b="b" t="t" l="l"/>
            <a:pathLst>
              <a:path h="1581454" w="10976228">
                <a:moveTo>
                  <a:pt x="0" y="0"/>
                </a:moveTo>
                <a:lnTo>
                  <a:pt x="10976228" y="0"/>
                </a:lnTo>
                <a:lnTo>
                  <a:pt x="10976228" y="1581454"/>
                </a:lnTo>
                <a:lnTo>
                  <a:pt x="0" y="1581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5264"/>
            <a:ext cx="889028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9490"/>
                </a:solidFill>
                <a:latin typeface="HK Grotesk Bold"/>
              </a:rPr>
              <a:t>Traccia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24679"/>
            <a:ext cx="1659444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Un’azienda subisce 6 data breach ogni 2 anni, in cui l’80% del contenuto viene esfiltrato per un valore complessivo del dataset di 100.000€. L’attaccante riesce a portare a termine il data breach nel 90% dei casi.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0655" y="3528473"/>
            <a:ext cx="1910804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Calcolare: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SLE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ARO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ALE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GL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4986" y="3528473"/>
            <a:ext cx="5580960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Per ogni soluzione, valutare: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mALE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CBA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ROSI (con rapporto di mitigazione)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mv (probabilità di riuscita dopo la mitigazione)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43008" y="3757073"/>
            <a:ext cx="204314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Utilizzare: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  <a:ea typeface="HK Grotesk Medium"/>
              </a:rPr>
              <a:t>• λ=𝐴𝐿𝐸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  <a:ea typeface="HK Grotesk Medium"/>
              </a:rPr>
              <a:t>• 𝑡=𝐸𝐹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487714"/>
            <a:ext cx="1659444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Valutare se il costo delle contromisure rientra nell’investimento consigliato da Gordon-Loeb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989013" y="3276932"/>
            <a:ext cx="4478860" cy="1609338"/>
            <a:chOff x="0" y="0"/>
            <a:chExt cx="5971813" cy="214578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14729"/>
              <a:ext cx="5971813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009490"/>
                  </a:solidFill>
                  <a:latin typeface="HK Grotesk Semi-Bold"/>
                </a:rPr>
                <a:t>Asset Value * Exposure Factor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5971813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9490"/>
                  </a:solidFill>
                  <a:latin typeface="HK Grotesk Bold"/>
                </a:rPr>
                <a:t>Single Loss Expectancy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71863"/>
              <a:ext cx="5971813" cy="473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HK Grotesk Medium"/>
                </a:rPr>
                <a:t>100.000*0.8= </a:t>
              </a:r>
              <a:r>
                <a:rPr lang="en-US" sz="2199">
                  <a:solidFill>
                    <a:srgbClr val="009490"/>
                  </a:solidFill>
                  <a:latin typeface="HK Grotesk Medium"/>
                </a:rPr>
                <a:t>€80000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730958"/>
            <a:ext cx="1087834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Dati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89013" y="6551474"/>
            <a:ext cx="447886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60"/>
              </a:lnSpc>
            </a:pPr>
            <a:r>
              <a:rPr lang="en-US" sz="2300">
                <a:solidFill>
                  <a:srgbClr val="009490"/>
                </a:solidFill>
                <a:latin typeface="HK Grotesk Semi-Bold"/>
              </a:rPr>
              <a:t>Totale eventi avversi/anni</a:t>
            </a:r>
          </a:p>
          <a:p>
            <a:pPr>
              <a:lnSpc>
                <a:spcPts val="2760"/>
              </a:lnSpc>
            </a:pPr>
            <a:r>
              <a:rPr lang="en-US" sz="2300">
                <a:solidFill>
                  <a:srgbClr val="009490"/>
                </a:solidFill>
                <a:latin typeface="HK Grotesk Semi-Bold"/>
              </a:rPr>
              <a:t>Numero medio all’anno * Probabilità di riuscita dell’attacco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9013" y="5853376"/>
            <a:ext cx="513146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009490"/>
                </a:solidFill>
                <a:latin typeface="HK Grotesk Bold"/>
              </a:rPr>
              <a:t>Annual Rate of Occurrence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89013" y="7800361"/>
            <a:ext cx="4478860" cy="72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6/2= </a:t>
            </a:r>
            <a:r>
              <a:rPr lang="en-US" sz="2199">
                <a:solidFill>
                  <a:srgbClr val="009490"/>
                </a:solidFill>
                <a:latin typeface="HK Grotesk"/>
              </a:rPr>
              <a:t>3</a:t>
            </a:r>
          </a:p>
          <a:p>
            <a:pPr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3 * 0,9 =</a:t>
            </a:r>
            <a:r>
              <a:rPr lang="en-US" sz="2199">
                <a:solidFill>
                  <a:srgbClr val="009490"/>
                </a:solidFill>
                <a:latin typeface="HK Grotesk"/>
              </a:rPr>
              <a:t> 2.7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018272" y="3276932"/>
            <a:ext cx="4478860" cy="1609338"/>
            <a:chOff x="0" y="0"/>
            <a:chExt cx="5971813" cy="214578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914729"/>
              <a:ext cx="5971813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009490"/>
                  </a:solidFill>
                  <a:latin typeface="HK Grotesk Semi-Bold"/>
                </a:rPr>
                <a:t>SLE * ARO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5971813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9490"/>
                  </a:solidFill>
                  <a:latin typeface="HK Grotesk Bold"/>
                </a:rPr>
                <a:t>Annual Loss Expectancy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671863"/>
              <a:ext cx="5971813" cy="473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HK Grotesk Medium"/>
                </a:rPr>
                <a:t>80000*3= </a:t>
              </a:r>
              <a:r>
                <a:rPr lang="en-US" sz="2199">
                  <a:solidFill>
                    <a:srgbClr val="009490"/>
                  </a:solidFill>
                  <a:latin typeface="HK Grotesk Medium"/>
                </a:rPr>
                <a:t>€240000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018272" y="5862901"/>
            <a:ext cx="6419505" cy="2999988"/>
            <a:chOff x="0" y="0"/>
            <a:chExt cx="8559339" cy="399998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14729"/>
              <a:ext cx="8559339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009490"/>
                  </a:solidFill>
                  <a:latin typeface="HK Grotesk Semi-Bold"/>
                </a:rPr>
                <a:t>Perdite potenziali= ALE * EF * probabilità di riuscita dell’attacco</a:t>
              </a:r>
            </a:p>
            <a:p>
              <a:pPr>
                <a:lnSpc>
                  <a:spcPts val="2760"/>
                </a:lnSpc>
              </a:pPr>
            </a:p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009490"/>
                  </a:solidFill>
                  <a:latin typeface="HK Grotesk Semi-Bold"/>
                </a:rPr>
                <a:t>Investimento in sicurezza: 0,37*perdite potenziali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8559339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9490"/>
                  </a:solidFill>
                  <a:latin typeface="HK Grotesk Bold"/>
                </a:rPr>
                <a:t>Gordon Loeb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043463"/>
              <a:ext cx="8559339" cy="9565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trike="noStrike" u="none">
                  <a:solidFill>
                    <a:srgbClr val="000000"/>
                  </a:solidFill>
                  <a:latin typeface="HK Grotesk Medium"/>
                  <a:ea typeface="HK Grotesk Medium"/>
                </a:rPr>
                <a:t>d= 𝜆∙𝑡∙𝑣 = 45000.9 * 80% *90% = </a:t>
              </a:r>
              <a:r>
                <a:rPr lang="en-US" sz="2199" strike="noStrike" u="none">
                  <a:solidFill>
                    <a:srgbClr val="009490"/>
                  </a:solidFill>
                  <a:latin typeface="HK Grotesk Medium"/>
                </a:rPr>
                <a:t>€172800</a:t>
              </a:r>
            </a:p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trike="noStrike" u="none">
                  <a:solidFill>
                    <a:srgbClr val="000000"/>
                  </a:solidFill>
                  <a:latin typeface="HK Grotesk Medium"/>
                </a:rPr>
                <a:t>Investment= 0,37 * 36000,72 = </a:t>
              </a:r>
              <a:r>
                <a:rPr lang="en-US" sz="2199" strike="noStrike" u="none">
                  <a:solidFill>
                    <a:srgbClr val="009490"/>
                  </a:solidFill>
                  <a:latin typeface="HK Grotesk Medium"/>
                </a:rPr>
                <a:t>€63936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69669" y="2849990"/>
            <a:ext cx="346560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50%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€63000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30958"/>
            <a:ext cx="1087834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06608" y="2849990"/>
            <a:ext cx="10386663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mALE= AROpost * SLE post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AROpost= AROprior * (1-Mitigation Ratio) = 2.7 *(1-0.5)=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1.35 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SLEpost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mALE = 1.35 * 80000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€108000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6608" y="49267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240000 - 108000 - 63000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€69000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06608" y="61840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ROSI = 240000 * 50% - 63000/63000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90%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6608" y="74413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57%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669" y="8641479"/>
            <a:ext cx="1659444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730958"/>
            <a:ext cx="1087834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06608" y="2849990"/>
            <a:ext cx="10386663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mALE= AROpost * SLE post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AROpost= AROprior * (1-Mitigation Ratio) = 2.7 *(1-0.65)=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0.95 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SLEpost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mALE = 0.95 * 80000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€76000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06608" y="49267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240000 - 76000 - 70000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€94000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6608" y="61840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ROSI = 240000 * 65% - 70000/70000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123%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9669" y="2849990"/>
            <a:ext cx="346560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65%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€70000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6608" y="74413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32.25%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669" y="8641479"/>
            <a:ext cx="1659444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730958"/>
            <a:ext cx="1087834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06608" y="2849990"/>
            <a:ext cx="10386663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mALE= AROpost * SLE post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AROpost= AROprior * (1-Mitigation Ratio) = 2.7 *(1-0.43)=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1.54 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SLEpost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mALE = 1.54 * 80000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€123200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06608" y="49267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240000 - 123200 - 60000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€56800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6608" y="61840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ROSI = 240000 * 43% - 60000/60000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72%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9669" y="2849990"/>
            <a:ext cx="346560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43%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€60000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6608" y="74413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70.68%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669" y="8641479"/>
            <a:ext cx="1659444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730958"/>
            <a:ext cx="1087834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06608" y="2849990"/>
            <a:ext cx="10386663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mALE= AROpost * SLE post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AROpost= AROprior * (1-Mitigation Ratio) = 2.7 *(1-0.62)=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1.03 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SLEpost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mALE = 1.03 * 80000 = 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€82400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06608" y="49267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240000 - 82400 - 69000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€88600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6608" y="61840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ROSI = 240000 * 62% - 69000/69000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116%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9669" y="2849990"/>
            <a:ext cx="346560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62%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€69000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6608" y="74413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36.84%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669" y="8641479"/>
            <a:ext cx="1659444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730958"/>
            <a:ext cx="1087834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06608" y="2849990"/>
            <a:ext cx="10386663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mALE= AROpost * SLE post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AROpost= AROprior * (1-Mitigation Ratio) = 2.7 *(1-0.80)=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0.54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SLEpost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mALE = 0.54 * 80000 = 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€43200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06608" y="49267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240000 - 43200 - 100000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€96800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6608" y="61840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ROSI = 240000 * 80% - 100000/100000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92%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9669" y="2849990"/>
            <a:ext cx="346560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80%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€100000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6608" y="7441329"/>
            <a:ext cx="1038666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11.76%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669" y="8641479"/>
            <a:ext cx="1659444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DAGEEW2PSyY</dc:identifier>
  <dcterms:modified xsi:type="dcterms:W3CDTF">2011-08-01T06:04:30Z</dcterms:modified>
  <cp:revision>1</cp:revision>
  <dc:title>ESERCITAZIONE s2/l2</dc:title>
</cp:coreProperties>
</file>