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HK Grotesk" panose="020B0604020202020204" charset="0"/>
      <p:regular r:id="rId10"/>
    </p:embeddedFont>
    <p:embeddedFont>
      <p:font typeface="HK Grotesk Bold" panose="020B0604020202020204" charset="0"/>
      <p:regular r:id="rId11"/>
    </p:embeddedFont>
    <p:embeddedFont>
      <p:font typeface="HK Grotesk Medium" panose="020B0604020202020204" charset="0"/>
      <p:regular r:id="rId12"/>
    </p:embeddedFont>
    <p:embeddedFont>
      <p:font typeface="HK Grotesk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70" r="-14074" b="-40660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AutoShape 3"/>
          <p:cNvSpPr/>
          <p:nvPr/>
        </p:nvSpPr>
        <p:spPr>
          <a:xfrm>
            <a:off x="1546622" y="1028700"/>
            <a:ext cx="15194756" cy="8229600"/>
          </a:xfrm>
          <a:prstGeom prst="rect">
            <a:avLst/>
          </a:prstGeom>
          <a:solidFill>
            <a:srgbClr val="000000">
              <a:alpha val="74902"/>
            </a:srgbClr>
          </a:solid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1666178" y="1161752"/>
            <a:ext cx="3140038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</a:pPr>
            <a:r>
              <a:rPr lang="en-US" sz="1800" spc="216">
                <a:solidFill>
                  <a:srgbClr val="FFFFFF"/>
                </a:solidFill>
                <a:latin typeface="HK Grotesk Bold"/>
              </a:rPr>
              <a:t>ESERCITAZIONE S2/L2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55122" y="8567716"/>
            <a:ext cx="285096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u="sng">
                <a:solidFill>
                  <a:srgbClr val="FFFFFF"/>
                </a:solidFill>
                <a:latin typeface="HK Grotesk Bold"/>
              </a:rPr>
              <a:t>Mattia Chiriatti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81034" y="3341853"/>
            <a:ext cx="12725931" cy="465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HK Grotesk Bold"/>
              </a:rPr>
              <a:t>Piani di trattamento del rischio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5783" y="8029004"/>
            <a:ext cx="25439566" cy="4515991"/>
          </a:xfrm>
          <a:custGeom>
            <a:avLst/>
            <a:gdLst/>
            <a:ahLst/>
            <a:cxnLst/>
            <a:rect l="l" t="t" r="r" b="b"/>
            <a:pathLst>
              <a:path w="25439566" h="4515991">
                <a:moveTo>
                  <a:pt x="0" y="0"/>
                </a:moveTo>
                <a:lnTo>
                  <a:pt x="25439566" y="0"/>
                </a:lnTo>
                <a:lnTo>
                  <a:pt x="25439566" y="4515992"/>
                </a:lnTo>
                <a:lnTo>
                  <a:pt x="0" y="4515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62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3655886" y="7358196"/>
            <a:ext cx="10976228" cy="1581454"/>
          </a:xfrm>
          <a:custGeom>
            <a:avLst/>
            <a:gdLst/>
            <a:ahLst/>
            <a:cxnLst/>
            <a:rect l="l" t="t" r="r" b="b"/>
            <a:pathLst>
              <a:path w="10976228" h="1581454">
                <a:moveTo>
                  <a:pt x="0" y="0"/>
                </a:moveTo>
                <a:lnTo>
                  <a:pt x="10976228" y="0"/>
                </a:lnTo>
                <a:lnTo>
                  <a:pt x="10976228" y="1581454"/>
                </a:lnTo>
                <a:lnTo>
                  <a:pt x="0" y="1581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1028700" y="435264"/>
            <a:ext cx="889028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9490"/>
                </a:solidFill>
                <a:latin typeface="HK Grotesk Bold"/>
              </a:rPr>
              <a:t>Traccia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024679"/>
            <a:ext cx="16594443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Un’azienda subisce 6 data breach ogni 2 anni, in cui l’80% del contenuto viene esfiltrato per un valore complessivo del dataset di 100.000€. L’attaccante riesce a portare a termine il data breach nel 90% dei casi.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0655" y="3528473"/>
            <a:ext cx="1910804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Calcolare: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SLE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ARO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ALE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GL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24986" y="3528473"/>
            <a:ext cx="5580960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Per ogni soluzione, valutare: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mALE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CBA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ROSI (con rapporto di mitigazione)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• mv (probabilità di riuscita dopo la mitigazione)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43008" y="3757073"/>
            <a:ext cx="2043147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Utilizzare: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  <a:ea typeface="HK Grotesk Medium"/>
              </a:rPr>
              <a:t>• λ=𝐴𝐿𝐸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  <a:ea typeface="HK Grotesk Medium"/>
              </a:rPr>
              <a:t>• 𝑡=𝐸𝐹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487714"/>
            <a:ext cx="16594443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Valutare se il costo delle contromisure rientra nell’investimento consigliato da Gordon-Loeb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989013" y="3276932"/>
            <a:ext cx="4478860" cy="1609338"/>
            <a:chOff x="0" y="0"/>
            <a:chExt cx="5971813" cy="2145785"/>
          </a:xfrm>
        </p:grpSpPr>
        <p:sp>
          <p:nvSpPr>
            <p:cNvPr id="4" name="TextBox 4"/>
            <p:cNvSpPr txBox="1"/>
            <p:nvPr/>
          </p:nvSpPr>
          <p:spPr>
            <a:xfrm>
              <a:off x="0" y="914729"/>
              <a:ext cx="5971813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9490"/>
                  </a:solidFill>
                  <a:latin typeface="HK Grotesk Semi-Bold"/>
                </a:rPr>
                <a:t>Asset Value * Exposure Factor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5971813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9490"/>
                  </a:solidFill>
                  <a:latin typeface="HK Grotesk Bold"/>
                </a:rPr>
                <a:t>Single Loss Expectancy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71863"/>
              <a:ext cx="5971813" cy="473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HK Grotesk Medium"/>
                </a:rPr>
                <a:t>100.000*0.8= </a:t>
              </a:r>
              <a:r>
                <a:rPr lang="en-US" sz="2199">
                  <a:solidFill>
                    <a:srgbClr val="009490"/>
                  </a:solidFill>
                  <a:latin typeface="HK Grotesk Medium"/>
                </a:rPr>
                <a:t>€80000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730958"/>
            <a:ext cx="108783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Dati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9013" y="6551474"/>
            <a:ext cx="447886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0"/>
              </a:lnSpc>
            </a:pPr>
            <a:r>
              <a:rPr lang="en-US" sz="2300">
                <a:solidFill>
                  <a:srgbClr val="009490"/>
                </a:solidFill>
                <a:latin typeface="HK Grotesk Semi-Bold"/>
              </a:rPr>
              <a:t>Totale eventi avversi/anni</a:t>
            </a:r>
          </a:p>
          <a:p>
            <a:pPr>
              <a:lnSpc>
                <a:spcPts val="2760"/>
              </a:lnSpc>
            </a:pPr>
            <a:r>
              <a:rPr lang="en-US" sz="2300">
                <a:solidFill>
                  <a:srgbClr val="009490"/>
                </a:solidFill>
                <a:latin typeface="HK Grotesk Semi-Bold"/>
              </a:rPr>
              <a:t>Numero medio all’anno * Probabilità di riuscita dell’attacco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9013" y="5853376"/>
            <a:ext cx="513146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009490"/>
                </a:solidFill>
                <a:latin typeface="HK Grotesk Bold"/>
              </a:rPr>
              <a:t>Annual Rate of Occurrence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89013" y="7800361"/>
            <a:ext cx="4478860" cy="72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6/2= </a:t>
            </a:r>
            <a:r>
              <a:rPr lang="en-US" sz="2199">
                <a:solidFill>
                  <a:srgbClr val="009490"/>
                </a:solidFill>
                <a:latin typeface="HK Grotesk"/>
              </a:rPr>
              <a:t>3</a:t>
            </a:r>
          </a:p>
          <a:p>
            <a:pPr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HK Grotesk"/>
              </a:rPr>
              <a:t>3 * 0,9 =</a:t>
            </a:r>
            <a:r>
              <a:rPr lang="en-US" sz="2199">
                <a:solidFill>
                  <a:srgbClr val="009490"/>
                </a:solidFill>
                <a:latin typeface="HK Grotesk"/>
              </a:rPr>
              <a:t> 2.7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018272" y="3276932"/>
            <a:ext cx="4478860" cy="1609338"/>
            <a:chOff x="0" y="0"/>
            <a:chExt cx="5971813" cy="214578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4729"/>
              <a:ext cx="5971813" cy="46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9490"/>
                  </a:solidFill>
                  <a:latin typeface="HK Grotesk Semi-Bold"/>
                </a:rPr>
                <a:t>SLE * ARO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5971813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9490"/>
                  </a:solidFill>
                  <a:latin typeface="HK Grotesk Bold"/>
                </a:rPr>
                <a:t>Annual Loss Expectancy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71863"/>
              <a:ext cx="5971813" cy="473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HK Grotesk Medium"/>
                </a:rPr>
                <a:t>80000*3= </a:t>
              </a:r>
              <a:r>
                <a:rPr lang="en-US" sz="2199">
                  <a:solidFill>
                    <a:srgbClr val="009490"/>
                  </a:solidFill>
                  <a:latin typeface="HK Grotesk Medium"/>
                </a:rPr>
                <a:t>€240000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018272" y="5855757"/>
            <a:ext cx="6419505" cy="3025135"/>
            <a:chOff x="0" y="-9525"/>
            <a:chExt cx="8559339" cy="403351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914729"/>
              <a:ext cx="8559339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9490"/>
                  </a:solidFill>
                  <a:latin typeface="HK Grotesk Semi-Bold"/>
                </a:rPr>
                <a:t>Perdite potenziali= ALE * EF * probabilità di riuscita dell’attacco</a:t>
              </a:r>
            </a:p>
            <a:p>
              <a:pPr>
                <a:lnSpc>
                  <a:spcPts val="2760"/>
                </a:lnSpc>
              </a:pPr>
              <a:endParaRPr lang="en-US" sz="2300">
                <a:solidFill>
                  <a:srgbClr val="009490"/>
                </a:solidFill>
                <a:latin typeface="HK Grotesk Semi-Bold"/>
              </a:endParaRPr>
            </a:p>
            <a:p>
              <a:pPr>
                <a:lnSpc>
                  <a:spcPts val="2760"/>
                </a:lnSpc>
              </a:pPr>
              <a:r>
                <a:rPr lang="en-US" sz="2300">
                  <a:solidFill>
                    <a:srgbClr val="009490"/>
                  </a:solidFill>
                  <a:latin typeface="HK Grotesk Semi-Bold"/>
                </a:rPr>
                <a:t>Investimento in sicurezza: 0,37*perdite potenziali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8559339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3200">
                  <a:solidFill>
                    <a:srgbClr val="009490"/>
                  </a:solidFill>
                  <a:latin typeface="HK Grotesk Bold"/>
                </a:rPr>
                <a:t>Gordon Loeb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3043463"/>
              <a:ext cx="8559339" cy="980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2199" u="none" strike="noStrike" dirty="0">
                  <a:solidFill>
                    <a:srgbClr val="000000"/>
                  </a:solidFill>
                  <a:latin typeface="HK Grotesk Medium"/>
                  <a:ea typeface="HK Grotesk Medium"/>
                </a:rPr>
                <a:t>d= 𝜆∙𝑡∙𝑣 = 24</a:t>
              </a:r>
              <a:r>
                <a:rPr lang="en-US" sz="2199" dirty="0">
                  <a:solidFill>
                    <a:srgbClr val="000000"/>
                  </a:solidFill>
                  <a:latin typeface="HK Grotesk Medium"/>
                  <a:ea typeface="HK Grotesk Medium"/>
                </a:rPr>
                <a:t>0000</a:t>
              </a:r>
              <a:r>
                <a:rPr lang="en-US" sz="2199" u="none" strike="noStrike" dirty="0">
                  <a:solidFill>
                    <a:srgbClr val="000000"/>
                  </a:solidFill>
                  <a:latin typeface="HK Grotesk Medium"/>
                  <a:ea typeface="HK Grotesk Medium"/>
                </a:rPr>
                <a:t> * 80% *90% = </a:t>
              </a:r>
              <a:r>
                <a:rPr lang="en-US" sz="2199" u="none" strike="noStrike" dirty="0">
                  <a:solidFill>
                    <a:srgbClr val="009490"/>
                  </a:solidFill>
                  <a:latin typeface="HK Grotesk Medium"/>
                </a:rPr>
                <a:t>€172800</a:t>
              </a:r>
            </a:p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2199" u="none" strike="noStrike" dirty="0">
                  <a:solidFill>
                    <a:srgbClr val="000000"/>
                  </a:solidFill>
                  <a:latin typeface="HK Grotesk Medium"/>
                </a:rPr>
                <a:t>Investment= 0,37 * 36000,72 = </a:t>
              </a:r>
              <a:r>
                <a:rPr lang="en-US" sz="2199" u="none" strike="noStrike" dirty="0">
                  <a:solidFill>
                    <a:srgbClr val="009490"/>
                  </a:solidFill>
                  <a:latin typeface="HK Grotesk Medium"/>
                </a:rPr>
                <a:t>€63936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769669" y="2849990"/>
            <a:ext cx="3465603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50%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€63000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30958"/>
            <a:ext cx="108783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6608" y="2849990"/>
            <a:ext cx="10386663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*(1-0.5)=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1.35 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1.35 * 80000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€108000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06608" y="49267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240000 - 108000 - 63000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€69000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06608" y="61840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 dirty="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HK Grotesk Bold"/>
              </a:rPr>
              <a:t>ROSI = 240000 * 50% - 63000/63000</a:t>
            </a:r>
            <a:r>
              <a:rPr lang="en-US" sz="2700" dirty="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 dirty="0">
                <a:solidFill>
                  <a:srgbClr val="009490"/>
                </a:solidFill>
                <a:latin typeface="HK Grotesk Bold"/>
              </a:rPr>
              <a:t> 90%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06608" y="74413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57%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9669" y="8641479"/>
            <a:ext cx="16594443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730958"/>
            <a:ext cx="108783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6608" y="2849990"/>
            <a:ext cx="10386663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*(1-0.65)=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0.95 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0.95 * 80000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€76000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6608" y="49267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240000 - 76000 - 70000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€94000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06608" y="61840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65% - 70000/70000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123%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9669" y="2849990"/>
            <a:ext cx="3465603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65%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€70000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06608" y="74413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32.25%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9669" y="8641479"/>
            <a:ext cx="16594443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730958"/>
            <a:ext cx="108783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6608" y="2849990"/>
            <a:ext cx="10386663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*(1-0.43)=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1.54 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1.54 * 80000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€123200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6608" y="49267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240000 - 123200 - 60000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€56800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06608" y="61840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43% - 60000/60000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72%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9669" y="2849990"/>
            <a:ext cx="3465603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43%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€60000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06608" y="74413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70.68%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9669" y="8641479"/>
            <a:ext cx="16594443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730958"/>
            <a:ext cx="108783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6608" y="2849990"/>
            <a:ext cx="10386663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 dirty="0" err="1">
                <a:solidFill>
                  <a:srgbClr val="009490"/>
                </a:solidFill>
                <a:latin typeface="HK Grotesk Bold"/>
              </a:rPr>
              <a:t>mALE</a:t>
            </a:r>
            <a:r>
              <a:rPr lang="en-US" sz="2700" dirty="0">
                <a:solidFill>
                  <a:srgbClr val="009490"/>
                </a:solidFill>
                <a:latin typeface="HK Grotesk Bold"/>
              </a:rPr>
              <a:t>= </a:t>
            </a:r>
            <a:r>
              <a:rPr lang="en-US" sz="2700" dirty="0" err="1">
                <a:solidFill>
                  <a:srgbClr val="009490"/>
                </a:solidFill>
                <a:latin typeface="HK Grotesk Bold"/>
              </a:rPr>
              <a:t>AROpost</a:t>
            </a:r>
            <a:r>
              <a:rPr lang="en-US" sz="2700" dirty="0">
                <a:solidFill>
                  <a:srgbClr val="009490"/>
                </a:solidFill>
                <a:latin typeface="HK Grotesk Bold"/>
              </a:rPr>
              <a:t> * SLE post</a:t>
            </a:r>
          </a:p>
          <a:p>
            <a:pPr>
              <a:lnSpc>
                <a:spcPts val="3240"/>
              </a:lnSpc>
            </a:pPr>
            <a:r>
              <a:rPr lang="en-US" sz="2700" dirty="0" err="1">
                <a:solidFill>
                  <a:srgbClr val="000000"/>
                </a:solidFill>
                <a:latin typeface="HK Grotesk Bold"/>
              </a:rPr>
              <a:t>AROpost</a:t>
            </a:r>
            <a:r>
              <a:rPr lang="en-US" sz="2700" dirty="0">
                <a:solidFill>
                  <a:srgbClr val="000000"/>
                </a:solidFill>
                <a:latin typeface="HK Grotesk Bold"/>
              </a:rPr>
              <a:t>= </a:t>
            </a:r>
            <a:r>
              <a:rPr lang="en-US" sz="2700" dirty="0" err="1">
                <a:solidFill>
                  <a:srgbClr val="000000"/>
                </a:solidFill>
                <a:latin typeface="HK Grotesk Bold"/>
              </a:rPr>
              <a:t>AROprior</a:t>
            </a:r>
            <a:r>
              <a:rPr lang="en-US" sz="2700" dirty="0">
                <a:solidFill>
                  <a:srgbClr val="000000"/>
                </a:solidFill>
                <a:latin typeface="HK Grotesk Bold"/>
              </a:rPr>
              <a:t> * (1-Mitigation Ratio) = 2.7 *(1-0.62)=</a:t>
            </a:r>
            <a:r>
              <a:rPr lang="en-US" sz="2700" dirty="0">
                <a:solidFill>
                  <a:srgbClr val="009490"/>
                </a:solidFill>
                <a:latin typeface="HK Grotesk Bold"/>
              </a:rPr>
              <a:t> 1.03 </a:t>
            </a:r>
          </a:p>
          <a:p>
            <a:pPr>
              <a:lnSpc>
                <a:spcPts val="3240"/>
              </a:lnSpc>
            </a:pPr>
            <a:r>
              <a:rPr lang="en-US" sz="2700" dirty="0" err="1">
                <a:solidFill>
                  <a:srgbClr val="000000"/>
                </a:solidFill>
                <a:latin typeface="HK Grotesk Bold"/>
              </a:rPr>
              <a:t>SLEpost</a:t>
            </a:r>
            <a:r>
              <a:rPr lang="en-US" sz="2700" dirty="0">
                <a:solidFill>
                  <a:srgbClr val="000000"/>
                </a:solidFill>
                <a:latin typeface="HK Grotesk Bold"/>
              </a:rPr>
              <a:t> =</a:t>
            </a:r>
            <a:r>
              <a:rPr lang="en-US" sz="2700" dirty="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 dirty="0" err="1">
                <a:solidFill>
                  <a:srgbClr val="000000"/>
                </a:solidFill>
                <a:latin typeface="HK Grotesk Bold"/>
              </a:rPr>
              <a:t>mALE</a:t>
            </a:r>
            <a:r>
              <a:rPr lang="en-US" sz="2700" dirty="0">
                <a:solidFill>
                  <a:srgbClr val="000000"/>
                </a:solidFill>
                <a:latin typeface="HK Grotesk Bold"/>
              </a:rPr>
              <a:t> = 1.03 * 80000 =  </a:t>
            </a:r>
            <a:r>
              <a:rPr lang="en-US" sz="2700" dirty="0">
                <a:solidFill>
                  <a:srgbClr val="009490"/>
                </a:solidFill>
                <a:latin typeface="HK Grotesk Bold"/>
              </a:rPr>
              <a:t>€82400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6608" y="49267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240000 - 82400 - 69000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€88600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06608" y="61840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62% - 69000/69000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116%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9669" y="2849990"/>
            <a:ext cx="3465603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62%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€69000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06608" y="74413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36.84%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9669" y="8641479"/>
            <a:ext cx="16594443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32159" y="0"/>
            <a:ext cx="18552319" cy="2578894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730958"/>
            <a:ext cx="108783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6CE5E8"/>
                </a:solidFill>
                <a:latin typeface="HK Grotesk Bold"/>
              </a:rPr>
              <a:t>Soluzione 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6608" y="2849990"/>
            <a:ext cx="10386663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mALE= AROpost * SLE post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AROpost= AROprior * (1-Mitigation Ratio) = 2.7 *(1-0.80)=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0.54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SLEpost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mALE = 0.54 * 80000 = 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€43200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6608" y="49267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CBA= ALEprior - mALE - 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CBA = 240000 - 43200 - 100000 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€96800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06608" y="61840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ROSI = ALE * mitigation ratio -ACS/ACS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ROSI = 240000 * 80% - 100000/100000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</a:t>
            </a:r>
            <a:r>
              <a:rPr lang="en-US" sz="2700">
                <a:solidFill>
                  <a:srgbClr val="000000"/>
                </a:solidFill>
                <a:latin typeface="HK Grotesk Bold"/>
              </a:rPr>
              <a:t>=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 92%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9669" y="2849990"/>
            <a:ext cx="3465603" cy="245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SLE= €80000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ARO= 2.7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ALEprior= €240000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  <a:ea typeface="HK Grotesk Bold"/>
              </a:rPr>
              <a:t>GL= €6393﻿6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Mitigation ratio= 80%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ACS= €100000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06608" y="7441329"/>
            <a:ext cx="1038666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40"/>
              </a:lnSpc>
            </a:pPr>
            <a:r>
              <a:rPr lang="en-US" sz="2700">
                <a:solidFill>
                  <a:srgbClr val="009490"/>
                </a:solidFill>
                <a:latin typeface="HK Grotesk Bold"/>
              </a:rPr>
              <a:t>mv = differenza fra MR ed EF</a:t>
            </a: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HK Grotesk Bold"/>
              </a:rPr>
              <a:t>mv = </a:t>
            </a:r>
            <a:r>
              <a:rPr lang="en-US" sz="2700">
                <a:solidFill>
                  <a:srgbClr val="009490"/>
                </a:solidFill>
                <a:latin typeface="HK Grotesk Bold"/>
              </a:rPr>
              <a:t>11.76%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9669" y="8641479"/>
            <a:ext cx="16594443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CBA è positivo, quindi i benefici sono maggiori dei costi; 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HK Grotesk Medium"/>
              </a:rPr>
              <a:t>il ROSI è positivo, quindi l’investimento è conveniente.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863</Words>
  <Application>Microsoft Office PowerPoint</Application>
  <PresentationFormat>Personalizzato</PresentationFormat>
  <Paragraphs>132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HK Grotesk Bold</vt:lpstr>
      <vt:lpstr>HK Grotesk</vt:lpstr>
      <vt:lpstr>HK Grotesk Semi-Bold</vt:lpstr>
      <vt:lpstr>HK Grotesk Medium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s2/l2</dc:title>
  <cp:lastModifiedBy>Mattia Chiriatti</cp:lastModifiedBy>
  <cp:revision>2</cp:revision>
  <dcterms:created xsi:type="dcterms:W3CDTF">2006-08-16T00:00:00Z</dcterms:created>
  <dcterms:modified xsi:type="dcterms:W3CDTF">2024-05-03T09:19:16Z</dcterms:modified>
  <dc:identifier>DAGEEW2PSyY</dc:identifier>
</cp:coreProperties>
</file>