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Lst>
  <p:sldSz cx="18288000" cy="10287000"/>
  <p:notesSz cx="6858000" cy="9144000"/>
  <p:embeddedFontLst>
    <p:embeddedFont>
      <p:font typeface="Open Sans Extra Bold" charset="1" panose="020B0906030804020204"/>
      <p:regular r:id="rId9"/>
    </p:embeddedFont>
    <p:embeddedFont>
      <p:font typeface="Poppins Bold" charset="1" panose="00000800000000000000"/>
      <p:regular r:id="rId10"/>
    </p:embeddedFont>
    <p:embeddedFont>
      <p:font typeface="Poppins" charset="1" panose="0000050000000000000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6097502" y="5590237"/>
            <a:ext cx="14099416" cy="1409941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6420234" y="-1717598"/>
            <a:ext cx="3735531" cy="373553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747857" y="-643475"/>
            <a:ext cx="1286950" cy="12869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929195" y="8389571"/>
            <a:ext cx="3735531" cy="3735531"/>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8757394" y="7117270"/>
            <a:ext cx="8779632" cy="1733977"/>
          </a:xfrm>
          <a:custGeom>
            <a:avLst/>
            <a:gdLst/>
            <a:ahLst/>
            <a:cxnLst/>
            <a:rect r="r" b="b" t="t" l="l"/>
            <a:pathLst>
              <a:path h="1733977" w="8779632">
                <a:moveTo>
                  <a:pt x="0" y="0"/>
                </a:moveTo>
                <a:lnTo>
                  <a:pt x="8779632" y="0"/>
                </a:lnTo>
                <a:lnTo>
                  <a:pt x="8779632" y="1733978"/>
                </a:lnTo>
                <a:lnTo>
                  <a:pt x="0" y="1733978"/>
                </a:lnTo>
                <a:lnTo>
                  <a:pt x="0" y="0"/>
                </a:lnTo>
                <a:close/>
              </a:path>
            </a:pathLst>
          </a:custGeom>
          <a:blipFill>
            <a:blip r:embed="rId2"/>
            <a:stretch>
              <a:fillRect l="0" t="0" r="0" b="0"/>
            </a:stretch>
          </a:blipFill>
        </p:spPr>
      </p:sp>
      <p:sp>
        <p:nvSpPr>
          <p:cNvPr name="Freeform 15" id="15"/>
          <p:cNvSpPr/>
          <p:nvPr/>
        </p:nvSpPr>
        <p:spPr>
          <a:xfrm flipH="false" flipV="false" rot="0">
            <a:off x="11941877" y="345681"/>
            <a:ext cx="5750608" cy="5750608"/>
          </a:xfrm>
          <a:custGeom>
            <a:avLst/>
            <a:gdLst/>
            <a:ahLst/>
            <a:cxnLst/>
            <a:rect r="r" b="b" t="t" l="l"/>
            <a:pathLst>
              <a:path h="5750608" w="5750608">
                <a:moveTo>
                  <a:pt x="0" y="0"/>
                </a:moveTo>
                <a:lnTo>
                  <a:pt x="5750607" y="0"/>
                </a:lnTo>
                <a:lnTo>
                  <a:pt x="5750607" y="5750608"/>
                </a:lnTo>
                <a:lnTo>
                  <a:pt x="0" y="5750608"/>
                </a:lnTo>
                <a:lnTo>
                  <a:pt x="0" y="0"/>
                </a:lnTo>
                <a:close/>
              </a:path>
            </a:pathLst>
          </a:custGeom>
          <a:blipFill>
            <a:blip r:embed="rId3"/>
            <a:stretch>
              <a:fillRect l="0" t="0" r="0" b="0"/>
            </a:stretch>
          </a:blipFill>
        </p:spPr>
      </p:sp>
      <p:sp>
        <p:nvSpPr>
          <p:cNvPr name="TextBox 16" id="16"/>
          <p:cNvSpPr txBox="true"/>
          <p:nvPr/>
        </p:nvSpPr>
        <p:spPr>
          <a:xfrm rot="0">
            <a:off x="1391331" y="2425988"/>
            <a:ext cx="12591101" cy="3670300"/>
          </a:xfrm>
          <a:prstGeom prst="rect">
            <a:avLst/>
          </a:prstGeom>
        </p:spPr>
        <p:txBody>
          <a:bodyPr anchor="t" rtlCol="false" tIns="0" lIns="0" bIns="0" rIns="0">
            <a:spAutoFit/>
          </a:bodyPr>
          <a:lstStyle/>
          <a:p>
            <a:pPr algn="l">
              <a:lnSpc>
                <a:spcPts val="9799"/>
              </a:lnSpc>
              <a:spcBef>
                <a:spcPct val="0"/>
              </a:spcBef>
            </a:pPr>
            <a:r>
              <a:rPr lang="en-US" sz="6999">
                <a:solidFill>
                  <a:srgbClr val="051D40"/>
                </a:solidFill>
                <a:latin typeface="Open Sans Extra Bold"/>
              </a:rPr>
              <a:t>Gestione del rischio informatico in un contesto aziendale</a:t>
            </a:r>
          </a:p>
        </p:txBody>
      </p:sp>
      <p:sp>
        <p:nvSpPr>
          <p:cNvPr name="TextBox 17" id="17"/>
          <p:cNvSpPr txBox="true"/>
          <p:nvPr/>
        </p:nvSpPr>
        <p:spPr>
          <a:xfrm rot="0">
            <a:off x="1391331" y="1560943"/>
            <a:ext cx="2717651" cy="456990"/>
          </a:xfrm>
          <a:prstGeom prst="rect">
            <a:avLst/>
          </a:prstGeom>
        </p:spPr>
        <p:txBody>
          <a:bodyPr anchor="t" rtlCol="false" tIns="0" lIns="0" bIns="0" rIns="0">
            <a:spAutoFit/>
          </a:bodyPr>
          <a:lstStyle/>
          <a:p>
            <a:pPr algn="l">
              <a:lnSpc>
                <a:spcPts val="3621"/>
              </a:lnSpc>
              <a:spcBef>
                <a:spcPct val="0"/>
              </a:spcBef>
            </a:pPr>
            <a:r>
              <a:rPr lang="en-US" sz="2586" spc="-51">
                <a:solidFill>
                  <a:srgbClr val="5B98BA"/>
                </a:solidFill>
                <a:latin typeface="Poppins Bold"/>
              </a:rPr>
              <a:t>Progetto S3L5</a:t>
            </a:r>
          </a:p>
        </p:txBody>
      </p:sp>
      <p:sp>
        <p:nvSpPr>
          <p:cNvPr name="TextBox 18" id="18"/>
          <p:cNvSpPr txBox="true"/>
          <p:nvPr/>
        </p:nvSpPr>
        <p:spPr>
          <a:xfrm rot="0">
            <a:off x="2034806" y="6866949"/>
            <a:ext cx="2952446" cy="1831821"/>
          </a:xfrm>
          <a:prstGeom prst="rect">
            <a:avLst/>
          </a:prstGeom>
        </p:spPr>
        <p:txBody>
          <a:bodyPr anchor="t" rtlCol="false" tIns="0" lIns="0" bIns="0" rIns="0">
            <a:spAutoFit/>
          </a:bodyPr>
          <a:lstStyle/>
          <a:p>
            <a:pPr algn="l">
              <a:lnSpc>
                <a:spcPts val="2458"/>
              </a:lnSpc>
            </a:pPr>
            <a:r>
              <a:rPr lang="en-US" sz="1756" spc="-35">
                <a:solidFill>
                  <a:srgbClr val="051D40"/>
                </a:solidFill>
                <a:latin typeface="Poppins"/>
              </a:rPr>
              <a:t>Marco D’Antoni</a:t>
            </a:r>
          </a:p>
          <a:p>
            <a:pPr algn="l">
              <a:lnSpc>
                <a:spcPts val="2458"/>
              </a:lnSpc>
            </a:pPr>
            <a:r>
              <a:rPr lang="en-US" sz="1756" spc="-35">
                <a:solidFill>
                  <a:srgbClr val="051D40"/>
                </a:solidFill>
                <a:latin typeface="Poppins"/>
              </a:rPr>
              <a:t>Marco Fasani</a:t>
            </a:r>
          </a:p>
          <a:p>
            <a:pPr algn="l">
              <a:lnSpc>
                <a:spcPts val="2458"/>
              </a:lnSpc>
            </a:pPr>
            <a:r>
              <a:rPr lang="en-US" sz="1756" spc="-35">
                <a:solidFill>
                  <a:srgbClr val="051D40"/>
                </a:solidFill>
                <a:latin typeface="Poppins"/>
              </a:rPr>
              <a:t>Manuel Di Gangi</a:t>
            </a:r>
          </a:p>
          <a:p>
            <a:pPr algn="l">
              <a:lnSpc>
                <a:spcPts val="2458"/>
              </a:lnSpc>
            </a:pPr>
            <a:r>
              <a:rPr lang="en-US" sz="1756" spc="-35">
                <a:solidFill>
                  <a:srgbClr val="051D40"/>
                </a:solidFill>
                <a:latin typeface="Poppins"/>
              </a:rPr>
              <a:t>Guglielmo Carratello</a:t>
            </a:r>
          </a:p>
          <a:p>
            <a:pPr algn="l">
              <a:lnSpc>
                <a:spcPts val="2458"/>
              </a:lnSpc>
            </a:pPr>
            <a:r>
              <a:rPr lang="en-US" sz="1756" spc="-35">
                <a:solidFill>
                  <a:srgbClr val="051D40"/>
                </a:solidFill>
                <a:latin typeface="Poppins"/>
              </a:rPr>
              <a:t>Oliviero Camarota</a:t>
            </a:r>
          </a:p>
          <a:p>
            <a:pPr algn="l">
              <a:lnSpc>
                <a:spcPts val="2458"/>
              </a:lnSpc>
              <a:spcBef>
                <a:spcPct val="0"/>
              </a:spcBef>
            </a:pPr>
            <a:r>
              <a:rPr lang="en-US" sz="1756" spc="-35">
                <a:solidFill>
                  <a:srgbClr val="051D40"/>
                </a:solidFill>
                <a:latin typeface="Poppins"/>
              </a:rPr>
              <a:t>Mattia Chiriatti</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2169546" y="132039"/>
            <a:ext cx="6760246" cy="1244690"/>
          </a:xfrm>
          <a:prstGeom prst="rect">
            <a:avLst/>
          </a:prstGeom>
        </p:spPr>
        <p:txBody>
          <a:bodyPr anchor="t" rtlCol="false" tIns="0" lIns="0" bIns="0" rIns="0">
            <a:spAutoFit/>
          </a:bodyPr>
          <a:lstStyle/>
          <a:p>
            <a:pPr algn="l">
              <a:lnSpc>
                <a:spcPts val="10248"/>
              </a:lnSpc>
              <a:spcBef>
                <a:spcPct val="0"/>
              </a:spcBef>
            </a:pPr>
            <a:r>
              <a:rPr lang="en-US" sz="7320">
                <a:solidFill>
                  <a:srgbClr val="051D40"/>
                </a:solidFill>
                <a:latin typeface="Open Sans Extra Bold"/>
              </a:rPr>
              <a:t>Traccia</a:t>
            </a:r>
          </a:p>
        </p:txBody>
      </p:sp>
      <p:grpSp>
        <p:nvGrpSpPr>
          <p:cNvPr name="Group 3" id="3"/>
          <p:cNvGrpSpPr/>
          <p:nvPr/>
        </p:nvGrpSpPr>
        <p:grpSpPr>
          <a:xfrm rot="0">
            <a:off x="-1867766" y="-1614217"/>
            <a:ext cx="3735531" cy="373553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464013" y="1529501"/>
            <a:ext cx="16618230" cy="8010525"/>
          </a:xfrm>
          <a:prstGeom prst="rect">
            <a:avLst/>
          </a:prstGeom>
        </p:spPr>
        <p:txBody>
          <a:bodyPr anchor="t" rtlCol="false" tIns="0" lIns="0" bIns="0" rIns="0">
            <a:spAutoFit/>
          </a:bodyPr>
          <a:lstStyle/>
          <a:p>
            <a:pPr algn="l">
              <a:lnSpc>
                <a:spcPts val="2100"/>
              </a:lnSpc>
            </a:pPr>
            <a:r>
              <a:rPr lang="en-US" sz="1500" spc="-30">
                <a:solidFill>
                  <a:srgbClr val="051D40"/>
                </a:solidFill>
                <a:latin typeface="Poppins"/>
              </a:rPr>
              <a:t>La settimana scorsa abbiamo visto come strutturare il Risk Assessment NIST SP 800-30, che è utilizzato in diversi punti del NIST RMF SP 800-37 che a sua volta è una componente del NIST CSF 2.0 CSWP 29. In questo progetto andremo a sviluppare uno dei documenti fondamentali per la gestione del rischio:</a:t>
            </a:r>
          </a:p>
          <a:p>
            <a:pPr algn="l">
              <a:lnSpc>
                <a:spcPts val="2100"/>
              </a:lnSpc>
            </a:pPr>
            <a:r>
              <a:rPr lang="en-US" sz="1500" spc="-30">
                <a:solidFill>
                  <a:srgbClr val="051D40"/>
                </a:solidFill>
                <a:latin typeface="Poppins"/>
              </a:rPr>
              <a:t>• Politica di gestione del rischio: questo documento definisce gli obiettivi, i principi e le linee guida generali per la gestione dei rischi all'interno dell'organizzazione.</a:t>
            </a:r>
          </a:p>
          <a:p>
            <a:pPr algn="l">
              <a:lnSpc>
                <a:spcPts val="2100"/>
              </a:lnSpc>
            </a:pPr>
          </a:p>
          <a:p>
            <a:pPr algn="l">
              <a:lnSpc>
                <a:spcPts val="2100"/>
              </a:lnSpc>
            </a:pPr>
            <a:r>
              <a:rPr lang="en-US" sz="1500" spc="-30">
                <a:solidFill>
                  <a:srgbClr val="051D40"/>
                </a:solidFill>
                <a:latin typeface="Poppins"/>
              </a:rPr>
              <a:t>Scenario</a:t>
            </a:r>
          </a:p>
          <a:p>
            <a:pPr algn="l">
              <a:lnSpc>
                <a:spcPts val="2100"/>
              </a:lnSpc>
            </a:pPr>
            <a:r>
              <a:rPr lang="en-US" sz="1500" spc="-30">
                <a:solidFill>
                  <a:srgbClr val="051D40"/>
                </a:solidFill>
                <a:latin typeface="Poppins"/>
              </a:rPr>
              <a:t>FinCompany è un'importante istituzione finanziaria che offre servizi bancari tradizionali e digitali. Opera in diversi paesi con una vasta rete di filiali fisiche e sistemi informatici interconnessi.</a:t>
            </a:r>
          </a:p>
          <a:p>
            <a:pPr algn="l">
              <a:lnSpc>
                <a:spcPts val="2100"/>
              </a:lnSpc>
            </a:pPr>
          </a:p>
          <a:p>
            <a:pPr algn="l">
              <a:lnSpc>
                <a:spcPts val="2100"/>
              </a:lnSpc>
            </a:pPr>
            <a:r>
              <a:rPr lang="en-US" sz="1500" spc="-30">
                <a:solidFill>
                  <a:srgbClr val="051D40"/>
                </a:solidFill>
                <a:latin typeface="Poppins"/>
              </a:rPr>
              <a:t>Questi sistemi includono:</a:t>
            </a:r>
          </a:p>
          <a:p>
            <a:pPr algn="l">
              <a:lnSpc>
                <a:spcPts val="2100"/>
              </a:lnSpc>
            </a:pPr>
            <a:r>
              <a:rPr lang="en-US" sz="1500" spc="-30">
                <a:solidFill>
                  <a:srgbClr val="051D40"/>
                </a:solidFill>
                <a:latin typeface="Poppins"/>
              </a:rPr>
              <a:t>• Sistema bancario core per l'elaborazione di transazioni, gestione dei conti e servizi ai clienti</a:t>
            </a:r>
          </a:p>
          <a:p>
            <a:pPr algn="l">
              <a:lnSpc>
                <a:spcPts val="2100"/>
              </a:lnSpc>
            </a:pPr>
            <a:r>
              <a:rPr lang="en-US" sz="1500" spc="-30">
                <a:solidFill>
                  <a:srgbClr val="051D40"/>
                </a:solidFill>
                <a:latin typeface="Poppins"/>
              </a:rPr>
              <a:t>• Applicazioni bancarie online/mobile per l'online banking dei clienti</a:t>
            </a:r>
          </a:p>
          <a:p>
            <a:pPr algn="l">
              <a:lnSpc>
                <a:spcPts val="2100"/>
              </a:lnSpc>
            </a:pPr>
            <a:r>
              <a:rPr lang="en-US" sz="1500" spc="-30">
                <a:solidFill>
                  <a:srgbClr val="051D40"/>
                </a:solidFill>
                <a:latin typeface="Poppins"/>
              </a:rPr>
              <a:t>• Rete aziendale per operazioni interne, comunicazioni e gestione dei dati</a:t>
            </a:r>
          </a:p>
          <a:p>
            <a:pPr algn="l">
              <a:lnSpc>
                <a:spcPts val="2100"/>
              </a:lnSpc>
            </a:pPr>
            <a:r>
              <a:rPr lang="en-US" sz="1500" spc="-30">
                <a:solidFill>
                  <a:srgbClr val="051D40"/>
                </a:solidFill>
                <a:latin typeface="Poppins"/>
              </a:rPr>
              <a:t>• Infrastruttura di sicurezza come firewall, IDS/IPS, autenticazione, crittografia</a:t>
            </a:r>
          </a:p>
          <a:p>
            <a:pPr algn="l">
              <a:lnSpc>
                <a:spcPts val="2100"/>
              </a:lnSpc>
            </a:pPr>
          </a:p>
          <a:p>
            <a:pPr algn="l">
              <a:lnSpc>
                <a:spcPts val="2100"/>
              </a:lnSpc>
            </a:pPr>
            <a:r>
              <a:rPr lang="en-US" sz="1500" spc="-30">
                <a:solidFill>
                  <a:srgbClr val="051D40"/>
                </a:solidFill>
                <a:latin typeface="Poppins"/>
              </a:rPr>
              <a:t>Essendo un'istituzione finanziaria, gestisce dati altamente sensibili come informazioni finanziarie, identificative e di transazione dei clienti. È fondamentale proteggere questi sistemi e dati da minacce informatiche come attacchi di malware, accesso non autorizzato, furto di dati e interruzioni del servizio.</a:t>
            </a:r>
          </a:p>
          <a:p>
            <a:pPr algn="l">
              <a:lnSpc>
                <a:spcPts val="2100"/>
              </a:lnSpc>
            </a:pPr>
            <a:r>
              <a:rPr lang="en-US" sz="1500" spc="-30">
                <a:solidFill>
                  <a:srgbClr val="051D40"/>
                </a:solidFill>
                <a:latin typeface="Poppins"/>
              </a:rPr>
              <a:t>Scegliete uno o più step (in base alla numerosità del vostro gruppo) del NIST RMF, per ogni task degli step selezionati, definite la politica di gestione del rischio (basta una piccola descrizione) in linea con lo scenario organizzativo proposto, individuando nello specifico se il RA è utilizzato in quella attività e come.</a:t>
            </a:r>
          </a:p>
          <a:p>
            <a:pPr algn="l">
              <a:lnSpc>
                <a:spcPts val="2100"/>
              </a:lnSpc>
            </a:pPr>
            <a:r>
              <a:rPr lang="en-US" sz="1500" spc="-30">
                <a:solidFill>
                  <a:srgbClr val="051D40"/>
                </a:solidFill>
                <a:latin typeface="Poppins"/>
              </a:rPr>
              <a:t>Non va implementato il RA ma vanno definiti solo delle linee guida o dei principi (gli obiettivi sono un plus), su argomenti come:</a:t>
            </a:r>
          </a:p>
          <a:p>
            <a:pPr algn="l">
              <a:lnSpc>
                <a:spcPts val="2100"/>
              </a:lnSpc>
            </a:pPr>
          </a:p>
          <a:p>
            <a:pPr algn="l">
              <a:lnSpc>
                <a:spcPts val="2100"/>
              </a:lnSpc>
            </a:pPr>
            <a:r>
              <a:rPr lang="en-US" sz="1500" spc="-30">
                <a:solidFill>
                  <a:srgbClr val="051D40"/>
                </a:solidFill>
                <a:latin typeface="Poppins"/>
              </a:rPr>
              <a:t>• Ruoli, responsabilità, processi decisionali e requisiti di segnalazione per la gestione dei rischi.</a:t>
            </a:r>
          </a:p>
          <a:p>
            <a:pPr algn="l">
              <a:lnSpc>
                <a:spcPts val="2100"/>
              </a:lnSpc>
            </a:pPr>
            <a:r>
              <a:rPr lang="en-US" sz="1500" spc="-30">
                <a:solidFill>
                  <a:srgbClr val="051D40"/>
                </a:solidFill>
                <a:latin typeface="Poppins"/>
              </a:rPr>
              <a:t>• Metodologie e criteri per identificare, analizzare e valutare i rischi informatici, tenendo conto di minacce, vulnerabilità, probabilità e impatti.</a:t>
            </a:r>
          </a:p>
          <a:p>
            <a:pPr algn="l">
              <a:lnSpc>
                <a:spcPts val="2100"/>
              </a:lnSpc>
            </a:pPr>
            <a:r>
              <a:rPr lang="en-US" sz="1500" spc="-30">
                <a:solidFill>
                  <a:srgbClr val="051D40"/>
                </a:solidFill>
                <a:latin typeface="Poppins"/>
              </a:rPr>
              <a:t>• Procedure per selezionare, implementare e mantenere i controlli tecnici, operativi e gestionali per mitigare i rischi identificati.</a:t>
            </a:r>
          </a:p>
          <a:p>
            <a:pPr algn="l">
              <a:lnSpc>
                <a:spcPts val="2100"/>
              </a:lnSpc>
            </a:pPr>
            <a:r>
              <a:rPr lang="en-US" sz="1500" spc="-30">
                <a:solidFill>
                  <a:srgbClr val="051D40"/>
                </a:solidFill>
                <a:latin typeface="Poppins"/>
              </a:rPr>
              <a:t>• Processi di test, valutazione e autorizzazione per garantire che i sistemi soddisfino i requisiti di sicurezza e abbiano un livello di rischio accettabile.</a:t>
            </a:r>
          </a:p>
          <a:p>
            <a:pPr algn="l">
              <a:lnSpc>
                <a:spcPts val="2100"/>
              </a:lnSpc>
            </a:pPr>
            <a:r>
              <a:rPr lang="en-US" sz="1500" spc="-30">
                <a:solidFill>
                  <a:srgbClr val="051D40"/>
                </a:solidFill>
                <a:latin typeface="Poppins"/>
              </a:rPr>
              <a:t>• Procedure per monitorare continuamente i controlli di sicurezza, rilevare e rispondere agli eventi di sicurezza e mantenere un livello di rischio accettabile.</a:t>
            </a:r>
          </a:p>
          <a:p>
            <a:pPr algn="l">
              <a:lnSpc>
                <a:spcPts val="2100"/>
              </a:lnSpc>
            </a:pPr>
            <a:r>
              <a:rPr lang="en-US" sz="1500" spc="-30">
                <a:solidFill>
                  <a:srgbClr val="051D40"/>
                </a:solidFill>
                <a:latin typeface="Poppins"/>
              </a:rPr>
              <a:t>• Controlli e requisiti per proteggere la riservatezza, l'integrità e la disponibilità dei dati dei clienti. Formazione e consapevolezza</a:t>
            </a:r>
          </a:p>
          <a:p>
            <a:pPr algn="l">
              <a:lnSpc>
                <a:spcPts val="2100"/>
              </a:lnSpc>
            </a:pPr>
            <a:r>
              <a:rPr lang="en-US" sz="1500" spc="-30">
                <a:solidFill>
                  <a:srgbClr val="051D40"/>
                </a:solidFill>
                <a:latin typeface="Poppins"/>
              </a:rPr>
              <a:t>• Piani per formare e sensibilizzare il personale e gli utenti finali sui rischi informatici e le pratiche di sicurezza.</a:t>
            </a:r>
          </a:p>
          <a:p>
            <a:pPr algn="l">
              <a:lnSpc>
                <a:spcPts val="2100"/>
              </a:lnSpc>
            </a:pPr>
            <a:r>
              <a:rPr lang="en-US" sz="1500" spc="-30">
                <a:solidFill>
                  <a:srgbClr val="051D40"/>
                </a:solidFill>
                <a:latin typeface="Poppins"/>
              </a:rPr>
              <a:t>• Processi di risposta agli incidenti, contenimento, indagine, ripristino e comunicazione per fronteggiare efficacemente le violazioni di sicurezza.</a:t>
            </a:r>
          </a:p>
          <a:p>
            <a:pPr algn="l">
              <a:lnSpc>
                <a:spcPts val="2100"/>
              </a:lnSpc>
            </a:pPr>
            <a:r>
              <a:rPr lang="en-US" sz="1500" spc="-30">
                <a:solidFill>
                  <a:srgbClr val="051D40"/>
                </a:solidFill>
                <a:latin typeface="Poppins"/>
              </a:rPr>
              <a:t>• Cadenze e modalità per la revisione e il reporting della posizione di rischio dell'organizzazione ai dirigenti e alle parti interessate.</a:t>
            </a:r>
          </a:p>
          <a:p>
            <a:pPr algn="l">
              <a:lnSpc>
                <a:spcPts val="2100"/>
              </a:lnSpc>
              <a:spcBef>
                <a:spcPct val="0"/>
              </a:spcBef>
            </a:pPr>
            <a:r>
              <a:rPr lang="en-US" sz="1500" spc="-30">
                <a:solidFill>
                  <a:srgbClr val="051D40"/>
                </a:solidFill>
                <a:latin typeface="Poppins"/>
              </a:rPr>
              <a:t>• Requisiti di sicurezza per le relazioni con i fornitori e l'approvvigionamento di servizi e tecnologie.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867766" y="-1614217"/>
            <a:ext cx="3735531" cy="373553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11852" y="810481"/>
            <a:ext cx="18030421" cy="8447819"/>
          </a:xfrm>
          <a:custGeom>
            <a:avLst/>
            <a:gdLst/>
            <a:ahLst/>
            <a:cxnLst/>
            <a:rect r="r" b="b" t="t" l="l"/>
            <a:pathLst>
              <a:path h="8447819" w="18030421">
                <a:moveTo>
                  <a:pt x="0" y="0"/>
                </a:moveTo>
                <a:lnTo>
                  <a:pt x="18030420" y="0"/>
                </a:lnTo>
                <a:lnTo>
                  <a:pt x="18030420" y="8447819"/>
                </a:lnTo>
                <a:lnTo>
                  <a:pt x="0" y="8447819"/>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DAGFZGZRMrA</dc:identifier>
  <dcterms:modified xsi:type="dcterms:W3CDTF">2011-08-01T06:04:30Z</dcterms:modified>
  <cp:revision>1</cp:revision>
  <dc:title>Gestione del rischio informatico in un contesto aziendale Traccia La settimana scorsa abbiamo visto come strutturare il Risk Assessment NIST SP 800-30, che è utilizzato in diversi punti del NIST RMF SP 800-37 che a sua volta è una componente del NIST CSF</dc:title>
</cp:coreProperties>
</file>