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x="18288000" cy="10287000"/>
  <p:notesSz cx="6858000" cy="9144000"/>
  <p:embeddedFontLst>
    <p:embeddedFont>
      <p:font typeface="Lato Bold" charset="1" panose="020F0502020204030203"/>
      <p:regular r:id="rId41"/>
    </p:embeddedFont>
    <p:embeddedFont>
      <p:font typeface="League Spartan" charset="1" panose="00000800000000000000"/>
      <p:regular r:id="rId42"/>
    </p:embeddedFont>
    <p:embeddedFont>
      <p:font typeface="Poppins" charset="1" panose="00000500000000000000"/>
      <p:regular r:id="rId43"/>
    </p:embeddedFont>
    <p:embeddedFont>
      <p:font typeface="Poppins Bold" charset="1" panose="00000800000000000000"/>
      <p:regular r:id="rId44"/>
    </p:embeddedFont>
    <p:embeddedFont>
      <p:font typeface="Poppins Semi-Bold" charset="1" panose="00000700000000000000"/>
      <p:regular r:id="rId4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fonts/font41.fntdata" Type="http://schemas.openxmlformats.org/officeDocument/2006/relationships/font"/><Relationship Id="rId42" Target="fonts/font42.fntdata" Type="http://schemas.openxmlformats.org/officeDocument/2006/relationships/font"/><Relationship Id="rId43" Target="fonts/font43.fntdata" Type="http://schemas.openxmlformats.org/officeDocument/2006/relationships/font"/><Relationship Id="rId44" Target="fonts/font44.fntdata" Type="http://schemas.openxmlformats.org/officeDocument/2006/relationships/font"/><Relationship Id="rId45" Target="fonts/font45.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jpe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66" r="0" b="-16666"/>
            </a:stretch>
          </a:blipFill>
        </p:spPr>
      </p:sp>
      <p:grpSp>
        <p:nvGrpSpPr>
          <p:cNvPr name="Group 3" id="3"/>
          <p:cNvGrpSpPr/>
          <p:nvPr/>
        </p:nvGrpSpPr>
        <p:grpSpPr>
          <a:xfrm rot="0">
            <a:off x="12966700" y="-130175"/>
            <a:ext cx="5943600" cy="10547350"/>
            <a:chOff x="0" y="0"/>
            <a:chExt cx="1565393" cy="2777903"/>
          </a:xfrm>
        </p:grpSpPr>
        <p:sp>
          <p:nvSpPr>
            <p:cNvPr name="Freeform 4" id="4"/>
            <p:cNvSpPr/>
            <p:nvPr/>
          </p:nvSpPr>
          <p:spPr>
            <a:xfrm flipH="false" flipV="false" rot="0">
              <a:off x="0" y="0"/>
              <a:ext cx="1565393" cy="2777903"/>
            </a:xfrm>
            <a:custGeom>
              <a:avLst/>
              <a:gdLst/>
              <a:ahLst/>
              <a:cxnLst/>
              <a:rect r="r" b="b" t="t" l="l"/>
              <a:pathLst>
                <a:path h="2777903" w="1565393">
                  <a:moveTo>
                    <a:pt x="66431" y="0"/>
                  </a:moveTo>
                  <a:lnTo>
                    <a:pt x="1498962" y="0"/>
                  </a:lnTo>
                  <a:cubicBezTo>
                    <a:pt x="1535651" y="0"/>
                    <a:pt x="1565393" y="29742"/>
                    <a:pt x="1565393" y="66431"/>
                  </a:cubicBezTo>
                  <a:lnTo>
                    <a:pt x="1565393" y="2711472"/>
                  </a:lnTo>
                  <a:cubicBezTo>
                    <a:pt x="1565393" y="2729091"/>
                    <a:pt x="1558394" y="2745988"/>
                    <a:pt x="1545935" y="2758446"/>
                  </a:cubicBezTo>
                  <a:cubicBezTo>
                    <a:pt x="1533477" y="2770904"/>
                    <a:pt x="1516580" y="2777903"/>
                    <a:pt x="1498962" y="2777903"/>
                  </a:cubicBezTo>
                  <a:lnTo>
                    <a:pt x="66431" y="2777903"/>
                  </a:lnTo>
                  <a:cubicBezTo>
                    <a:pt x="29742" y="2777903"/>
                    <a:pt x="0" y="2748161"/>
                    <a:pt x="0" y="2711472"/>
                  </a:cubicBezTo>
                  <a:lnTo>
                    <a:pt x="0" y="66431"/>
                  </a:lnTo>
                  <a:cubicBezTo>
                    <a:pt x="0" y="48812"/>
                    <a:pt x="6999" y="31915"/>
                    <a:pt x="19457" y="19457"/>
                  </a:cubicBezTo>
                  <a:cubicBezTo>
                    <a:pt x="31915" y="6999"/>
                    <a:pt x="48812" y="0"/>
                    <a:pt x="66431" y="0"/>
                  </a:cubicBezTo>
                  <a:close/>
                </a:path>
              </a:pathLst>
            </a:custGeom>
            <a:gradFill rotWithShape="true">
              <a:gsLst>
                <a:gs pos="0">
                  <a:srgbClr val="000000">
                    <a:alpha val="100000"/>
                  </a:srgbClr>
                </a:gs>
                <a:gs pos="100000">
                  <a:srgbClr val="3533CD">
                    <a:alpha val="100000"/>
                  </a:srgbClr>
                </a:gs>
              </a:gsLst>
              <a:lin ang="0"/>
            </a:gradFill>
          </p:spPr>
        </p:sp>
        <p:sp>
          <p:nvSpPr>
            <p:cNvPr name="TextBox 5" id="5"/>
            <p:cNvSpPr txBox="true"/>
            <p:nvPr/>
          </p:nvSpPr>
          <p:spPr>
            <a:xfrm>
              <a:off x="0" y="-47625"/>
              <a:ext cx="1565393" cy="2825528"/>
            </a:xfrm>
            <a:prstGeom prst="rect">
              <a:avLst/>
            </a:prstGeom>
          </p:spPr>
          <p:txBody>
            <a:bodyPr anchor="ctr" rtlCol="false" tIns="50800" lIns="50800" bIns="50800" rIns="50800"/>
            <a:lstStyle/>
            <a:p>
              <a:pPr algn="ctr">
                <a:lnSpc>
                  <a:spcPts val="2659"/>
                </a:lnSpc>
              </a:pPr>
            </a:p>
          </p:txBody>
        </p:sp>
      </p:grpSp>
      <p:grpSp>
        <p:nvGrpSpPr>
          <p:cNvPr name="Group 6" id="6"/>
          <p:cNvGrpSpPr>
            <a:grpSpLocks noChangeAspect="true"/>
          </p:cNvGrpSpPr>
          <p:nvPr/>
        </p:nvGrpSpPr>
        <p:grpSpPr>
          <a:xfrm rot="0">
            <a:off x="9813325" y="1102366"/>
            <a:ext cx="8113963" cy="8082268"/>
            <a:chOff x="0" y="0"/>
            <a:chExt cx="6502400" cy="6477000"/>
          </a:xfrm>
        </p:grpSpPr>
        <p:sp>
          <p:nvSpPr>
            <p:cNvPr name="Freeform 7" id="7"/>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3"/>
              <a:stretch>
                <a:fillRect l="-24665" t="0" r="-24665" b="0"/>
              </a:stretch>
            </a:blipFill>
          </p:spPr>
        </p:sp>
        <p:sp>
          <p:nvSpPr>
            <p:cNvPr name="Freeform 8" id="8"/>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FFFFFF"/>
            </a:solidFill>
          </p:spPr>
        </p:sp>
      </p:grpSp>
      <p:sp>
        <p:nvSpPr>
          <p:cNvPr name="Freeform 9" id="9"/>
          <p:cNvSpPr/>
          <p:nvPr/>
        </p:nvSpPr>
        <p:spPr>
          <a:xfrm flipH="false" flipV="false" rot="0">
            <a:off x="4748006" y="6615090"/>
            <a:ext cx="5065319" cy="2121739"/>
          </a:xfrm>
          <a:custGeom>
            <a:avLst/>
            <a:gdLst/>
            <a:ahLst/>
            <a:cxnLst/>
            <a:rect r="r" b="b" t="t" l="l"/>
            <a:pathLst>
              <a:path h="2121739" w="5065319">
                <a:moveTo>
                  <a:pt x="0" y="0"/>
                </a:moveTo>
                <a:lnTo>
                  <a:pt x="5065319" y="0"/>
                </a:lnTo>
                <a:lnTo>
                  <a:pt x="5065319" y="2121739"/>
                </a:lnTo>
                <a:lnTo>
                  <a:pt x="0" y="2121739"/>
                </a:lnTo>
                <a:lnTo>
                  <a:pt x="0" y="0"/>
                </a:lnTo>
                <a:close/>
              </a:path>
            </a:pathLst>
          </a:custGeom>
          <a:blipFill>
            <a:blip r:embed="rId4"/>
            <a:stretch>
              <a:fillRect l="0" t="-68390" r="0" b="-70344"/>
            </a:stretch>
          </a:blipFill>
        </p:spPr>
      </p:sp>
      <p:sp>
        <p:nvSpPr>
          <p:cNvPr name="TextBox 10" id="10"/>
          <p:cNvSpPr txBox="true"/>
          <p:nvPr/>
        </p:nvSpPr>
        <p:spPr>
          <a:xfrm rot="0">
            <a:off x="1028700" y="2779394"/>
            <a:ext cx="6415513" cy="1833906"/>
          </a:xfrm>
          <a:prstGeom prst="rect">
            <a:avLst/>
          </a:prstGeom>
        </p:spPr>
        <p:txBody>
          <a:bodyPr anchor="t" rtlCol="false" tIns="0" lIns="0" bIns="0" rIns="0">
            <a:spAutoFit/>
          </a:bodyPr>
          <a:lstStyle/>
          <a:p>
            <a:pPr algn="l">
              <a:lnSpc>
                <a:spcPts val="7345"/>
              </a:lnSpc>
              <a:spcBef>
                <a:spcPct val="0"/>
              </a:spcBef>
            </a:pPr>
            <a:r>
              <a:rPr lang="en-US" sz="5247">
                <a:solidFill>
                  <a:srgbClr val="000000"/>
                </a:solidFill>
                <a:latin typeface="Lato Bold"/>
              </a:rPr>
              <a:t>PROGETTO GUIDATO S4L1</a:t>
            </a:r>
          </a:p>
        </p:txBody>
      </p:sp>
      <p:sp>
        <p:nvSpPr>
          <p:cNvPr name="TextBox 11" id="11"/>
          <p:cNvSpPr txBox="true"/>
          <p:nvPr/>
        </p:nvSpPr>
        <p:spPr>
          <a:xfrm rot="0">
            <a:off x="1028700" y="4839609"/>
            <a:ext cx="3827327" cy="550631"/>
          </a:xfrm>
          <a:prstGeom prst="rect">
            <a:avLst/>
          </a:prstGeom>
        </p:spPr>
        <p:txBody>
          <a:bodyPr anchor="t" rtlCol="false" tIns="0" lIns="0" bIns="0" rIns="0">
            <a:spAutoFit/>
          </a:bodyPr>
          <a:lstStyle/>
          <a:p>
            <a:pPr algn="l">
              <a:lnSpc>
                <a:spcPts val="4577"/>
              </a:lnSpc>
              <a:spcBef>
                <a:spcPct val="0"/>
              </a:spcBef>
            </a:pPr>
            <a:r>
              <a:rPr lang="en-US" sz="3269">
                <a:solidFill>
                  <a:srgbClr val="004AAD"/>
                </a:solidFill>
                <a:latin typeface="League Spartan"/>
              </a:rPr>
              <a:t>PRESENTED BY:</a:t>
            </a:r>
          </a:p>
        </p:txBody>
      </p:sp>
      <p:sp>
        <p:nvSpPr>
          <p:cNvPr name="TextBox 12" id="12"/>
          <p:cNvSpPr txBox="true"/>
          <p:nvPr/>
        </p:nvSpPr>
        <p:spPr>
          <a:xfrm rot="0">
            <a:off x="1028700" y="6716792"/>
            <a:ext cx="2701528" cy="1861184"/>
          </a:xfrm>
          <a:prstGeom prst="rect">
            <a:avLst/>
          </a:prstGeom>
        </p:spPr>
        <p:txBody>
          <a:bodyPr anchor="t" rtlCol="false" tIns="0" lIns="0" bIns="0" rIns="0">
            <a:spAutoFit/>
          </a:bodyPr>
          <a:lstStyle/>
          <a:p>
            <a:pPr algn="just">
              <a:lnSpc>
                <a:spcPts val="2940"/>
              </a:lnSpc>
            </a:pPr>
            <a:r>
              <a:rPr lang="en-US" sz="2100">
                <a:solidFill>
                  <a:srgbClr val="000000"/>
                </a:solidFill>
                <a:latin typeface="Poppins"/>
              </a:rPr>
              <a:t>Gugliemo Carratello</a:t>
            </a:r>
          </a:p>
          <a:p>
            <a:pPr algn="just">
              <a:lnSpc>
                <a:spcPts val="2940"/>
              </a:lnSpc>
            </a:pPr>
            <a:r>
              <a:rPr lang="en-US" sz="2100">
                <a:solidFill>
                  <a:srgbClr val="000000"/>
                </a:solidFill>
                <a:latin typeface="Poppins"/>
              </a:rPr>
              <a:t>Maria Huapaya</a:t>
            </a:r>
          </a:p>
          <a:p>
            <a:pPr algn="just">
              <a:lnSpc>
                <a:spcPts val="2940"/>
              </a:lnSpc>
            </a:pPr>
            <a:r>
              <a:rPr lang="en-US" sz="2100">
                <a:solidFill>
                  <a:srgbClr val="000000"/>
                </a:solidFill>
                <a:latin typeface="Poppins"/>
              </a:rPr>
              <a:t>Luca Iannone</a:t>
            </a:r>
          </a:p>
          <a:p>
            <a:pPr algn="just">
              <a:lnSpc>
                <a:spcPts val="2940"/>
              </a:lnSpc>
            </a:pPr>
            <a:r>
              <a:rPr lang="en-US" sz="2100">
                <a:solidFill>
                  <a:srgbClr val="000000"/>
                </a:solidFill>
                <a:latin typeface="Poppins"/>
              </a:rPr>
              <a:t>Giuseppe Pignatello</a:t>
            </a:r>
          </a:p>
          <a:p>
            <a:pPr algn="just">
              <a:lnSpc>
                <a:spcPts val="2940"/>
              </a:lnSpc>
            </a:pPr>
            <a:r>
              <a:rPr lang="en-US" sz="2100">
                <a:solidFill>
                  <a:srgbClr val="000000"/>
                </a:solidFill>
                <a:latin typeface="Poppins"/>
              </a:rPr>
              <a:t>Mattia Chiriatti</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060801" y="-281443"/>
            <a:ext cx="16400934" cy="10744916"/>
            <a:chOff x="0" y="0"/>
            <a:chExt cx="4319587" cy="2829937"/>
          </a:xfrm>
        </p:grpSpPr>
        <p:sp>
          <p:nvSpPr>
            <p:cNvPr name="Freeform 3" id="3"/>
            <p:cNvSpPr/>
            <p:nvPr/>
          </p:nvSpPr>
          <p:spPr>
            <a:xfrm flipH="false" flipV="false" rot="0">
              <a:off x="0" y="0"/>
              <a:ext cx="4319588" cy="2829937"/>
            </a:xfrm>
            <a:custGeom>
              <a:avLst/>
              <a:gdLst/>
              <a:ahLst/>
              <a:cxnLst/>
              <a:rect r="r" b="b" t="t" l="l"/>
              <a:pathLst>
                <a:path h="2829937" w="4319588">
                  <a:moveTo>
                    <a:pt x="24074" y="0"/>
                  </a:moveTo>
                  <a:lnTo>
                    <a:pt x="4295513" y="0"/>
                  </a:lnTo>
                  <a:cubicBezTo>
                    <a:pt x="4308809" y="0"/>
                    <a:pt x="4319588" y="10778"/>
                    <a:pt x="4319588" y="24074"/>
                  </a:cubicBezTo>
                  <a:lnTo>
                    <a:pt x="4319588" y="2805863"/>
                  </a:lnTo>
                  <a:cubicBezTo>
                    <a:pt x="4319588" y="2819158"/>
                    <a:pt x="4308809" y="2829937"/>
                    <a:pt x="4295513" y="2829937"/>
                  </a:cubicBezTo>
                  <a:lnTo>
                    <a:pt x="24074" y="2829937"/>
                  </a:lnTo>
                  <a:cubicBezTo>
                    <a:pt x="10778" y="2829937"/>
                    <a:pt x="0" y="2819158"/>
                    <a:pt x="0" y="2805863"/>
                  </a:cubicBezTo>
                  <a:lnTo>
                    <a:pt x="0" y="24074"/>
                  </a:lnTo>
                  <a:cubicBezTo>
                    <a:pt x="0" y="10778"/>
                    <a:pt x="10778" y="0"/>
                    <a:pt x="24074" y="0"/>
                  </a:cubicBezTo>
                  <a:close/>
                </a:path>
              </a:pathLst>
            </a:custGeom>
            <a:gradFill rotWithShape="true">
              <a:gsLst>
                <a:gs pos="0">
                  <a:srgbClr val="000000">
                    <a:alpha val="100000"/>
                  </a:srgbClr>
                </a:gs>
                <a:gs pos="100000">
                  <a:srgbClr val="3533CD">
                    <a:alpha val="100000"/>
                  </a:srgbClr>
                </a:gs>
              </a:gsLst>
              <a:lin ang="0"/>
            </a:gradFill>
          </p:spPr>
        </p:sp>
        <p:sp>
          <p:nvSpPr>
            <p:cNvPr name="TextBox 4" id="4"/>
            <p:cNvSpPr txBox="true"/>
            <p:nvPr/>
          </p:nvSpPr>
          <p:spPr>
            <a:xfrm>
              <a:off x="0" y="-66675"/>
              <a:ext cx="4319587" cy="2896612"/>
            </a:xfrm>
            <a:prstGeom prst="rect">
              <a:avLst/>
            </a:prstGeom>
          </p:spPr>
          <p:txBody>
            <a:bodyPr anchor="ctr" rtlCol="false" tIns="50800" lIns="50800" bIns="50800" rIns="50800"/>
            <a:lstStyle/>
            <a:p>
              <a:pPr algn="ctr">
                <a:lnSpc>
                  <a:spcPts val="3499"/>
                </a:lnSpc>
              </a:pPr>
            </a:p>
          </p:txBody>
        </p:sp>
      </p:grpSp>
      <p:sp>
        <p:nvSpPr>
          <p:cNvPr name="Freeform 5" id="5"/>
          <p:cNvSpPr/>
          <p:nvPr/>
        </p:nvSpPr>
        <p:spPr>
          <a:xfrm flipH="false" flipV="false" rot="0">
            <a:off x="616028" y="1789803"/>
            <a:ext cx="10889545" cy="6707394"/>
          </a:xfrm>
          <a:custGeom>
            <a:avLst/>
            <a:gdLst/>
            <a:ahLst/>
            <a:cxnLst/>
            <a:rect r="r" b="b" t="t" l="l"/>
            <a:pathLst>
              <a:path h="6707394" w="10889545">
                <a:moveTo>
                  <a:pt x="0" y="0"/>
                </a:moveTo>
                <a:lnTo>
                  <a:pt x="10889545" y="0"/>
                </a:lnTo>
                <a:lnTo>
                  <a:pt x="10889545" y="6707394"/>
                </a:lnTo>
                <a:lnTo>
                  <a:pt x="0" y="6707394"/>
                </a:lnTo>
                <a:lnTo>
                  <a:pt x="0" y="0"/>
                </a:lnTo>
                <a:close/>
              </a:path>
            </a:pathLst>
          </a:custGeom>
          <a:blipFill>
            <a:blip r:embed="rId2"/>
            <a:stretch>
              <a:fillRect l="-17329" t="-13195" r="-39258" b="-13195"/>
            </a:stretch>
          </a:blipFill>
        </p:spPr>
      </p:sp>
      <p:sp>
        <p:nvSpPr>
          <p:cNvPr name="TextBox 6" id="6"/>
          <p:cNvSpPr txBox="true"/>
          <p:nvPr/>
        </p:nvSpPr>
        <p:spPr>
          <a:xfrm rot="0">
            <a:off x="15807451" y="172750"/>
            <a:ext cx="1736229" cy="618490"/>
          </a:xfrm>
          <a:prstGeom prst="rect">
            <a:avLst/>
          </a:prstGeom>
        </p:spPr>
        <p:txBody>
          <a:bodyPr anchor="t" rtlCol="false" tIns="0" lIns="0" bIns="0" rIns="0">
            <a:spAutoFit/>
          </a:bodyPr>
          <a:lstStyle/>
          <a:p>
            <a:pPr algn="ctr">
              <a:lnSpc>
                <a:spcPts val="4759"/>
              </a:lnSpc>
            </a:pPr>
            <a:r>
              <a:rPr lang="en-US" sz="3399">
                <a:solidFill>
                  <a:srgbClr val="FFFFFF"/>
                </a:solidFill>
                <a:latin typeface="Poppins Bold"/>
              </a:rPr>
              <a:t>Giorno 1</a:t>
            </a:r>
          </a:p>
        </p:txBody>
      </p:sp>
      <p:sp>
        <p:nvSpPr>
          <p:cNvPr name="TextBox 7" id="7"/>
          <p:cNvSpPr txBox="true"/>
          <p:nvPr/>
        </p:nvSpPr>
        <p:spPr>
          <a:xfrm rot="0">
            <a:off x="11890188" y="3581717"/>
            <a:ext cx="5880122" cy="3018790"/>
          </a:xfrm>
          <a:prstGeom prst="rect">
            <a:avLst/>
          </a:prstGeom>
        </p:spPr>
        <p:txBody>
          <a:bodyPr anchor="t" rtlCol="false" tIns="0" lIns="0" bIns="0" rIns="0">
            <a:spAutoFit/>
          </a:bodyPr>
          <a:lstStyle/>
          <a:p>
            <a:pPr algn="ctr">
              <a:lnSpc>
                <a:spcPts val="4759"/>
              </a:lnSpc>
            </a:pPr>
            <a:r>
              <a:rPr lang="en-US" sz="3399">
                <a:solidFill>
                  <a:srgbClr val="FFFFFF"/>
                </a:solidFill>
                <a:latin typeface="Poppins"/>
              </a:rPr>
              <a:t>Una volta stabiliti gli asset fondamentali per l’azienda, possiamo procedere al risk assessment.</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060801" y="-281443"/>
            <a:ext cx="16400934" cy="10744916"/>
            <a:chOff x="0" y="0"/>
            <a:chExt cx="4319587" cy="2829937"/>
          </a:xfrm>
        </p:grpSpPr>
        <p:sp>
          <p:nvSpPr>
            <p:cNvPr name="Freeform 3" id="3"/>
            <p:cNvSpPr/>
            <p:nvPr/>
          </p:nvSpPr>
          <p:spPr>
            <a:xfrm flipH="false" flipV="false" rot="0">
              <a:off x="0" y="0"/>
              <a:ext cx="4319588" cy="2829937"/>
            </a:xfrm>
            <a:custGeom>
              <a:avLst/>
              <a:gdLst/>
              <a:ahLst/>
              <a:cxnLst/>
              <a:rect r="r" b="b" t="t" l="l"/>
              <a:pathLst>
                <a:path h="2829937" w="4319588">
                  <a:moveTo>
                    <a:pt x="24074" y="0"/>
                  </a:moveTo>
                  <a:lnTo>
                    <a:pt x="4295513" y="0"/>
                  </a:lnTo>
                  <a:cubicBezTo>
                    <a:pt x="4308809" y="0"/>
                    <a:pt x="4319588" y="10778"/>
                    <a:pt x="4319588" y="24074"/>
                  </a:cubicBezTo>
                  <a:lnTo>
                    <a:pt x="4319588" y="2805863"/>
                  </a:lnTo>
                  <a:cubicBezTo>
                    <a:pt x="4319588" y="2819158"/>
                    <a:pt x="4308809" y="2829937"/>
                    <a:pt x="4295513" y="2829937"/>
                  </a:cubicBezTo>
                  <a:lnTo>
                    <a:pt x="24074" y="2829937"/>
                  </a:lnTo>
                  <a:cubicBezTo>
                    <a:pt x="10778" y="2829937"/>
                    <a:pt x="0" y="2819158"/>
                    <a:pt x="0" y="2805863"/>
                  </a:cubicBezTo>
                  <a:lnTo>
                    <a:pt x="0" y="24074"/>
                  </a:lnTo>
                  <a:cubicBezTo>
                    <a:pt x="0" y="10778"/>
                    <a:pt x="10778" y="0"/>
                    <a:pt x="24074" y="0"/>
                  </a:cubicBezTo>
                  <a:close/>
                </a:path>
              </a:pathLst>
            </a:custGeom>
            <a:gradFill rotWithShape="true">
              <a:gsLst>
                <a:gs pos="0">
                  <a:srgbClr val="000000">
                    <a:alpha val="100000"/>
                  </a:srgbClr>
                </a:gs>
                <a:gs pos="100000">
                  <a:srgbClr val="3533CD">
                    <a:alpha val="100000"/>
                  </a:srgbClr>
                </a:gs>
              </a:gsLst>
              <a:lin ang="0"/>
            </a:gradFill>
          </p:spPr>
        </p:sp>
        <p:sp>
          <p:nvSpPr>
            <p:cNvPr name="TextBox 4" id="4"/>
            <p:cNvSpPr txBox="true"/>
            <p:nvPr/>
          </p:nvSpPr>
          <p:spPr>
            <a:xfrm>
              <a:off x="0" y="-66675"/>
              <a:ext cx="4319587" cy="2896612"/>
            </a:xfrm>
            <a:prstGeom prst="rect">
              <a:avLst/>
            </a:prstGeom>
          </p:spPr>
          <p:txBody>
            <a:bodyPr anchor="ctr" rtlCol="false" tIns="50800" lIns="50800" bIns="50800" rIns="50800"/>
            <a:lstStyle/>
            <a:p>
              <a:pPr algn="ctr">
                <a:lnSpc>
                  <a:spcPts val="3499"/>
                </a:lnSpc>
              </a:pPr>
            </a:p>
          </p:txBody>
        </p:sp>
      </p:grpSp>
      <p:sp>
        <p:nvSpPr>
          <p:cNvPr name="Freeform 5" id="5"/>
          <p:cNvSpPr/>
          <p:nvPr/>
        </p:nvSpPr>
        <p:spPr>
          <a:xfrm flipH="false" flipV="false" rot="0">
            <a:off x="515504" y="3419526"/>
            <a:ext cx="8628496" cy="3447947"/>
          </a:xfrm>
          <a:custGeom>
            <a:avLst/>
            <a:gdLst/>
            <a:ahLst/>
            <a:cxnLst/>
            <a:rect r="r" b="b" t="t" l="l"/>
            <a:pathLst>
              <a:path h="3447947" w="8628496">
                <a:moveTo>
                  <a:pt x="0" y="0"/>
                </a:moveTo>
                <a:lnTo>
                  <a:pt x="8628496" y="0"/>
                </a:lnTo>
                <a:lnTo>
                  <a:pt x="8628496" y="3447948"/>
                </a:lnTo>
                <a:lnTo>
                  <a:pt x="0" y="3447948"/>
                </a:lnTo>
                <a:lnTo>
                  <a:pt x="0" y="0"/>
                </a:lnTo>
                <a:close/>
              </a:path>
            </a:pathLst>
          </a:custGeom>
          <a:blipFill>
            <a:blip r:embed="rId2"/>
            <a:stretch>
              <a:fillRect l="0" t="0" r="-83609" b="-88588"/>
            </a:stretch>
          </a:blipFill>
        </p:spPr>
      </p:sp>
      <p:sp>
        <p:nvSpPr>
          <p:cNvPr name="TextBox 6" id="6"/>
          <p:cNvSpPr txBox="true"/>
          <p:nvPr/>
        </p:nvSpPr>
        <p:spPr>
          <a:xfrm rot="0">
            <a:off x="15765333" y="172750"/>
            <a:ext cx="1820466" cy="618490"/>
          </a:xfrm>
          <a:prstGeom prst="rect">
            <a:avLst/>
          </a:prstGeom>
        </p:spPr>
        <p:txBody>
          <a:bodyPr anchor="t" rtlCol="false" tIns="0" lIns="0" bIns="0" rIns="0">
            <a:spAutoFit/>
          </a:bodyPr>
          <a:lstStyle/>
          <a:p>
            <a:pPr algn="ctr">
              <a:lnSpc>
                <a:spcPts val="4759"/>
              </a:lnSpc>
            </a:pPr>
            <a:r>
              <a:rPr lang="en-US" sz="3399">
                <a:solidFill>
                  <a:srgbClr val="FFFFFF"/>
                </a:solidFill>
                <a:latin typeface="Poppins Bold"/>
              </a:rPr>
              <a:t>Giorno 2</a:t>
            </a:r>
          </a:p>
        </p:txBody>
      </p:sp>
      <p:sp>
        <p:nvSpPr>
          <p:cNvPr name="TextBox 7" id="7"/>
          <p:cNvSpPr txBox="true"/>
          <p:nvPr/>
        </p:nvSpPr>
        <p:spPr>
          <a:xfrm rot="0">
            <a:off x="9619028" y="3829270"/>
            <a:ext cx="8385077" cy="3018790"/>
          </a:xfrm>
          <a:prstGeom prst="rect">
            <a:avLst/>
          </a:prstGeom>
        </p:spPr>
        <p:txBody>
          <a:bodyPr anchor="t" rtlCol="false" tIns="0" lIns="0" bIns="0" rIns="0">
            <a:spAutoFit/>
          </a:bodyPr>
          <a:lstStyle/>
          <a:p>
            <a:pPr algn="ctr">
              <a:lnSpc>
                <a:spcPts val="4759"/>
              </a:lnSpc>
            </a:pPr>
            <a:r>
              <a:rPr lang="en-US" sz="3399">
                <a:solidFill>
                  <a:srgbClr val="FFFFFF"/>
                </a:solidFill>
                <a:latin typeface="Poppins"/>
              </a:rPr>
              <a:t>Come da richieste, abbiamo caricato in piattaforma SimpleRisk la documentazione per i framework di riferimento: NIST SP 800-30r e NIST SP 800-53</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060801" y="-281443"/>
            <a:ext cx="16400934" cy="10744916"/>
            <a:chOff x="0" y="0"/>
            <a:chExt cx="4319587" cy="2829937"/>
          </a:xfrm>
        </p:grpSpPr>
        <p:sp>
          <p:nvSpPr>
            <p:cNvPr name="Freeform 3" id="3"/>
            <p:cNvSpPr/>
            <p:nvPr/>
          </p:nvSpPr>
          <p:spPr>
            <a:xfrm flipH="false" flipV="false" rot="0">
              <a:off x="0" y="0"/>
              <a:ext cx="4319588" cy="2829937"/>
            </a:xfrm>
            <a:custGeom>
              <a:avLst/>
              <a:gdLst/>
              <a:ahLst/>
              <a:cxnLst/>
              <a:rect r="r" b="b" t="t" l="l"/>
              <a:pathLst>
                <a:path h="2829937" w="4319588">
                  <a:moveTo>
                    <a:pt x="24074" y="0"/>
                  </a:moveTo>
                  <a:lnTo>
                    <a:pt x="4295513" y="0"/>
                  </a:lnTo>
                  <a:cubicBezTo>
                    <a:pt x="4308809" y="0"/>
                    <a:pt x="4319588" y="10778"/>
                    <a:pt x="4319588" y="24074"/>
                  </a:cubicBezTo>
                  <a:lnTo>
                    <a:pt x="4319588" y="2805863"/>
                  </a:lnTo>
                  <a:cubicBezTo>
                    <a:pt x="4319588" y="2819158"/>
                    <a:pt x="4308809" y="2829937"/>
                    <a:pt x="4295513" y="2829937"/>
                  </a:cubicBezTo>
                  <a:lnTo>
                    <a:pt x="24074" y="2829937"/>
                  </a:lnTo>
                  <a:cubicBezTo>
                    <a:pt x="10778" y="2829937"/>
                    <a:pt x="0" y="2819158"/>
                    <a:pt x="0" y="2805863"/>
                  </a:cubicBezTo>
                  <a:lnTo>
                    <a:pt x="0" y="24074"/>
                  </a:lnTo>
                  <a:cubicBezTo>
                    <a:pt x="0" y="10778"/>
                    <a:pt x="10778" y="0"/>
                    <a:pt x="24074" y="0"/>
                  </a:cubicBezTo>
                  <a:close/>
                </a:path>
              </a:pathLst>
            </a:custGeom>
            <a:gradFill rotWithShape="true">
              <a:gsLst>
                <a:gs pos="0">
                  <a:srgbClr val="000000">
                    <a:alpha val="100000"/>
                  </a:srgbClr>
                </a:gs>
                <a:gs pos="100000">
                  <a:srgbClr val="3533CD">
                    <a:alpha val="100000"/>
                  </a:srgbClr>
                </a:gs>
              </a:gsLst>
              <a:lin ang="0"/>
            </a:gradFill>
          </p:spPr>
        </p:sp>
        <p:sp>
          <p:nvSpPr>
            <p:cNvPr name="TextBox 4" id="4"/>
            <p:cNvSpPr txBox="true"/>
            <p:nvPr/>
          </p:nvSpPr>
          <p:spPr>
            <a:xfrm>
              <a:off x="0" y="-66675"/>
              <a:ext cx="4319587" cy="2896612"/>
            </a:xfrm>
            <a:prstGeom prst="rect">
              <a:avLst/>
            </a:prstGeom>
          </p:spPr>
          <p:txBody>
            <a:bodyPr anchor="ctr" rtlCol="false" tIns="50800" lIns="50800" bIns="50800" rIns="50800"/>
            <a:lstStyle/>
            <a:p>
              <a:pPr algn="ctr">
                <a:lnSpc>
                  <a:spcPts val="3499"/>
                </a:lnSpc>
              </a:pPr>
            </a:p>
          </p:txBody>
        </p:sp>
      </p:grpSp>
      <p:sp>
        <p:nvSpPr>
          <p:cNvPr name="Freeform 5" id="5"/>
          <p:cNvSpPr/>
          <p:nvPr/>
        </p:nvSpPr>
        <p:spPr>
          <a:xfrm flipH="false" flipV="false" rot="0">
            <a:off x="892318" y="2754708"/>
            <a:ext cx="16503364" cy="3593614"/>
          </a:xfrm>
          <a:custGeom>
            <a:avLst/>
            <a:gdLst/>
            <a:ahLst/>
            <a:cxnLst/>
            <a:rect r="r" b="b" t="t" l="l"/>
            <a:pathLst>
              <a:path h="3593614" w="16503364">
                <a:moveTo>
                  <a:pt x="0" y="0"/>
                </a:moveTo>
                <a:lnTo>
                  <a:pt x="16503364" y="0"/>
                </a:lnTo>
                <a:lnTo>
                  <a:pt x="16503364" y="3593614"/>
                </a:lnTo>
                <a:lnTo>
                  <a:pt x="0" y="3593614"/>
                </a:lnTo>
                <a:lnTo>
                  <a:pt x="0" y="0"/>
                </a:lnTo>
                <a:close/>
              </a:path>
            </a:pathLst>
          </a:custGeom>
          <a:blipFill>
            <a:blip r:embed="rId2"/>
            <a:stretch>
              <a:fillRect l="0" t="0" r="0" b="-60411"/>
            </a:stretch>
          </a:blipFill>
        </p:spPr>
      </p:sp>
      <p:sp>
        <p:nvSpPr>
          <p:cNvPr name="TextBox 6" id="6"/>
          <p:cNvSpPr txBox="true"/>
          <p:nvPr/>
        </p:nvSpPr>
        <p:spPr>
          <a:xfrm rot="0">
            <a:off x="15765333" y="172750"/>
            <a:ext cx="1820466" cy="618490"/>
          </a:xfrm>
          <a:prstGeom prst="rect">
            <a:avLst/>
          </a:prstGeom>
        </p:spPr>
        <p:txBody>
          <a:bodyPr anchor="t" rtlCol="false" tIns="0" lIns="0" bIns="0" rIns="0">
            <a:spAutoFit/>
          </a:bodyPr>
          <a:lstStyle/>
          <a:p>
            <a:pPr algn="ctr">
              <a:lnSpc>
                <a:spcPts val="4759"/>
              </a:lnSpc>
            </a:pPr>
            <a:r>
              <a:rPr lang="en-US" sz="3399">
                <a:solidFill>
                  <a:srgbClr val="FFFFFF"/>
                </a:solidFill>
                <a:latin typeface="Poppins Bold"/>
              </a:rPr>
              <a:t>Giorno 2</a:t>
            </a:r>
          </a:p>
        </p:txBody>
      </p:sp>
      <p:sp>
        <p:nvSpPr>
          <p:cNvPr name="TextBox 7" id="7"/>
          <p:cNvSpPr txBox="true"/>
          <p:nvPr/>
        </p:nvSpPr>
        <p:spPr>
          <a:xfrm rot="0">
            <a:off x="7681863" y="7152511"/>
            <a:ext cx="8385077" cy="1818640"/>
          </a:xfrm>
          <a:prstGeom prst="rect">
            <a:avLst/>
          </a:prstGeom>
        </p:spPr>
        <p:txBody>
          <a:bodyPr anchor="t" rtlCol="false" tIns="0" lIns="0" bIns="0" rIns="0">
            <a:spAutoFit/>
          </a:bodyPr>
          <a:lstStyle/>
          <a:p>
            <a:pPr algn="ctr">
              <a:lnSpc>
                <a:spcPts val="4759"/>
              </a:lnSpc>
            </a:pPr>
            <a:r>
              <a:rPr lang="en-US" sz="3399">
                <a:solidFill>
                  <a:srgbClr val="FFFFFF"/>
                </a:solidFill>
                <a:latin typeface="Poppins"/>
              </a:rPr>
              <a:t>Successivamente, abbiamo provveduto a caricare i documenti come guidelines o standards.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060801" y="-281443"/>
            <a:ext cx="16400934" cy="10744916"/>
            <a:chOff x="0" y="0"/>
            <a:chExt cx="4319587" cy="2829937"/>
          </a:xfrm>
        </p:grpSpPr>
        <p:sp>
          <p:nvSpPr>
            <p:cNvPr name="Freeform 3" id="3"/>
            <p:cNvSpPr/>
            <p:nvPr/>
          </p:nvSpPr>
          <p:spPr>
            <a:xfrm flipH="false" flipV="false" rot="0">
              <a:off x="0" y="0"/>
              <a:ext cx="4319588" cy="2829937"/>
            </a:xfrm>
            <a:custGeom>
              <a:avLst/>
              <a:gdLst/>
              <a:ahLst/>
              <a:cxnLst/>
              <a:rect r="r" b="b" t="t" l="l"/>
              <a:pathLst>
                <a:path h="2829937" w="4319588">
                  <a:moveTo>
                    <a:pt x="24074" y="0"/>
                  </a:moveTo>
                  <a:lnTo>
                    <a:pt x="4295513" y="0"/>
                  </a:lnTo>
                  <a:cubicBezTo>
                    <a:pt x="4308809" y="0"/>
                    <a:pt x="4319588" y="10778"/>
                    <a:pt x="4319588" y="24074"/>
                  </a:cubicBezTo>
                  <a:lnTo>
                    <a:pt x="4319588" y="2805863"/>
                  </a:lnTo>
                  <a:cubicBezTo>
                    <a:pt x="4319588" y="2819158"/>
                    <a:pt x="4308809" y="2829937"/>
                    <a:pt x="4295513" y="2829937"/>
                  </a:cubicBezTo>
                  <a:lnTo>
                    <a:pt x="24074" y="2829937"/>
                  </a:lnTo>
                  <a:cubicBezTo>
                    <a:pt x="10778" y="2829937"/>
                    <a:pt x="0" y="2819158"/>
                    <a:pt x="0" y="2805863"/>
                  </a:cubicBezTo>
                  <a:lnTo>
                    <a:pt x="0" y="24074"/>
                  </a:lnTo>
                  <a:cubicBezTo>
                    <a:pt x="0" y="10778"/>
                    <a:pt x="10778" y="0"/>
                    <a:pt x="24074" y="0"/>
                  </a:cubicBezTo>
                  <a:close/>
                </a:path>
              </a:pathLst>
            </a:custGeom>
            <a:gradFill rotWithShape="true">
              <a:gsLst>
                <a:gs pos="0">
                  <a:srgbClr val="000000">
                    <a:alpha val="100000"/>
                  </a:srgbClr>
                </a:gs>
                <a:gs pos="100000">
                  <a:srgbClr val="3533CD">
                    <a:alpha val="100000"/>
                  </a:srgbClr>
                </a:gs>
              </a:gsLst>
              <a:lin ang="0"/>
            </a:gradFill>
          </p:spPr>
        </p:sp>
        <p:sp>
          <p:nvSpPr>
            <p:cNvPr name="TextBox 4" id="4"/>
            <p:cNvSpPr txBox="true"/>
            <p:nvPr/>
          </p:nvSpPr>
          <p:spPr>
            <a:xfrm>
              <a:off x="0" y="-66675"/>
              <a:ext cx="4319587" cy="2896612"/>
            </a:xfrm>
            <a:prstGeom prst="rect">
              <a:avLst/>
            </a:prstGeom>
          </p:spPr>
          <p:txBody>
            <a:bodyPr anchor="ctr" rtlCol="false" tIns="50800" lIns="50800" bIns="50800" rIns="50800"/>
            <a:lstStyle/>
            <a:p>
              <a:pPr algn="ctr">
                <a:lnSpc>
                  <a:spcPts val="3499"/>
                </a:lnSpc>
              </a:pPr>
            </a:p>
          </p:txBody>
        </p:sp>
      </p:grpSp>
      <p:sp>
        <p:nvSpPr>
          <p:cNvPr name="Freeform 5" id="5"/>
          <p:cNvSpPr/>
          <p:nvPr/>
        </p:nvSpPr>
        <p:spPr>
          <a:xfrm flipH="false" flipV="false" rot="0">
            <a:off x="403522" y="2225585"/>
            <a:ext cx="10178978" cy="5330068"/>
          </a:xfrm>
          <a:custGeom>
            <a:avLst/>
            <a:gdLst/>
            <a:ahLst/>
            <a:cxnLst/>
            <a:rect r="r" b="b" t="t" l="l"/>
            <a:pathLst>
              <a:path h="5330068" w="10178978">
                <a:moveTo>
                  <a:pt x="0" y="0"/>
                </a:moveTo>
                <a:lnTo>
                  <a:pt x="10178978" y="0"/>
                </a:lnTo>
                <a:lnTo>
                  <a:pt x="10178978" y="5330068"/>
                </a:lnTo>
                <a:lnTo>
                  <a:pt x="0" y="5330068"/>
                </a:lnTo>
                <a:lnTo>
                  <a:pt x="0" y="0"/>
                </a:lnTo>
                <a:close/>
              </a:path>
            </a:pathLst>
          </a:custGeom>
          <a:blipFill>
            <a:blip r:embed="rId2"/>
            <a:stretch>
              <a:fillRect l="-15585" t="0" r="0" b="0"/>
            </a:stretch>
          </a:blipFill>
        </p:spPr>
      </p:sp>
      <p:sp>
        <p:nvSpPr>
          <p:cNvPr name="TextBox 6" id="6"/>
          <p:cNvSpPr txBox="true"/>
          <p:nvPr/>
        </p:nvSpPr>
        <p:spPr>
          <a:xfrm rot="0">
            <a:off x="15758040" y="172750"/>
            <a:ext cx="1835051" cy="618490"/>
          </a:xfrm>
          <a:prstGeom prst="rect">
            <a:avLst/>
          </a:prstGeom>
        </p:spPr>
        <p:txBody>
          <a:bodyPr anchor="t" rtlCol="false" tIns="0" lIns="0" bIns="0" rIns="0">
            <a:spAutoFit/>
          </a:bodyPr>
          <a:lstStyle/>
          <a:p>
            <a:pPr algn="ctr">
              <a:lnSpc>
                <a:spcPts val="4759"/>
              </a:lnSpc>
            </a:pPr>
            <a:r>
              <a:rPr lang="en-US" sz="3399">
                <a:solidFill>
                  <a:srgbClr val="FFFFFF"/>
                </a:solidFill>
                <a:latin typeface="Poppins Bold"/>
              </a:rPr>
              <a:t>Giorno 3</a:t>
            </a:r>
          </a:p>
        </p:txBody>
      </p:sp>
      <p:sp>
        <p:nvSpPr>
          <p:cNvPr name="TextBox 7" id="7"/>
          <p:cNvSpPr txBox="true"/>
          <p:nvPr/>
        </p:nvSpPr>
        <p:spPr>
          <a:xfrm rot="0">
            <a:off x="11145860" y="2428724"/>
            <a:ext cx="6230815" cy="4819015"/>
          </a:xfrm>
          <a:prstGeom prst="rect">
            <a:avLst/>
          </a:prstGeom>
        </p:spPr>
        <p:txBody>
          <a:bodyPr anchor="t" rtlCol="false" tIns="0" lIns="0" bIns="0" rIns="0">
            <a:spAutoFit/>
          </a:bodyPr>
          <a:lstStyle/>
          <a:p>
            <a:pPr algn="ctr">
              <a:lnSpc>
                <a:spcPts val="4759"/>
              </a:lnSpc>
            </a:pPr>
            <a:r>
              <a:rPr lang="en-US" sz="3399">
                <a:solidFill>
                  <a:srgbClr val="FFFFFF"/>
                </a:solidFill>
                <a:latin typeface="Poppins"/>
              </a:rPr>
              <a:t>Impostato il livello di risk appetite a 2, possiamo procedere con la mitigazione del rischio. Il valore di partenza del rischio legato ad accessi non autorizzati è pari a 6.4 inizialmente.</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060801" y="-281443"/>
            <a:ext cx="16400934" cy="10744916"/>
            <a:chOff x="0" y="0"/>
            <a:chExt cx="4319587" cy="2829937"/>
          </a:xfrm>
        </p:grpSpPr>
        <p:sp>
          <p:nvSpPr>
            <p:cNvPr name="Freeform 3" id="3"/>
            <p:cNvSpPr/>
            <p:nvPr/>
          </p:nvSpPr>
          <p:spPr>
            <a:xfrm flipH="false" flipV="false" rot="0">
              <a:off x="0" y="0"/>
              <a:ext cx="4319588" cy="2829937"/>
            </a:xfrm>
            <a:custGeom>
              <a:avLst/>
              <a:gdLst/>
              <a:ahLst/>
              <a:cxnLst/>
              <a:rect r="r" b="b" t="t" l="l"/>
              <a:pathLst>
                <a:path h="2829937" w="4319588">
                  <a:moveTo>
                    <a:pt x="24074" y="0"/>
                  </a:moveTo>
                  <a:lnTo>
                    <a:pt x="4295513" y="0"/>
                  </a:lnTo>
                  <a:cubicBezTo>
                    <a:pt x="4308809" y="0"/>
                    <a:pt x="4319588" y="10778"/>
                    <a:pt x="4319588" y="24074"/>
                  </a:cubicBezTo>
                  <a:lnTo>
                    <a:pt x="4319588" y="2805863"/>
                  </a:lnTo>
                  <a:cubicBezTo>
                    <a:pt x="4319588" y="2819158"/>
                    <a:pt x="4308809" y="2829937"/>
                    <a:pt x="4295513" y="2829937"/>
                  </a:cubicBezTo>
                  <a:lnTo>
                    <a:pt x="24074" y="2829937"/>
                  </a:lnTo>
                  <a:cubicBezTo>
                    <a:pt x="10778" y="2829937"/>
                    <a:pt x="0" y="2819158"/>
                    <a:pt x="0" y="2805863"/>
                  </a:cubicBezTo>
                  <a:lnTo>
                    <a:pt x="0" y="24074"/>
                  </a:lnTo>
                  <a:cubicBezTo>
                    <a:pt x="0" y="10778"/>
                    <a:pt x="10778" y="0"/>
                    <a:pt x="24074" y="0"/>
                  </a:cubicBezTo>
                  <a:close/>
                </a:path>
              </a:pathLst>
            </a:custGeom>
            <a:gradFill rotWithShape="true">
              <a:gsLst>
                <a:gs pos="0">
                  <a:srgbClr val="000000">
                    <a:alpha val="100000"/>
                  </a:srgbClr>
                </a:gs>
                <a:gs pos="100000">
                  <a:srgbClr val="3533CD">
                    <a:alpha val="100000"/>
                  </a:srgbClr>
                </a:gs>
              </a:gsLst>
              <a:lin ang="0"/>
            </a:gradFill>
          </p:spPr>
        </p:sp>
        <p:sp>
          <p:nvSpPr>
            <p:cNvPr name="TextBox 4" id="4"/>
            <p:cNvSpPr txBox="true"/>
            <p:nvPr/>
          </p:nvSpPr>
          <p:spPr>
            <a:xfrm>
              <a:off x="0" y="-66675"/>
              <a:ext cx="4319587" cy="2896612"/>
            </a:xfrm>
            <a:prstGeom prst="rect">
              <a:avLst/>
            </a:prstGeom>
          </p:spPr>
          <p:txBody>
            <a:bodyPr anchor="ctr" rtlCol="false" tIns="50800" lIns="50800" bIns="50800" rIns="50800"/>
            <a:lstStyle/>
            <a:p>
              <a:pPr algn="ctr">
                <a:lnSpc>
                  <a:spcPts val="3499"/>
                </a:lnSpc>
              </a:pPr>
            </a:p>
          </p:txBody>
        </p:sp>
      </p:grpSp>
      <p:sp>
        <p:nvSpPr>
          <p:cNvPr name="Freeform 5" id="5"/>
          <p:cNvSpPr/>
          <p:nvPr/>
        </p:nvSpPr>
        <p:spPr>
          <a:xfrm flipH="false" flipV="false" rot="0">
            <a:off x="363105" y="1906021"/>
            <a:ext cx="10782755" cy="6369989"/>
          </a:xfrm>
          <a:custGeom>
            <a:avLst/>
            <a:gdLst/>
            <a:ahLst/>
            <a:cxnLst/>
            <a:rect r="r" b="b" t="t" l="l"/>
            <a:pathLst>
              <a:path h="6369989" w="10782755">
                <a:moveTo>
                  <a:pt x="0" y="0"/>
                </a:moveTo>
                <a:lnTo>
                  <a:pt x="10782755" y="0"/>
                </a:lnTo>
                <a:lnTo>
                  <a:pt x="10782755" y="6369989"/>
                </a:lnTo>
                <a:lnTo>
                  <a:pt x="0" y="6369989"/>
                </a:lnTo>
                <a:lnTo>
                  <a:pt x="0" y="0"/>
                </a:lnTo>
                <a:close/>
              </a:path>
            </a:pathLst>
          </a:custGeom>
          <a:blipFill>
            <a:blip r:embed="rId2"/>
            <a:stretch>
              <a:fillRect l="-17597" t="0" r="0" b="-19566"/>
            </a:stretch>
          </a:blipFill>
        </p:spPr>
      </p:sp>
      <p:sp>
        <p:nvSpPr>
          <p:cNvPr name="TextBox 6" id="6"/>
          <p:cNvSpPr txBox="true"/>
          <p:nvPr/>
        </p:nvSpPr>
        <p:spPr>
          <a:xfrm rot="0">
            <a:off x="15758040" y="172750"/>
            <a:ext cx="1835051" cy="618490"/>
          </a:xfrm>
          <a:prstGeom prst="rect">
            <a:avLst/>
          </a:prstGeom>
        </p:spPr>
        <p:txBody>
          <a:bodyPr anchor="t" rtlCol="false" tIns="0" lIns="0" bIns="0" rIns="0">
            <a:spAutoFit/>
          </a:bodyPr>
          <a:lstStyle/>
          <a:p>
            <a:pPr algn="ctr">
              <a:lnSpc>
                <a:spcPts val="4759"/>
              </a:lnSpc>
            </a:pPr>
            <a:r>
              <a:rPr lang="en-US" sz="3399">
                <a:solidFill>
                  <a:srgbClr val="FFFFFF"/>
                </a:solidFill>
                <a:latin typeface="Poppins Bold"/>
              </a:rPr>
              <a:t>Giorno 3</a:t>
            </a:r>
          </a:p>
        </p:txBody>
      </p:sp>
      <p:sp>
        <p:nvSpPr>
          <p:cNvPr name="TextBox 7" id="7"/>
          <p:cNvSpPr txBox="true"/>
          <p:nvPr/>
        </p:nvSpPr>
        <p:spPr>
          <a:xfrm rot="0">
            <a:off x="11145860" y="4481830"/>
            <a:ext cx="6230815" cy="1218565"/>
          </a:xfrm>
          <a:prstGeom prst="rect">
            <a:avLst/>
          </a:prstGeom>
        </p:spPr>
        <p:txBody>
          <a:bodyPr anchor="t" rtlCol="false" tIns="0" lIns="0" bIns="0" rIns="0">
            <a:spAutoFit/>
          </a:bodyPr>
          <a:lstStyle/>
          <a:p>
            <a:pPr algn="ctr">
              <a:lnSpc>
                <a:spcPts val="4759"/>
              </a:lnSpc>
            </a:pPr>
            <a:r>
              <a:rPr lang="en-US" sz="3399">
                <a:solidFill>
                  <a:srgbClr val="FFFFFF"/>
                </a:solidFill>
                <a:latin typeface="Poppins"/>
              </a:rPr>
              <a:t>Nella figura affianco, i controlli implementati</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060801" y="-281443"/>
            <a:ext cx="16400934" cy="10744916"/>
            <a:chOff x="0" y="0"/>
            <a:chExt cx="4319587" cy="2829937"/>
          </a:xfrm>
        </p:grpSpPr>
        <p:sp>
          <p:nvSpPr>
            <p:cNvPr name="Freeform 3" id="3"/>
            <p:cNvSpPr/>
            <p:nvPr/>
          </p:nvSpPr>
          <p:spPr>
            <a:xfrm flipH="false" flipV="false" rot="0">
              <a:off x="0" y="0"/>
              <a:ext cx="4319588" cy="2829937"/>
            </a:xfrm>
            <a:custGeom>
              <a:avLst/>
              <a:gdLst/>
              <a:ahLst/>
              <a:cxnLst/>
              <a:rect r="r" b="b" t="t" l="l"/>
              <a:pathLst>
                <a:path h="2829937" w="4319588">
                  <a:moveTo>
                    <a:pt x="24074" y="0"/>
                  </a:moveTo>
                  <a:lnTo>
                    <a:pt x="4295513" y="0"/>
                  </a:lnTo>
                  <a:cubicBezTo>
                    <a:pt x="4308809" y="0"/>
                    <a:pt x="4319588" y="10778"/>
                    <a:pt x="4319588" y="24074"/>
                  </a:cubicBezTo>
                  <a:lnTo>
                    <a:pt x="4319588" y="2805863"/>
                  </a:lnTo>
                  <a:cubicBezTo>
                    <a:pt x="4319588" y="2819158"/>
                    <a:pt x="4308809" y="2829937"/>
                    <a:pt x="4295513" y="2829937"/>
                  </a:cubicBezTo>
                  <a:lnTo>
                    <a:pt x="24074" y="2829937"/>
                  </a:lnTo>
                  <a:cubicBezTo>
                    <a:pt x="10778" y="2829937"/>
                    <a:pt x="0" y="2819158"/>
                    <a:pt x="0" y="2805863"/>
                  </a:cubicBezTo>
                  <a:lnTo>
                    <a:pt x="0" y="24074"/>
                  </a:lnTo>
                  <a:cubicBezTo>
                    <a:pt x="0" y="10778"/>
                    <a:pt x="10778" y="0"/>
                    <a:pt x="24074" y="0"/>
                  </a:cubicBezTo>
                  <a:close/>
                </a:path>
              </a:pathLst>
            </a:custGeom>
            <a:gradFill rotWithShape="true">
              <a:gsLst>
                <a:gs pos="0">
                  <a:srgbClr val="000000">
                    <a:alpha val="100000"/>
                  </a:srgbClr>
                </a:gs>
                <a:gs pos="100000">
                  <a:srgbClr val="3533CD">
                    <a:alpha val="100000"/>
                  </a:srgbClr>
                </a:gs>
              </a:gsLst>
              <a:lin ang="0"/>
            </a:gradFill>
          </p:spPr>
        </p:sp>
        <p:sp>
          <p:nvSpPr>
            <p:cNvPr name="TextBox 4" id="4"/>
            <p:cNvSpPr txBox="true"/>
            <p:nvPr/>
          </p:nvSpPr>
          <p:spPr>
            <a:xfrm>
              <a:off x="0" y="-66675"/>
              <a:ext cx="4319587" cy="2896612"/>
            </a:xfrm>
            <a:prstGeom prst="rect">
              <a:avLst/>
            </a:prstGeom>
          </p:spPr>
          <p:txBody>
            <a:bodyPr anchor="ctr" rtlCol="false" tIns="50800" lIns="50800" bIns="50800" rIns="50800"/>
            <a:lstStyle/>
            <a:p>
              <a:pPr algn="ctr">
                <a:lnSpc>
                  <a:spcPts val="3499"/>
                </a:lnSpc>
              </a:pPr>
            </a:p>
          </p:txBody>
        </p:sp>
      </p:grpSp>
      <p:sp>
        <p:nvSpPr>
          <p:cNvPr name="Freeform 5" id="5"/>
          <p:cNvSpPr/>
          <p:nvPr/>
        </p:nvSpPr>
        <p:spPr>
          <a:xfrm flipH="false" flipV="false" rot="0">
            <a:off x="2280197" y="112198"/>
            <a:ext cx="6078072" cy="4842045"/>
          </a:xfrm>
          <a:custGeom>
            <a:avLst/>
            <a:gdLst/>
            <a:ahLst/>
            <a:cxnLst/>
            <a:rect r="r" b="b" t="t" l="l"/>
            <a:pathLst>
              <a:path h="4842045" w="6078072">
                <a:moveTo>
                  <a:pt x="0" y="0"/>
                </a:moveTo>
                <a:lnTo>
                  <a:pt x="6078072" y="0"/>
                </a:lnTo>
                <a:lnTo>
                  <a:pt x="6078072" y="4842044"/>
                </a:lnTo>
                <a:lnTo>
                  <a:pt x="0" y="4842044"/>
                </a:lnTo>
                <a:lnTo>
                  <a:pt x="0" y="0"/>
                </a:lnTo>
                <a:close/>
              </a:path>
            </a:pathLst>
          </a:custGeom>
          <a:blipFill>
            <a:blip r:embed="rId2"/>
            <a:stretch>
              <a:fillRect l="-24251" t="-12646" r="-53912" b="-8042"/>
            </a:stretch>
          </a:blipFill>
        </p:spPr>
      </p:sp>
      <p:sp>
        <p:nvSpPr>
          <p:cNvPr name="Freeform 6" id="6"/>
          <p:cNvSpPr/>
          <p:nvPr/>
        </p:nvSpPr>
        <p:spPr>
          <a:xfrm flipH="false" flipV="false" rot="0">
            <a:off x="2197046" y="5437421"/>
            <a:ext cx="6161222" cy="4674422"/>
          </a:xfrm>
          <a:custGeom>
            <a:avLst/>
            <a:gdLst/>
            <a:ahLst/>
            <a:cxnLst/>
            <a:rect r="r" b="b" t="t" l="l"/>
            <a:pathLst>
              <a:path h="4674422" w="6161222">
                <a:moveTo>
                  <a:pt x="0" y="0"/>
                </a:moveTo>
                <a:lnTo>
                  <a:pt x="6161223" y="0"/>
                </a:lnTo>
                <a:lnTo>
                  <a:pt x="6161223" y="4674422"/>
                </a:lnTo>
                <a:lnTo>
                  <a:pt x="0" y="4674422"/>
                </a:lnTo>
                <a:lnTo>
                  <a:pt x="0" y="0"/>
                </a:lnTo>
                <a:close/>
              </a:path>
            </a:pathLst>
          </a:custGeom>
          <a:blipFill>
            <a:blip r:embed="rId3"/>
            <a:stretch>
              <a:fillRect l="-25560" t="0" r="-17402" b="0"/>
            </a:stretch>
          </a:blipFill>
        </p:spPr>
      </p:sp>
      <p:sp>
        <p:nvSpPr>
          <p:cNvPr name="TextBox 7" id="7"/>
          <p:cNvSpPr txBox="true"/>
          <p:nvPr/>
        </p:nvSpPr>
        <p:spPr>
          <a:xfrm rot="0">
            <a:off x="15758040" y="172750"/>
            <a:ext cx="1835051" cy="618490"/>
          </a:xfrm>
          <a:prstGeom prst="rect">
            <a:avLst/>
          </a:prstGeom>
        </p:spPr>
        <p:txBody>
          <a:bodyPr anchor="t" rtlCol="false" tIns="0" lIns="0" bIns="0" rIns="0">
            <a:spAutoFit/>
          </a:bodyPr>
          <a:lstStyle/>
          <a:p>
            <a:pPr algn="ctr">
              <a:lnSpc>
                <a:spcPts val="4759"/>
              </a:lnSpc>
            </a:pPr>
            <a:r>
              <a:rPr lang="en-US" sz="3399">
                <a:solidFill>
                  <a:srgbClr val="FFFFFF"/>
                </a:solidFill>
                <a:latin typeface="Poppins Bold"/>
              </a:rPr>
              <a:t>Giorno 3</a:t>
            </a:r>
          </a:p>
        </p:txBody>
      </p:sp>
      <p:sp>
        <p:nvSpPr>
          <p:cNvPr name="TextBox 8" id="8"/>
          <p:cNvSpPr txBox="true"/>
          <p:nvPr/>
        </p:nvSpPr>
        <p:spPr>
          <a:xfrm rot="0">
            <a:off x="10277476" y="2395324"/>
            <a:ext cx="6230815" cy="6019165"/>
          </a:xfrm>
          <a:prstGeom prst="rect">
            <a:avLst/>
          </a:prstGeom>
        </p:spPr>
        <p:txBody>
          <a:bodyPr anchor="t" rtlCol="false" tIns="0" lIns="0" bIns="0" rIns="0">
            <a:spAutoFit/>
          </a:bodyPr>
          <a:lstStyle/>
          <a:p>
            <a:pPr algn="ctr">
              <a:lnSpc>
                <a:spcPts val="4759"/>
              </a:lnSpc>
            </a:pPr>
            <a:r>
              <a:rPr lang="en-US" sz="3399">
                <a:solidFill>
                  <a:srgbClr val="FFFFFF"/>
                </a:solidFill>
                <a:latin typeface="Poppins"/>
              </a:rPr>
              <a:t>Implementati i controlli, possiamo procedere alla mitigazione del rischio.</a:t>
            </a:r>
          </a:p>
          <a:p>
            <a:pPr algn="ctr">
              <a:lnSpc>
                <a:spcPts val="4759"/>
              </a:lnSpc>
            </a:pPr>
          </a:p>
          <a:p>
            <a:pPr algn="ctr">
              <a:lnSpc>
                <a:spcPts val="4759"/>
              </a:lnSpc>
            </a:pPr>
            <a:r>
              <a:rPr lang="en-US" sz="3399">
                <a:solidFill>
                  <a:srgbClr val="FFFFFF"/>
                </a:solidFill>
                <a:latin typeface="Poppins"/>
              </a:rPr>
              <a:t>I controlli effettuati, quindi, con le susseguenti soluzioni di implementazione di MFA e IAM, portano la percentuale di rischio a 1.92, quindi un livello accettabile.</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060801" y="-281443"/>
            <a:ext cx="16400934" cy="10744916"/>
            <a:chOff x="0" y="0"/>
            <a:chExt cx="4319587" cy="2829937"/>
          </a:xfrm>
        </p:grpSpPr>
        <p:sp>
          <p:nvSpPr>
            <p:cNvPr name="Freeform 3" id="3"/>
            <p:cNvSpPr/>
            <p:nvPr/>
          </p:nvSpPr>
          <p:spPr>
            <a:xfrm flipH="false" flipV="false" rot="0">
              <a:off x="0" y="0"/>
              <a:ext cx="4319588" cy="2829937"/>
            </a:xfrm>
            <a:custGeom>
              <a:avLst/>
              <a:gdLst/>
              <a:ahLst/>
              <a:cxnLst/>
              <a:rect r="r" b="b" t="t" l="l"/>
              <a:pathLst>
                <a:path h="2829937" w="4319588">
                  <a:moveTo>
                    <a:pt x="24074" y="0"/>
                  </a:moveTo>
                  <a:lnTo>
                    <a:pt x="4295513" y="0"/>
                  </a:lnTo>
                  <a:cubicBezTo>
                    <a:pt x="4308809" y="0"/>
                    <a:pt x="4319588" y="10778"/>
                    <a:pt x="4319588" y="24074"/>
                  </a:cubicBezTo>
                  <a:lnTo>
                    <a:pt x="4319588" y="2805863"/>
                  </a:lnTo>
                  <a:cubicBezTo>
                    <a:pt x="4319588" y="2819158"/>
                    <a:pt x="4308809" y="2829937"/>
                    <a:pt x="4295513" y="2829937"/>
                  </a:cubicBezTo>
                  <a:lnTo>
                    <a:pt x="24074" y="2829937"/>
                  </a:lnTo>
                  <a:cubicBezTo>
                    <a:pt x="10778" y="2829937"/>
                    <a:pt x="0" y="2819158"/>
                    <a:pt x="0" y="2805863"/>
                  </a:cubicBezTo>
                  <a:lnTo>
                    <a:pt x="0" y="24074"/>
                  </a:lnTo>
                  <a:cubicBezTo>
                    <a:pt x="0" y="10778"/>
                    <a:pt x="10778" y="0"/>
                    <a:pt x="24074" y="0"/>
                  </a:cubicBezTo>
                  <a:close/>
                </a:path>
              </a:pathLst>
            </a:custGeom>
            <a:gradFill rotWithShape="true">
              <a:gsLst>
                <a:gs pos="0">
                  <a:srgbClr val="000000">
                    <a:alpha val="100000"/>
                  </a:srgbClr>
                </a:gs>
                <a:gs pos="100000">
                  <a:srgbClr val="3533CD">
                    <a:alpha val="100000"/>
                  </a:srgbClr>
                </a:gs>
              </a:gsLst>
              <a:lin ang="0"/>
            </a:gradFill>
          </p:spPr>
        </p:sp>
        <p:sp>
          <p:nvSpPr>
            <p:cNvPr name="TextBox 4" id="4"/>
            <p:cNvSpPr txBox="true"/>
            <p:nvPr/>
          </p:nvSpPr>
          <p:spPr>
            <a:xfrm>
              <a:off x="0" y="-66675"/>
              <a:ext cx="4319587" cy="2896612"/>
            </a:xfrm>
            <a:prstGeom prst="rect">
              <a:avLst/>
            </a:prstGeom>
          </p:spPr>
          <p:txBody>
            <a:bodyPr anchor="ctr" rtlCol="false" tIns="50800" lIns="50800" bIns="50800" rIns="50800"/>
            <a:lstStyle/>
            <a:p>
              <a:pPr algn="ctr">
                <a:lnSpc>
                  <a:spcPts val="3499"/>
                </a:lnSpc>
              </a:pPr>
            </a:p>
          </p:txBody>
        </p:sp>
      </p:grpSp>
      <p:sp>
        <p:nvSpPr>
          <p:cNvPr name="Freeform 5" id="5"/>
          <p:cNvSpPr/>
          <p:nvPr/>
        </p:nvSpPr>
        <p:spPr>
          <a:xfrm flipH="false" flipV="false" rot="0">
            <a:off x="561108" y="277525"/>
            <a:ext cx="10741775" cy="4588415"/>
          </a:xfrm>
          <a:custGeom>
            <a:avLst/>
            <a:gdLst/>
            <a:ahLst/>
            <a:cxnLst/>
            <a:rect r="r" b="b" t="t" l="l"/>
            <a:pathLst>
              <a:path h="4588415" w="10741775">
                <a:moveTo>
                  <a:pt x="0" y="0"/>
                </a:moveTo>
                <a:lnTo>
                  <a:pt x="10741775" y="0"/>
                </a:lnTo>
                <a:lnTo>
                  <a:pt x="10741775" y="4588415"/>
                </a:lnTo>
                <a:lnTo>
                  <a:pt x="0" y="4588415"/>
                </a:lnTo>
                <a:lnTo>
                  <a:pt x="0" y="0"/>
                </a:lnTo>
                <a:close/>
              </a:path>
            </a:pathLst>
          </a:custGeom>
          <a:blipFill>
            <a:blip r:embed="rId2"/>
            <a:stretch>
              <a:fillRect l="-18798" t="-4433" r="0" b="0"/>
            </a:stretch>
          </a:blipFill>
        </p:spPr>
      </p:sp>
      <p:sp>
        <p:nvSpPr>
          <p:cNvPr name="Freeform 6" id="6"/>
          <p:cNvSpPr/>
          <p:nvPr/>
        </p:nvSpPr>
        <p:spPr>
          <a:xfrm flipH="false" flipV="false" rot="0">
            <a:off x="437085" y="5091015"/>
            <a:ext cx="10865798" cy="4742816"/>
          </a:xfrm>
          <a:custGeom>
            <a:avLst/>
            <a:gdLst/>
            <a:ahLst/>
            <a:cxnLst/>
            <a:rect r="r" b="b" t="t" l="l"/>
            <a:pathLst>
              <a:path h="4742816" w="10865798">
                <a:moveTo>
                  <a:pt x="0" y="0"/>
                </a:moveTo>
                <a:lnTo>
                  <a:pt x="10865798" y="0"/>
                </a:lnTo>
                <a:lnTo>
                  <a:pt x="10865798" y="4742816"/>
                </a:lnTo>
                <a:lnTo>
                  <a:pt x="0" y="4742816"/>
                </a:lnTo>
                <a:lnTo>
                  <a:pt x="0" y="0"/>
                </a:lnTo>
                <a:close/>
              </a:path>
            </a:pathLst>
          </a:custGeom>
          <a:blipFill>
            <a:blip r:embed="rId3"/>
            <a:stretch>
              <a:fillRect l="-16221" t="-4237" r="0" b="0"/>
            </a:stretch>
          </a:blipFill>
        </p:spPr>
      </p:sp>
      <p:sp>
        <p:nvSpPr>
          <p:cNvPr name="TextBox 7" id="7"/>
          <p:cNvSpPr txBox="true"/>
          <p:nvPr/>
        </p:nvSpPr>
        <p:spPr>
          <a:xfrm rot="0">
            <a:off x="15758040" y="172750"/>
            <a:ext cx="1835051" cy="618490"/>
          </a:xfrm>
          <a:prstGeom prst="rect">
            <a:avLst/>
          </a:prstGeom>
        </p:spPr>
        <p:txBody>
          <a:bodyPr anchor="t" rtlCol="false" tIns="0" lIns="0" bIns="0" rIns="0">
            <a:spAutoFit/>
          </a:bodyPr>
          <a:lstStyle/>
          <a:p>
            <a:pPr algn="ctr">
              <a:lnSpc>
                <a:spcPts val="4759"/>
              </a:lnSpc>
            </a:pPr>
            <a:r>
              <a:rPr lang="en-US" sz="3399">
                <a:solidFill>
                  <a:srgbClr val="FFFFFF"/>
                </a:solidFill>
                <a:latin typeface="Poppins Bold"/>
              </a:rPr>
              <a:t>Giorno 3</a:t>
            </a:r>
          </a:p>
        </p:txBody>
      </p:sp>
      <p:sp>
        <p:nvSpPr>
          <p:cNvPr name="TextBox 8" id="8"/>
          <p:cNvSpPr txBox="true"/>
          <p:nvPr/>
        </p:nvSpPr>
        <p:spPr>
          <a:xfrm rot="0">
            <a:off x="11680251" y="3281680"/>
            <a:ext cx="6230815" cy="3618865"/>
          </a:xfrm>
          <a:prstGeom prst="rect">
            <a:avLst/>
          </a:prstGeom>
        </p:spPr>
        <p:txBody>
          <a:bodyPr anchor="t" rtlCol="false" tIns="0" lIns="0" bIns="0" rIns="0">
            <a:spAutoFit/>
          </a:bodyPr>
          <a:lstStyle/>
          <a:p>
            <a:pPr algn="ctr">
              <a:lnSpc>
                <a:spcPts val="4759"/>
              </a:lnSpc>
            </a:pPr>
            <a:r>
              <a:rPr lang="en-US" sz="3399">
                <a:solidFill>
                  <a:srgbClr val="FFFFFF"/>
                </a:solidFill>
                <a:latin typeface="Poppins"/>
              </a:rPr>
              <a:t>Affianco, anche un grafico progressivo dei controlli implementati e di come il rischio vada mitigandosi fino a un livello accettabile (pari o inferiore a 2).</a:t>
            </a:r>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49503" y="1028700"/>
            <a:ext cx="17561563" cy="8917083"/>
            <a:chOff x="0" y="0"/>
            <a:chExt cx="4625268" cy="2348532"/>
          </a:xfrm>
        </p:grpSpPr>
        <p:sp>
          <p:nvSpPr>
            <p:cNvPr name="Freeform 3" id="3"/>
            <p:cNvSpPr/>
            <p:nvPr/>
          </p:nvSpPr>
          <p:spPr>
            <a:xfrm flipH="false" flipV="false" rot="0">
              <a:off x="0" y="0"/>
              <a:ext cx="4625268" cy="2348532"/>
            </a:xfrm>
            <a:custGeom>
              <a:avLst/>
              <a:gdLst/>
              <a:ahLst/>
              <a:cxnLst/>
              <a:rect r="r" b="b" t="t" l="l"/>
              <a:pathLst>
                <a:path h="2348532" w="4625268">
                  <a:moveTo>
                    <a:pt x="22483" y="0"/>
                  </a:moveTo>
                  <a:lnTo>
                    <a:pt x="4602785" y="0"/>
                  </a:lnTo>
                  <a:cubicBezTo>
                    <a:pt x="4615202" y="0"/>
                    <a:pt x="4625268" y="10066"/>
                    <a:pt x="4625268" y="22483"/>
                  </a:cubicBezTo>
                  <a:lnTo>
                    <a:pt x="4625268" y="2326049"/>
                  </a:lnTo>
                  <a:cubicBezTo>
                    <a:pt x="4625268" y="2338466"/>
                    <a:pt x="4615202" y="2348532"/>
                    <a:pt x="4602785" y="2348532"/>
                  </a:cubicBezTo>
                  <a:lnTo>
                    <a:pt x="22483" y="2348532"/>
                  </a:lnTo>
                  <a:cubicBezTo>
                    <a:pt x="10066" y="2348532"/>
                    <a:pt x="0" y="2338466"/>
                    <a:pt x="0" y="2326049"/>
                  </a:cubicBezTo>
                  <a:lnTo>
                    <a:pt x="0" y="22483"/>
                  </a:lnTo>
                  <a:cubicBezTo>
                    <a:pt x="0" y="10066"/>
                    <a:pt x="10066" y="0"/>
                    <a:pt x="22483" y="0"/>
                  </a:cubicBezTo>
                  <a:close/>
                </a:path>
              </a:pathLst>
            </a:custGeom>
            <a:gradFill rotWithShape="true">
              <a:gsLst>
                <a:gs pos="0">
                  <a:srgbClr val="000000">
                    <a:alpha val="100000"/>
                  </a:srgbClr>
                </a:gs>
                <a:gs pos="100000">
                  <a:srgbClr val="3533CD">
                    <a:alpha val="100000"/>
                  </a:srgbClr>
                </a:gs>
              </a:gsLst>
              <a:lin ang="0"/>
            </a:gradFill>
          </p:spPr>
        </p:sp>
        <p:sp>
          <p:nvSpPr>
            <p:cNvPr name="TextBox 4" id="4"/>
            <p:cNvSpPr txBox="true"/>
            <p:nvPr/>
          </p:nvSpPr>
          <p:spPr>
            <a:xfrm>
              <a:off x="0" y="-66675"/>
              <a:ext cx="4625268" cy="2415207"/>
            </a:xfrm>
            <a:prstGeom prst="rect">
              <a:avLst/>
            </a:prstGeom>
          </p:spPr>
          <p:txBody>
            <a:bodyPr anchor="ctr" rtlCol="false" tIns="50800" lIns="50800" bIns="50800" rIns="50800"/>
            <a:lstStyle/>
            <a:p>
              <a:pPr algn="ctr">
                <a:lnSpc>
                  <a:spcPts val="3499"/>
                </a:lnSpc>
              </a:pPr>
            </a:p>
          </p:txBody>
        </p:sp>
      </p:grpSp>
      <p:sp>
        <p:nvSpPr>
          <p:cNvPr name="TextBox 5" id="5"/>
          <p:cNvSpPr txBox="true"/>
          <p:nvPr/>
        </p:nvSpPr>
        <p:spPr>
          <a:xfrm rot="0">
            <a:off x="15742488" y="172750"/>
            <a:ext cx="1866156" cy="618490"/>
          </a:xfrm>
          <a:prstGeom prst="rect">
            <a:avLst/>
          </a:prstGeom>
        </p:spPr>
        <p:txBody>
          <a:bodyPr anchor="t" rtlCol="false" tIns="0" lIns="0" bIns="0" rIns="0">
            <a:spAutoFit/>
          </a:bodyPr>
          <a:lstStyle/>
          <a:p>
            <a:pPr algn="ctr">
              <a:lnSpc>
                <a:spcPts val="4759"/>
              </a:lnSpc>
            </a:pPr>
            <a:r>
              <a:rPr lang="en-US" sz="3399">
                <a:solidFill>
                  <a:srgbClr val="000000"/>
                </a:solidFill>
                <a:latin typeface="Poppins Bold"/>
              </a:rPr>
              <a:t>Giorno 4</a:t>
            </a:r>
          </a:p>
        </p:txBody>
      </p:sp>
      <p:sp>
        <p:nvSpPr>
          <p:cNvPr name="TextBox 6" id="6"/>
          <p:cNvSpPr txBox="true"/>
          <p:nvPr/>
        </p:nvSpPr>
        <p:spPr>
          <a:xfrm rot="0">
            <a:off x="5494202" y="1327815"/>
            <a:ext cx="7299596" cy="618490"/>
          </a:xfrm>
          <a:prstGeom prst="rect">
            <a:avLst/>
          </a:prstGeom>
        </p:spPr>
        <p:txBody>
          <a:bodyPr anchor="t" rtlCol="false" tIns="0" lIns="0" bIns="0" rIns="0">
            <a:spAutoFit/>
          </a:bodyPr>
          <a:lstStyle/>
          <a:p>
            <a:pPr algn="ctr">
              <a:lnSpc>
                <a:spcPts val="4759"/>
              </a:lnSpc>
            </a:pPr>
            <a:r>
              <a:rPr lang="en-US" sz="3399">
                <a:solidFill>
                  <a:srgbClr val="FFFFFF"/>
                </a:solidFill>
                <a:latin typeface="Poppins Bold"/>
              </a:rPr>
              <a:t>Valutazione del risk assessment</a:t>
            </a:r>
          </a:p>
        </p:txBody>
      </p:sp>
      <p:sp>
        <p:nvSpPr>
          <p:cNvPr name="TextBox 7" id="7"/>
          <p:cNvSpPr txBox="true"/>
          <p:nvPr/>
        </p:nvSpPr>
        <p:spPr>
          <a:xfrm rot="0">
            <a:off x="1102180" y="2143626"/>
            <a:ext cx="16083639" cy="7061834"/>
          </a:xfrm>
          <a:prstGeom prst="rect">
            <a:avLst/>
          </a:prstGeom>
        </p:spPr>
        <p:txBody>
          <a:bodyPr anchor="t" rtlCol="false" tIns="0" lIns="0" bIns="0" rIns="0">
            <a:spAutoFit/>
          </a:bodyPr>
          <a:lstStyle/>
          <a:p>
            <a:pPr algn="ctr">
              <a:lnSpc>
                <a:spcPts val="2940"/>
              </a:lnSpc>
            </a:pPr>
            <a:r>
              <a:rPr lang="en-US" sz="2100">
                <a:solidFill>
                  <a:srgbClr val="FFFFFF"/>
                </a:solidFill>
                <a:latin typeface="Poppins"/>
              </a:rPr>
              <a:t>Prima dell'Implementazione dei Controlli</a:t>
            </a:r>
          </a:p>
          <a:p>
            <a:pPr algn="ctr">
              <a:lnSpc>
                <a:spcPts val="2940"/>
              </a:lnSpc>
            </a:pPr>
            <a:r>
              <a:rPr lang="en-US" sz="2100">
                <a:solidFill>
                  <a:srgbClr val="FFFFFF"/>
                </a:solidFill>
                <a:latin typeface="Poppins"/>
              </a:rPr>
              <a:t>Sicurezza dei Dati</a:t>
            </a:r>
          </a:p>
          <a:p>
            <a:pPr algn="ctr">
              <a:lnSpc>
                <a:spcPts val="2940"/>
              </a:lnSpc>
            </a:pPr>
          </a:p>
          <a:p>
            <a:pPr algn="ctr">
              <a:lnSpc>
                <a:spcPts val="2940"/>
              </a:lnSpc>
            </a:pPr>
            <a:r>
              <a:rPr lang="en-US" sz="2100">
                <a:solidFill>
                  <a:srgbClr val="FFFFFF"/>
                </a:solidFill>
                <a:latin typeface="Poppins"/>
              </a:rPr>
              <a:t>Rischio Identificato: Elevato</a:t>
            </a:r>
          </a:p>
          <a:p>
            <a:pPr algn="ctr">
              <a:lnSpc>
                <a:spcPts val="2940"/>
              </a:lnSpc>
            </a:pPr>
            <a:r>
              <a:rPr lang="en-US" sz="2100">
                <a:solidFill>
                  <a:srgbClr val="FFFFFF"/>
                </a:solidFill>
                <a:latin typeface="Poppins"/>
              </a:rPr>
              <a:t>Descrizione: L'infrastruttura on-premises per ERP-HQ, unita alla connessione tramite VPN, espone i dati sensibili a potenziali minacce interne ed esterne. La mancanza di controlli avanzati di accesso aumenta il rischio di accessi non autorizzati e possibili violazioni dei dati.</a:t>
            </a:r>
          </a:p>
          <a:p>
            <a:pPr algn="ctr">
              <a:lnSpc>
                <a:spcPts val="2940"/>
              </a:lnSpc>
            </a:pPr>
            <a:r>
              <a:rPr lang="en-US" sz="2100">
                <a:solidFill>
                  <a:srgbClr val="FFFFFF"/>
                </a:solidFill>
                <a:latin typeface="Poppins"/>
              </a:rPr>
              <a:t>Manutenzione</a:t>
            </a:r>
          </a:p>
          <a:p>
            <a:pPr algn="ctr">
              <a:lnSpc>
                <a:spcPts val="2940"/>
              </a:lnSpc>
            </a:pPr>
          </a:p>
          <a:p>
            <a:pPr algn="ctr">
              <a:lnSpc>
                <a:spcPts val="2940"/>
              </a:lnSpc>
            </a:pPr>
            <a:r>
              <a:rPr lang="en-US" sz="2100">
                <a:solidFill>
                  <a:srgbClr val="FFFFFF"/>
                </a:solidFill>
                <a:latin typeface="Poppins"/>
              </a:rPr>
              <a:t>Rischio Identificato: Elevato</a:t>
            </a:r>
          </a:p>
          <a:p>
            <a:pPr algn="ctr">
              <a:lnSpc>
                <a:spcPts val="2940"/>
              </a:lnSpc>
            </a:pPr>
            <a:r>
              <a:rPr lang="en-US" sz="2100">
                <a:solidFill>
                  <a:srgbClr val="FFFFFF"/>
                </a:solidFill>
                <a:latin typeface="Poppins"/>
              </a:rPr>
              <a:t>Descrizione: La gestione e manutenzione dell'infrastruttura on-premises richiedono risorse significative, competenze tecniche elevate e costante monitoraggio. Questo aumenta il rischio di downtime, errori di configurazione e ritardi nella risoluzione dei problemi.</a:t>
            </a:r>
          </a:p>
          <a:p>
            <a:pPr algn="ctr">
              <a:lnSpc>
                <a:spcPts val="2940"/>
              </a:lnSpc>
            </a:pPr>
            <a:r>
              <a:rPr lang="en-US" sz="2100">
                <a:solidFill>
                  <a:srgbClr val="FFFFFF"/>
                </a:solidFill>
                <a:latin typeface="Poppins"/>
              </a:rPr>
              <a:t>Scalabilità</a:t>
            </a:r>
          </a:p>
          <a:p>
            <a:pPr algn="ctr">
              <a:lnSpc>
                <a:spcPts val="2940"/>
              </a:lnSpc>
            </a:pPr>
          </a:p>
          <a:p>
            <a:pPr algn="ctr">
              <a:lnSpc>
                <a:spcPts val="2940"/>
              </a:lnSpc>
            </a:pPr>
            <a:r>
              <a:rPr lang="en-US" sz="2100">
                <a:solidFill>
                  <a:srgbClr val="FFFFFF"/>
                </a:solidFill>
                <a:latin typeface="Poppins"/>
              </a:rPr>
              <a:t>Rischio Identificato: Medio-Alto</a:t>
            </a:r>
          </a:p>
          <a:p>
            <a:pPr algn="ctr">
              <a:lnSpc>
                <a:spcPts val="2940"/>
              </a:lnSpc>
            </a:pPr>
            <a:r>
              <a:rPr lang="en-US" sz="2100">
                <a:solidFill>
                  <a:srgbClr val="FFFFFF"/>
                </a:solidFill>
                <a:latin typeface="Poppins"/>
              </a:rPr>
              <a:t>Descrizione: L'architettura on-premises presenta limitazioni strutturali e operative che rendono complessa la scalabilità per soddisfare le crescenti esigenze aziendali. Questo può portare a inefficienze operative e incapacità di rispondere tempestivamente a nuovi requisiti di business.</a:t>
            </a:r>
          </a:p>
        </p:txBody>
      </p:sp>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49503" y="1028700"/>
            <a:ext cx="17561563" cy="8917083"/>
            <a:chOff x="0" y="0"/>
            <a:chExt cx="4625268" cy="2348532"/>
          </a:xfrm>
        </p:grpSpPr>
        <p:sp>
          <p:nvSpPr>
            <p:cNvPr name="Freeform 3" id="3"/>
            <p:cNvSpPr/>
            <p:nvPr/>
          </p:nvSpPr>
          <p:spPr>
            <a:xfrm flipH="false" flipV="false" rot="0">
              <a:off x="0" y="0"/>
              <a:ext cx="4625268" cy="2348532"/>
            </a:xfrm>
            <a:custGeom>
              <a:avLst/>
              <a:gdLst/>
              <a:ahLst/>
              <a:cxnLst/>
              <a:rect r="r" b="b" t="t" l="l"/>
              <a:pathLst>
                <a:path h="2348532" w="4625268">
                  <a:moveTo>
                    <a:pt x="22483" y="0"/>
                  </a:moveTo>
                  <a:lnTo>
                    <a:pt x="4602785" y="0"/>
                  </a:lnTo>
                  <a:cubicBezTo>
                    <a:pt x="4615202" y="0"/>
                    <a:pt x="4625268" y="10066"/>
                    <a:pt x="4625268" y="22483"/>
                  </a:cubicBezTo>
                  <a:lnTo>
                    <a:pt x="4625268" y="2326049"/>
                  </a:lnTo>
                  <a:cubicBezTo>
                    <a:pt x="4625268" y="2338466"/>
                    <a:pt x="4615202" y="2348532"/>
                    <a:pt x="4602785" y="2348532"/>
                  </a:cubicBezTo>
                  <a:lnTo>
                    <a:pt x="22483" y="2348532"/>
                  </a:lnTo>
                  <a:cubicBezTo>
                    <a:pt x="10066" y="2348532"/>
                    <a:pt x="0" y="2338466"/>
                    <a:pt x="0" y="2326049"/>
                  </a:cubicBezTo>
                  <a:lnTo>
                    <a:pt x="0" y="22483"/>
                  </a:lnTo>
                  <a:cubicBezTo>
                    <a:pt x="0" y="10066"/>
                    <a:pt x="10066" y="0"/>
                    <a:pt x="22483" y="0"/>
                  </a:cubicBezTo>
                  <a:close/>
                </a:path>
              </a:pathLst>
            </a:custGeom>
            <a:gradFill rotWithShape="true">
              <a:gsLst>
                <a:gs pos="0">
                  <a:srgbClr val="000000">
                    <a:alpha val="100000"/>
                  </a:srgbClr>
                </a:gs>
                <a:gs pos="100000">
                  <a:srgbClr val="3533CD">
                    <a:alpha val="100000"/>
                  </a:srgbClr>
                </a:gs>
              </a:gsLst>
              <a:lin ang="0"/>
            </a:gradFill>
          </p:spPr>
        </p:sp>
        <p:sp>
          <p:nvSpPr>
            <p:cNvPr name="TextBox 4" id="4"/>
            <p:cNvSpPr txBox="true"/>
            <p:nvPr/>
          </p:nvSpPr>
          <p:spPr>
            <a:xfrm>
              <a:off x="0" y="-66675"/>
              <a:ext cx="4625268" cy="2415207"/>
            </a:xfrm>
            <a:prstGeom prst="rect">
              <a:avLst/>
            </a:prstGeom>
          </p:spPr>
          <p:txBody>
            <a:bodyPr anchor="ctr" rtlCol="false" tIns="50800" lIns="50800" bIns="50800" rIns="50800"/>
            <a:lstStyle/>
            <a:p>
              <a:pPr algn="ctr">
                <a:lnSpc>
                  <a:spcPts val="3499"/>
                </a:lnSpc>
              </a:pPr>
            </a:p>
          </p:txBody>
        </p:sp>
      </p:grpSp>
      <p:sp>
        <p:nvSpPr>
          <p:cNvPr name="TextBox 5" id="5"/>
          <p:cNvSpPr txBox="true"/>
          <p:nvPr/>
        </p:nvSpPr>
        <p:spPr>
          <a:xfrm rot="0">
            <a:off x="15742488" y="172750"/>
            <a:ext cx="1866156" cy="618490"/>
          </a:xfrm>
          <a:prstGeom prst="rect">
            <a:avLst/>
          </a:prstGeom>
        </p:spPr>
        <p:txBody>
          <a:bodyPr anchor="t" rtlCol="false" tIns="0" lIns="0" bIns="0" rIns="0">
            <a:spAutoFit/>
          </a:bodyPr>
          <a:lstStyle/>
          <a:p>
            <a:pPr algn="ctr">
              <a:lnSpc>
                <a:spcPts val="4759"/>
              </a:lnSpc>
            </a:pPr>
            <a:r>
              <a:rPr lang="en-US" sz="3399">
                <a:solidFill>
                  <a:srgbClr val="000000"/>
                </a:solidFill>
                <a:latin typeface="Poppins Bold"/>
              </a:rPr>
              <a:t>Giorno 4</a:t>
            </a:r>
          </a:p>
        </p:txBody>
      </p:sp>
      <p:sp>
        <p:nvSpPr>
          <p:cNvPr name="TextBox 6" id="6"/>
          <p:cNvSpPr txBox="true"/>
          <p:nvPr/>
        </p:nvSpPr>
        <p:spPr>
          <a:xfrm rot="0">
            <a:off x="5494202" y="1327815"/>
            <a:ext cx="7299596" cy="618490"/>
          </a:xfrm>
          <a:prstGeom prst="rect">
            <a:avLst/>
          </a:prstGeom>
        </p:spPr>
        <p:txBody>
          <a:bodyPr anchor="t" rtlCol="false" tIns="0" lIns="0" bIns="0" rIns="0">
            <a:spAutoFit/>
          </a:bodyPr>
          <a:lstStyle/>
          <a:p>
            <a:pPr algn="ctr">
              <a:lnSpc>
                <a:spcPts val="4759"/>
              </a:lnSpc>
            </a:pPr>
            <a:r>
              <a:rPr lang="en-US" sz="3399">
                <a:solidFill>
                  <a:srgbClr val="FFFFFF"/>
                </a:solidFill>
                <a:latin typeface="Poppins Bold"/>
              </a:rPr>
              <a:t>Valutazione del risk assessment</a:t>
            </a:r>
          </a:p>
        </p:txBody>
      </p:sp>
      <p:sp>
        <p:nvSpPr>
          <p:cNvPr name="TextBox 7" id="7"/>
          <p:cNvSpPr txBox="true"/>
          <p:nvPr/>
        </p:nvSpPr>
        <p:spPr>
          <a:xfrm rot="0">
            <a:off x="1102180" y="2143626"/>
            <a:ext cx="16083639" cy="7433309"/>
          </a:xfrm>
          <a:prstGeom prst="rect">
            <a:avLst/>
          </a:prstGeom>
        </p:spPr>
        <p:txBody>
          <a:bodyPr anchor="t" rtlCol="false" tIns="0" lIns="0" bIns="0" rIns="0">
            <a:spAutoFit/>
          </a:bodyPr>
          <a:lstStyle/>
          <a:p>
            <a:pPr algn="ctr">
              <a:lnSpc>
                <a:spcPts val="2940"/>
              </a:lnSpc>
            </a:pPr>
            <a:r>
              <a:rPr lang="en-US" sz="2100">
                <a:solidFill>
                  <a:srgbClr val="FFFFFF"/>
                </a:solidFill>
                <a:latin typeface="Poppins"/>
              </a:rPr>
              <a:t>Dopo l'Implementazione dei Controlli (MFA e IAM)</a:t>
            </a:r>
          </a:p>
          <a:p>
            <a:pPr algn="ctr">
              <a:lnSpc>
                <a:spcPts val="2940"/>
              </a:lnSpc>
            </a:pPr>
            <a:r>
              <a:rPr lang="en-US" sz="2100">
                <a:solidFill>
                  <a:srgbClr val="FFFFFF"/>
                </a:solidFill>
                <a:latin typeface="Poppins"/>
              </a:rPr>
              <a:t>Sicurezza dei Dati</a:t>
            </a:r>
          </a:p>
          <a:p>
            <a:pPr algn="ctr">
              <a:lnSpc>
                <a:spcPts val="2940"/>
              </a:lnSpc>
            </a:pPr>
          </a:p>
          <a:p>
            <a:pPr algn="ctr">
              <a:lnSpc>
                <a:spcPts val="2940"/>
              </a:lnSpc>
            </a:pPr>
            <a:r>
              <a:rPr lang="en-US" sz="2100">
                <a:solidFill>
                  <a:srgbClr val="FFFFFF"/>
                </a:solidFill>
                <a:latin typeface="Poppins"/>
              </a:rPr>
              <a:t>Rischio Ridotto: 1.92 (Accettabile)</a:t>
            </a:r>
          </a:p>
          <a:p>
            <a:pPr algn="ctr">
              <a:lnSpc>
                <a:spcPts val="2940"/>
              </a:lnSpc>
            </a:pPr>
            <a:r>
              <a:rPr lang="en-US" sz="2100">
                <a:solidFill>
                  <a:srgbClr val="FFFFFF"/>
                </a:solidFill>
                <a:latin typeface="Poppins"/>
              </a:rPr>
              <a:t>Descrizione: L'implementazione di MFA (Multi-Factor Authentication) e IAM (Identity and Access Management) migliora significativamente la sicurezza dei dati, garantendo che solo utenti autorizzati possano accedere ai sistemi ERP. Questi controlli riducono drasticamente il rischio di accessi non autorizzati e aumentano la protezione contro le minacce esterne.</a:t>
            </a:r>
          </a:p>
          <a:p>
            <a:pPr algn="ctr">
              <a:lnSpc>
                <a:spcPts val="2940"/>
              </a:lnSpc>
            </a:pPr>
            <a:r>
              <a:rPr lang="en-US" sz="2100">
                <a:solidFill>
                  <a:srgbClr val="FFFFFF"/>
                </a:solidFill>
                <a:latin typeface="Poppins"/>
              </a:rPr>
              <a:t>Manutenzione</a:t>
            </a:r>
          </a:p>
          <a:p>
            <a:pPr algn="ctr">
              <a:lnSpc>
                <a:spcPts val="2940"/>
              </a:lnSpc>
            </a:pPr>
          </a:p>
          <a:p>
            <a:pPr algn="ctr">
              <a:lnSpc>
                <a:spcPts val="2940"/>
              </a:lnSpc>
            </a:pPr>
            <a:r>
              <a:rPr lang="en-US" sz="2100">
                <a:solidFill>
                  <a:srgbClr val="FFFFFF"/>
                </a:solidFill>
                <a:latin typeface="Poppins"/>
              </a:rPr>
              <a:t>Rischio Ridotto: Accettabile</a:t>
            </a:r>
          </a:p>
          <a:p>
            <a:pPr algn="ctr">
              <a:lnSpc>
                <a:spcPts val="2940"/>
              </a:lnSpc>
            </a:pPr>
            <a:r>
              <a:rPr lang="en-US" sz="2100">
                <a:solidFill>
                  <a:srgbClr val="FFFFFF"/>
                </a:solidFill>
                <a:latin typeface="Poppins"/>
              </a:rPr>
              <a:t>Descrizione: La migrazione verso soluzioni SaaS/iPaaS per l'integrazione dei dati trasferisce la responsabilità della manutenzione al fornitore del servizio. Questo riduce la complessità operativa e permette al personale IT di concentrarsi su attività strategiche piuttosto che su compiti di manutenzione ordinaria.</a:t>
            </a:r>
          </a:p>
          <a:p>
            <a:pPr algn="ctr">
              <a:lnSpc>
                <a:spcPts val="2940"/>
              </a:lnSpc>
            </a:pPr>
            <a:r>
              <a:rPr lang="en-US" sz="2100">
                <a:solidFill>
                  <a:srgbClr val="FFFFFF"/>
                </a:solidFill>
                <a:latin typeface="Poppins"/>
              </a:rPr>
              <a:t>Scalabilità</a:t>
            </a:r>
          </a:p>
          <a:p>
            <a:pPr algn="ctr">
              <a:lnSpc>
                <a:spcPts val="2940"/>
              </a:lnSpc>
            </a:pPr>
          </a:p>
          <a:p>
            <a:pPr algn="ctr">
              <a:lnSpc>
                <a:spcPts val="2940"/>
              </a:lnSpc>
            </a:pPr>
            <a:r>
              <a:rPr lang="en-US" sz="2100">
                <a:solidFill>
                  <a:srgbClr val="FFFFFF"/>
                </a:solidFill>
                <a:latin typeface="Poppins"/>
              </a:rPr>
              <a:t>Rischio Ridotto: Accettabile</a:t>
            </a:r>
          </a:p>
          <a:p>
            <a:pPr algn="ctr">
              <a:lnSpc>
                <a:spcPts val="2940"/>
              </a:lnSpc>
            </a:pPr>
            <a:r>
              <a:rPr lang="en-US" sz="2100">
                <a:solidFill>
                  <a:srgbClr val="FFFFFF"/>
                </a:solidFill>
                <a:latin typeface="Poppins"/>
              </a:rPr>
              <a:t>Descrizione: Le soluzioni SaaS/iPaaS offrono una scalabilità intrinseca grazie alla loro natura cloud-based. Questo consente all'azienda di adattarsi rapidamente ai cambiamenti delle esigenze di business senza le limitazioni strutturali dell'architettura on-premises, migliorando l'efficienza operativa e la capacità di risposta.</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49503" y="1028700"/>
            <a:ext cx="17561563" cy="8917083"/>
            <a:chOff x="0" y="0"/>
            <a:chExt cx="4625268" cy="2348532"/>
          </a:xfrm>
        </p:grpSpPr>
        <p:sp>
          <p:nvSpPr>
            <p:cNvPr name="Freeform 3" id="3"/>
            <p:cNvSpPr/>
            <p:nvPr/>
          </p:nvSpPr>
          <p:spPr>
            <a:xfrm flipH="false" flipV="false" rot="0">
              <a:off x="0" y="0"/>
              <a:ext cx="4625268" cy="2348532"/>
            </a:xfrm>
            <a:custGeom>
              <a:avLst/>
              <a:gdLst/>
              <a:ahLst/>
              <a:cxnLst/>
              <a:rect r="r" b="b" t="t" l="l"/>
              <a:pathLst>
                <a:path h="2348532" w="4625268">
                  <a:moveTo>
                    <a:pt x="22483" y="0"/>
                  </a:moveTo>
                  <a:lnTo>
                    <a:pt x="4602785" y="0"/>
                  </a:lnTo>
                  <a:cubicBezTo>
                    <a:pt x="4615202" y="0"/>
                    <a:pt x="4625268" y="10066"/>
                    <a:pt x="4625268" y="22483"/>
                  </a:cubicBezTo>
                  <a:lnTo>
                    <a:pt x="4625268" y="2326049"/>
                  </a:lnTo>
                  <a:cubicBezTo>
                    <a:pt x="4625268" y="2338466"/>
                    <a:pt x="4615202" y="2348532"/>
                    <a:pt x="4602785" y="2348532"/>
                  </a:cubicBezTo>
                  <a:lnTo>
                    <a:pt x="22483" y="2348532"/>
                  </a:lnTo>
                  <a:cubicBezTo>
                    <a:pt x="10066" y="2348532"/>
                    <a:pt x="0" y="2338466"/>
                    <a:pt x="0" y="2326049"/>
                  </a:cubicBezTo>
                  <a:lnTo>
                    <a:pt x="0" y="22483"/>
                  </a:lnTo>
                  <a:cubicBezTo>
                    <a:pt x="0" y="10066"/>
                    <a:pt x="10066" y="0"/>
                    <a:pt x="22483" y="0"/>
                  </a:cubicBezTo>
                  <a:close/>
                </a:path>
              </a:pathLst>
            </a:custGeom>
            <a:gradFill rotWithShape="true">
              <a:gsLst>
                <a:gs pos="0">
                  <a:srgbClr val="000000">
                    <a:alpha val="100000"/>
                  </a:srgbClr>
                </a:gs>
                <a:gs pos="100000">
                  <a:srgbClr val="3533CD">
                    <a:alpha val="100000"/>
                  </a:srgbClr>
                </a:gs>
              </a:gsLst>
              <a:lin ang="0"/>
            </a:gradFill>
          </p:spPr>
        </p:sp>
        <p:sp>
          <p:nvSpPr>
            <p:cNvPr name="TextBox 4" id="4"/>
            <p:cNvSpPr txBox="true"/>
            <p:nvPr/>
          </p:nvSpPr>
          <p:spPr>
            <a:xfrm>
              <a:off x="0" y="-66675"/>
              <a:ext cx="4625268" cy="2415207"/>
            </a:xfrm>
            <a:prstGeom prst="rect">
              <a:avLst/>
            </a:prstGeom>
          </p:spPr>
          <p:txBody>
            <a:bodyPr anchor="ctr" rtlCol="false" tIns="50800" lIns="50800" bIns="50800" rIns="50800"/>
            <a:lstStyle/>
            <a:p>
              <a:pPr algn="ctr">
                <a:lnSpc>
                  <a:spcPts val="3499"/>
                </a:lnSpc>
              </a:pPr>
            </a:p>
          </p:txBody>
        </p:sp>
      </p:grpSp>
      <p:sp>
        <p:nvSpPr>
          <p:cNvPr name="Freeform 5" id="5"/>
          <p:cNvSpPr/>
          <p:nvPr/>
        </p:nvSpPr>
        <p:spPr>
          <a:xfrm flipH="false" flipV="false" rot="0">
            <a:off x="593097" y="2852133"/>
            <a:ext cx="10036005" cy="4977926"/>
          </a:xfrm>
          <a:custGeom>
            <a:avLst/>
            <a:gdLst/>
            <a:ahLst/>
            <a:cxnLst/>
            <a:rect r="r" b="b" t="t" l="l"/>
            <a:pathLst>
              <a:path h="4977926" w="10036005">
                <a:moveTo>
                  <a:pt x="0" y="0"/>
                </a:moveTo>
                <a:lnTo>
                  <a:pt x="10036005" y="0"/>
                </a:lnTo>
                <a:lnTo>
                  <a:pt x="10036005" y="4977926"/>
                </a:lnTo>
                <a:lnTo>
                  <a:pt x="0" y="4977926"/>
                </a:lnTo>
                <a:lnTo>
                  <a:pt x="0" y="0"/>
                </a:lnTo>
                <a:close/>
              </a:path>
            </a:pathLst>
          </a:custGeom>
          <a:blipFill>
            <a:blip r:embed="rId2"/>
            <a:stretch>
              <a:fillRect l="0" t="0" r="0" b="0"/>
            </a:stretch>
          </a:blipFill>
        </p:spPr>
      </p:sp>
      <p:sp>
        <p:nvSpPr>
          <p:cNvPr name="TextBox 6" id="6"/>
          <p:cNvSpPr txBox="true"/>
          <p:nvPr/>
        </p:nvSpPr>
        <p:spPr>
          <a:xfrm rot="0">
            <a:off x="15742488" y="172750"/>
            <a:ext cx="1866156" cy="618490"/>
          </a:xfrm>
          <a:prstGeom prst="rect">
            <a:avLst/>
          </a:prstGeom>
        </p:spPr>
        <p:txBody>
          <a:bodyPr anchor="t" rtlCol="false" tIns="0" lIns="0" bIns="0" rIns="0">
            <a:spAutoFit/>
          </a:bodyPr>
          <a:lstStyle/>
          <a:p>
            <a:pPr algn="ctr">
              <a:lnSpc>
                <a:spcPts val="4759"/>
              </a:lnSpc>
            </a:pPr>
            <a:r>
              <a:rPr lang="en-US" sz="3399">
                <a:solidFill>
                  <a:srgbClr val="000000"/>
                </a:solidFill>
                <a:latin typeface="Poppins Bold"/>
              </a:rPr>
              <a:t>Giorno 4</a:t>
            </a:r>
          </a:p>
        </p:txBody>
      </p:sp>
      <p:sp>
        <p:nvSpPr>
          <p:cNvPr name="TextBox 7" id="7"/>
          <p:cNvSpPr txBox="true"/>
          <p:nvPr/>
        </p:nvSpPr>
        <p:spPr>
          <a:xfrm rot="0">
            <a:off x="5494202" y="1327815"/>
            <a:ext cx="7299596" cy="618490"/>
          </a:xfrm>
          <a:prstGeom prst="rect">
            <a:avLst/>
          </a:prstGeom>
        </p:spPr>
        <p:txBody>
          <a:bodyPr anchor="t" rtlCol="false" tIns="0" lIns="0" bIns="0" rIns="0">
            <a:spAutoFit/>
          </a:bodyPr>
          <a:lstStyle/>
          <a:p>
            <a:pPr algn="ctr">
              <a:lnSpc>
                <a:spcPts val="4759"/>
              </a:lnSpc>
            </a:pPr>
            <a:r>
              <a:rPr lang="en-US" sz="3399">
                <a:solidFill>
                  <a:srgbClr val="FFFFFF"/>
                </a:solidFill>
                <a:latin typeface="Poppins Bold"/>
              </a:rPr>
              <a:t>Valutazione del risk assessment</a:t>
            </a:r>
          </a:p>
        </p:txBody>
      </p:sp>
      <p:sp>
        <p:nvSpPr>
          <p:cNvPr name="TextBox 8" id="8"/>
          <p:cNvSpPr txBox="true"/>
          <p:nvPr/>
        </p:nvSpPr>
        <p:spPr>
          <a:xfrm rot="0">
            <a:off x="11028485" y="2879201"/>
            <a:ext cx="6230815" cy="4819015"/>
          </a:xfrm>
          <a:prstGeom prst="rect">
            <a:avLst/>
          </a:prstGeom>
        </p:spPr>
        <p:txBody>
          <a:bodyPr anchor="t" rtlCol="false" tIns="0" lIns="0" bIns="0" rIns="0">
            <a:spAutoFit/>
          </a:bodyPr>
          <a:lstStyle/>
          <a:p>
            <a:pPr algn="ctr">
              <a:lnSpc>
                <a:spcPts val="4759"/>
              </a:lnSpc>
            </a:pPr>
            <a:r>
              <a:rPr lang="en-US" sz="3399">
                <a:solidFill>
                  <a:srgbClr val="FFFFFF"/>
                </a:solidFill>
                <a:latin typeface="Poppins"/>
              </a:rPr>
              <a:t>Il grafico mostra in maniera riassuntiva il progresso dei controlli dopo l’implementazione di MFA e IAM.</a:t>
            </a:r>
          </a:p>
          <a:p>
            <a:pPr algn="ctr">
              <a:lnSpc>
                <a:spcPts val="4759"/>
              </a:lnSpc>
            </a:pPr>
            <a:r>
              <a:rPr lang="en-US" sz="3399">
                <a:solidFill>
                  <a:srgbClr val="FFFFFF"/>
                </a:solidFill>
                <a:latin typeface="Poppins"/>
              </a:rPr>
              <a:t>Il grafico, quindi, confronta i livelli di rischio per le tre categorie evidenziate.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66" r="0" b="-16666"/>
            </a:stretch>
          </a:blipFill>
        </p:spPr>
      </p:sp>
      <p:grpSp>
        <p:nvGrpSpPr>
          <p:cNvPr name="Group 3" id="3"/>
          <p:cNvGrpSpPr/>
          <p:nvPr/>
        </p:nvGrpSpPr>
        <p:grpSpPr>
          <a:xfrm rot="0">
            <a:off x="-717550" y="-130175"/>
            <a:ext cx="13627100" cy="10547350"/>
            <a:chOff x="0" y="0"/>
            <a:chExt cx="3589030" cy="2777903"/>
          </a:xfrm>
        </p:grpSpPr>
        <p:sp>
          <p:nvSpPr>
            <p:cNvPr name="Freeform 4" id="4"/>
            <p:cNvSpPr/>
            <p:nvPr/>
          </p:nvSpPr>
          <p:spPr>
            <a:xfrm flipH="false" flipV="false" rot="0">
              <a:off x="0" y="0"/>
              <a:ext cx="3589031" cy="2777903"/>
            </a:xfrm>
            <a:custGeom>
              <a:avLst/>
              <a:gdLst/>
              <a:ahLst/>
              <a:cxnLst/>
              <a:rect r="r" b="b" t="t" l="l"/>
              <a:pathLst>
                <a:path h="2777903" w="3589031">
                  <a:moveTo>
                    <a:pt x="28974" y="0"/>
                  </a:moveTo>
                  <a:lnTo>
                    <a:pt x="3560056" y="0"/>
                  </a:lnTo>
                  <a:cubicBezTo>
                    <a:pt x="3576058" y="0"/>
                    <a:pt x="3589031" y="12972"/>
                    <a:pt x="3589031" y="28974"/>
                  </a:cubicBezTo>
                  <a:lnTo>
                    <a:pt x="3589031" y="2748929"/>
                  </a:lnTo>
                  <a:cubicBezTo>
                    <a:pt x="3589031" y="2764931"/>
                    <a:pt x="3576058" y="2777903"/>
                    <a:pt x="3560056" y="2777903"/>
                  </a:cubicBezTo>
                  <a:lnTo>
                    <a:pt x="28974" y="2777903"/>
                  </a:lnTo>
                  <a:cubicBezTo>
                    <a:pt x="12972" y="2777903"/>
                    <a:pt x="0" y="2764931"/>
                    <a:pt x="0" y="2748929"/>
                  </a:cubicBezTo>
                  <a:lnTo>
                    <a:pt x="0" y="28974"/>
                  </a:lnTo>
                  <a:cubicBezTo>
                    <a:pt x="0" y="12972"/>
                    <a:pt x="12972" y="0"/>
                    <a:pt x="28974" y="0"/>
                  </a:cubicBezTo>
                  <a:close/>
                </a:path>
              </a:pathLst>
            </a:custGeom>
            <a:gradFill rotWithShape="true">
              <a:gsLst>
                <a:gs pos="0">
                  <a:srgbClr val="000000">
                    <a:alpha val="100000"/>
                  </a:srgbClr>
                </a:gs>
                <a:gs pos="100000">
                  <a:srgbClr val="3533CD">
                    <a:alpha val="100000"/>
                  </a:srgbClr>
                </a:gs>
              </a:gsLst>
              <a:lin ang="0"/>
            </a:gradFill>
          </p:spPr>
        </p:sp>
        <p:sp>
          <p:nvSpPr>
            <p:cNvPr name="TextBox 5" id="5"/>
            <p:cNvSpPr txBox="true"/>
            <p:nvPr/>
          </p:nvSpPr>
          <p:spPr>
            <a:xfrm>
              <a:off x="0" y="-47625"/>
              <a:ext cx="3589030" cy="2825528"/>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1028700" y="962025"/>
            <a:ext cx="11763059" cy="1303655"/>
          </a:xfrm>
          <a:prstGeom prst="rect">
            <a:avLst/>
          </a:prstGeom>
        </p:spPr>
        <p:txBody>
          <a:bodyPr anchor="t" rtlCol="false" tIns="0" lIns="0" bIns="0" rIns="0">
            <a:spAutoFit/>
          </a:bodyPr>
          <a:lstStyle/>
          <a:p>
            <a:pPr algn="l">
              <a:lnSpc>
                <a:spcPts val="5319"/>
              </a:lnSpc>
              <a:spcBef>
                <a:spcPct val="0"/>
              </a:spcBef>
            </a:pPr>
            <a:r>
              <a:rPr lang="en-US" sz="3799">
                <a:solidFill>
                  <a:srgbClr val="FFFFFF"/>
                </a:solidFill>
                <a:latin typeface="League Spartan"/>
              </a:rPr>
              <a:t>OPZIONE 1: ARCHITETTURA DI RETE CON MIDDLEWARE ON-PREMISES</a:t>
            </a:r>
          </a:p>
        </p:txBody>
      </p:sp>
      <p:sp>
        <p:nvSpPr>
          <p:cNvPr name="TextBox 7" id="7"/>
          <p:cNvSpPr txBox="true"/>
          <p:nvPr/>
        </p:nvSpPr>
        <p:spPr>
          <a:xfrm rot="0">
            <a:off x="1898857" y="2848114"/>
            <a:ext cx="10231253" cy="5748088"/>
          </a:xfrm>
          <a:prstGeom prst="rect">
            <a:avLst/>
          </a:prstGeom>
        </p:spPr>
        <p:txBody>
          <a:bodyPr anchor="t" rtlCol="false" tIns="0" lIns="0" bIns="0" rIns="0">
            <a:spAutoFit/>
          </a:bodyPr>
          <a:lstStyle/>
          <a:p>
            <a:pPr algn="l">
              <a:lnSpc>
                <a:spcPts val="3798"/>
              </a:lnSpc>
            </a:pPr>
            <a:r>
              <a:rPr lang="en-US" sz="2713">
                <a:solidFill>
                  <a:srgbClr val="FFFFFF"/>
                </a:solidFill>
                <a:latin typeface="Poppins"/>
              </a:rPr>
              <a:t>Descrizione Architettura: </a:t>
            </a:r>
          </a:p>
          <a:p>
            <a:pPr algn="l" marL="585847" indent="-292924" lvl="1">
              <a:lnSpc>
                <a:spcPts val="3798"/>
              </a:lnSpc>
              <a:buFont typeface="Arial"/>
              <a:buChar char="•"/>
            </a:pPr>
            <a:r>
              <a:rPr lang="en-US" sz="2713">
                <a:solidFill>
                  <a:srgbClr val="FFFFFF"/>
                </a:solidFill>
                <a:latin typeface="Poppins"/>
              </a:rPr>
              <a:t>ERP-HQ è on-premises e accessibile solo agli utenti interni della sede centrale. </a:t>
            </a:r>
          </a:p>
          <a:p>
            <a:pPr algn="l" marL="585847" indent="-292924" lvl="1">
              <a:lnSpc>
                <a:spcPts val="3798"/>
              </a:lnSpc>
              <a:buFont typeface="Arial"/>
              <a:buChar char="•"/>
            </a:pPr>
            <a:r>
              <a:rPr lang="en-US" sz="2713">
                <a:solidFill>
                  <a:srgbClr val="FFFFFF"/>
                </a:solidFill>
                <a:latin typeface="Poppins"/>
              </a:rPr>
              <a:t>ERP-BR è in cloud e accessibile tramite un portale web. </a:t>
            </a:r>
          </a:p>
          <a:p>
            <a:pPr algn="l" marL="585847" indent="-292924" lvl="1">
              <a:lnSpc>
                <a:spcPts val="3798"/>
              </a:lnSpc>
              <a:buFont typeface="Arial"/>
              <a:buChar char="•"/>
            </a:pPr>
            <a:r>
              <a:rPr lang="en-US" sz="2713">
                <a:solidFill>
                  <a:srgbClr val="FFFFFF"/>
                </a:solidFill>
                <a:latin typeface="Poppins"/>
              </a:rPr>
              <a:t>Il middleware è on-premises e si collega a ERP-HQ tramite una VPN. </a:t>
            </a:r>
          </a:p>
          <a:p>
            <a:pPr algn="l" marL="585847" indent="-292924" lvl="1">
              <a:lnSpc>
                <a:spcPts val="3798"/>
              </a:lnSpc>
              <a:buFont typeface="Arial"/>
              <a:buChar char="•"/>
            </a:pPr>
            <a:r>
              <a:rPr lang="en-US" sz="2713">
                <a:solidFill>
                  <a:srgbClr val="FFFFFF"/>
                </a:solidFill>
                <a:latin typeface="Poppins"/>
              </a:rPr>
              <a:t>Gli utenti della filiale si collegano a ERP-BR tramite internet. </a:t>
            </a:r>
          </a:p>
          <a:p>
            <a:pPr algn="l">
              <a:lnSpc>
                <a:spcPts val="3798"/>
              </a:lnSpc>
            </a:pPr>
          </a:p>
          <a:p>
            <a:pPr algn="l">
              <a:lnSpc>
                <a:spcPts val="3798"/>
              </a:lnSpc>
            </a:pPr>
            <a:r>
              <a:rPr lang="en-US" sz="2713">
                <a:solidFill>
                  <a:srgbClr val="FFFFFF"/>
                </a:solidFill>
                <a:latin typeface="Poppins"/>
              </a:rPr>
              <a:t>Gestione della Sicurezza: </a:t>
            </a:r>
          </a:p>
          <a:p>
            <a:pPr algn="l" marL="585847" indent="-292924" lvl="1">
              <a:lnSpc>
                <a:spcPts val="3798"/>
              </a:lnSpc>
              <a:buFont typeface="Arial"/>
              <a:buChar char="•"/>
            </a:pPr>
            <a:r>
              <a:rPr lang="en-US" sz="2713">
                <a:solidFill>
                  <a:srgbClr val="FFFFFF"/>
                </a:solidFill>
                <a:latin typeface="Poppins"/>
              </a:rPr>
              <a:t>Uso di VPN per la connessione sicura tra middleware e ERP-HQ. </a:t>
            </a:r>
          </a:p>
        </p:txBody>
      </p:sp>
      <p:sp>
        <p:nvSpPr>
          <p:cNvPr name="TextBox 8" id="8"/>
          <p:cNvSpPr txBox="true"/>
          <p:nvPr/>
        </p:nvSpPr>
        <p:spPr>
          <a:xfrm rot="0">
            <a:off x="15807451" y="172750"/>
            <a:ext cx="1736229" cy="618490"/>
          </a:xfrm>
          <a:prstGeom prst="rect">
            <a:avLst/>
          </a:prstGeom>
        </p:spPr>
        <p:txBody>
          <a:bodyPr anchor="t" rtlCol="false" tIns="0" lIns="0" bIns="0" rIns="0">
            <a:spAutoFit/>
          </a:bodyPr>
          <a:lstStyle/>
          <a:p>
            <a:pPr algn="ctr">
              <a:lnSpc>
                <a:spcPts val="4759"/>
              </a:lnSpc>
            </a:pPr>
            <a:r>
              <a:rPr lang="en-US" sz="3399">
                <a:solidFill>
                  <a:srgbClr val="000000"/>
                </a:solidFill>
                <a:latin typeface="Poppins Bold"/>
              </a:rPr>
              <a:t>Giorno 1</a:t>
            </a:r>
          </a:p>
        </p:txBody>
      </p:sp>
    </p:spTree>
  </p:cSld>
  <p:clrMapOvr>
    <a:masterClrMapping/>
  </p:clrMapOvr>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49503" y="1028700"/>
            <a:ext cx="17561563" cy="8917083"/>
            <a:chOff x="0" y="0"/>
            <a:chExt cx="4625268" cy="2348532"/>
          </a:xfrm>
        </p:grpSpPr>
        <p:sp>
          <p:nvSpPr>
            <p:cNvPr name="Freeform 3" id="3"/>
            <p:cNvSpPr/>
            <p:nvPr/>
          </p:nvSpPr>
          <p:spPr>
            <a:xfrm flipH="false" flipV="false" rot="0">
              <a:off x="0" y="0"/>
              <a:ext cx="4625268" cy="2348532"/>
            </a:xfrm>
            <a:custGeom>
              <a:avLst/>
              <a:gdLst/>
              <a:ahLst/>
              <a:cxnLst/>
              <a:rect r="r" b="b" t="t" l="l"/>
              <a:pathLst>
                <a:path h="2348532" w="4625268">
                  <a:moveTo>
                    <a:pt x="22483" y="0"/>
                  </a:moveTo>
                  <a:lnTo>
                    <a:pt x="4602785" y="0"/>
                  </a:lnTo>
                  <a:cubicBezTo>
                    <a:pt x="4615202" y="0"/>
                    <a:pt x="4625268" y="10066"/>
                    <a:pt x="4625268" y="22483"/>
                  </a:cubicBezTo>
                  <a:lnTo>
                    <a:pt x="4625268" y="2326049"/>
                  </a:lnTo>
                  <a:cubicBezTo>
                    <a:pt x="4625268" y="2338466"/>
                    <a:pt x="4615202" y="2348532"/>
                    <a:pt x="4602785" y="2348532"/>
                  </a:cubicBezTo>
                  <a:lnTo>
                    <a:pt x="22483" y="2348532"/>
                  </a:lnTo>
                  <a:cubicBezTo>
                    <a:pt x="10066" y="2348532"/>
                    <a:pt x="0" y="2338466"/>
                    <a:pt x="0" y="2326049"/>
                  </a:cubicBezTo>
                  <a:lnTo>
                    <a:pt x="0" y="22483"/>
                  </a:lnTo>
                  <a:cubicBezTo>
                    <a:pt x="0" y="10066"/>
                    <a:pt x="10066" y="0"/>
                    <a:pt x="22483" y="0"/>
                  </a:cubicBezTo>
                  <a:close/>
                </a:path>
              </a:pathLst>
            </a:custGeom>
            <a:gradFill rotWithShape="true">
              <a:gsLst>
                <a:gs pos="0">
                  <a:srgbClr val="000000">
                    <a:alpha val="100000"/>
                  </a:srgbClr>
                </a:gs>
                <a:gs pos="100000">
                  <a:srgbClr val="3533CD">
                    <a:alpha val="100000"/>
                  </a:srgbClr>
                </a:gs>
              </a:gsLst>
              <a:lin ang="0"/>
            </a:gradFill>
          </p:spPr>
        </p:sp>
        <p:sp>
          <p:nvSpPr>
            <p:cNvPr name="TextBox 4" id="4"/>
            <p:cNvSpPr txBox="true"/>
            <p:nvPr/>
          </p:nvSpPr>
          <p:spPr>
            <a:xfrm>
              <a:off x="0" y="-66675"/>
              <a:ext cx="4625268" cy="2415207"/>
            </a:xfrm>
            <a:prstGeom prst="rect">
              <a:avLst/>
            </a:prstGeom>
          </p:spPr>
          <p:txBody>
            <a:bodyPr anchor="ctr" rtlCol="false" tIns="50800" lIns="50800" bIns="50800" rIns="50800"/>
            <a:lstStyle/>
            <a:p>
              <a:pPr algn="ctr">
                <a:lnSpc>
                  <a:spcPts val="3499"/>
                </a:lnSpc>
              </a:pPr>
            </a:p>
          </p:txBody>
        </p:sp>
      </p:grpSp>
      <p:sp>
        <p:nvSpPr>
          <p:cNvPr name="TextBox 5" id="5"/>
          <p:cNvSpPr txBox="true"/>
          <p:nvPr/>
        </p:nvSpPr>
        <p:spPr>
          <a:xfrm rot="0">
            <a:off x="15742488" y="172750"/>
            <a:ext cx="1866156" cy="618490"/>
          </a:xfrm>
          <a:prstGeom prst="rect">
            <a:avLst/>
          </a:prstGeom>
        </p:spPr>
        <p:txBody>
          <a:bodyPr anchor="t" rtlCol="false" tIns="0" lIns="0" bIns="0" rIns="0">
            <a:spAutoFit/>
          </a:bodyPr>
          <a:lstStyle/>
          <a:p>
            <a:pPr algn="ctr">
              <a:lnSpc>
                <a:spcPts val="4759"/>
              </a:lnSpc>
            </a:pPr>
            <a:r>
              <a:rPr lang="en-US" sz="3399">
                <a:solidFill>
                  <a:srgbClr val="000000"/>
                </a:solidFill>
                <a:latin typeface="Poppins Bold"/>
              </a:rPr>
              <a:t>Giorno 4</a:t>
            </a:r>
          </a:p>
        </p:txBody>
      </p:sp>
      <p:sp>
        <p:nvSpPr>
          <p:cNvPr name="TextBox 6" id="6"/>
          <p:cNvSpPr txBox="true"/>
          <p:nvPr/>
        </p:nvSpPr>
        <p:spPr>
          <a:xfrm rot="0">
            <a:off x="5494202" y="1327815"/>
            <a:ext cx="7299596" cy="618490"/>
          </a:xfrm>
          <a:prstGeom prst="rect">
            <a:avLst/>
          </a:prstGeom>
        </p:spPr>
        <p:txBody>
          <a:bodyPr anchor="t" rtlCol="false" tIns="0" lIns="0" bIns="0" rIns="0">
            <a:spAutoFit/>
          </a:bodyPr>
          <a:lstStyle/>
          <a:p>
            <a:pPr algn="ctr">
              <a:lnSpc>
                <a:spcPts val="4759"/>
              </a:lnSpc>
            </a:pPr>
            <a:r>
              <a:rPr lang="en-US" sz="3399">
                <a:solidFill>
                  <a:srgbClr val="FFFFFF"/>
                </a:solidFill>
                <a:latin typeface="Poppins Bold"/>
              </a:rPr>
              <a:t>Valutazione del risk assessment</a:t>
            </a:r>
          </a:p>
        </p:txBody>
      </p:sp>
      <p:sp>
        <p:nvSpPr>
          <p:cNvPr name="TextBox 7" id="7"/>
          <p:cNvSpPr txBox="true"/>
          <p:nvPr/>
        </p:nvSpPr>
        <p:spPr>
          <a:xfrm rot="0">
            <a:off x="3787114" y="2376087"/>
            <a:ext cx="10713772" cy="6453505"/>
          </a:xfrm>
          <a:prstGeom prst="rect">
            <a:avLst/>
          </a:prstGeom>
        </p:spPr>
        <p:txBody>
          <a:bodyPr anchor="t" rtlCol="false" tIns="0" lIns="0" bIns="0" rIns="0">
            <a:spAutoFit/>
          </a:bodyPr>
          <a:lstStyle/>
          <a:p>
            <a:pPr algn="ctr">
              <a:lnSpc>
                <a:spcPts val="3920"/>
              </a:lnSpc>
            </a:pPr>
            <a:r>
              <a:rPr lang="en-US" sz="2800">
                <a:solidFill>
                  <a:srgbClr val="FFFFFF"/>
                </a:solidFill>
                <a:latin typeface="Poppins"/>
              </a:rPr>
              <a:t>In Sintesi...</a:t>
            </a:r>
          </a:p>
          <a:p>
            <a:pPr algn="ctr">
              <a:lnSpc>
                <a:spcPts val="3920"/>
              </a:lnSpc>
            </a:pPr>
          </a:p>
          <a:p>
            <a:pPr algn="ctr">
              <a:lnSpc>
                <a:spcPts val="3920"/>
              </a:lnSpc>
            </a:pPr>
            <a:r>
              <a:rPr lang="en-US" sz="2800">
                <a:solidFill>
                  <a:srgbClr val="FFFFFF"/>
                </a:solidFill>
                <a:latin typeface="Poppins"/>
              </a:rPr>
              <a:t>L'implementazione di controlli di sicurezza avanzati e la migrazione a soluzioni SaaS/iPaaS hanno ridotto significativamente i rischi legati alla sicurezza dei dati, manutenzione e scalabilità. Con un rischio residuo ridotto a 1.92 per la sicurezza dei dati e livelli accettabili per manutenzione e scalabilità, l'azienda può operare con maggiore fiducia e resilienza contro le minacce e le inefficienze.</a:t>
            </a:r>
          </a:p>
          <a:p>
            <a:pPr algn="ctr">
              <a:lnSpc>
                <a:spcPts val="3920"/>
              </a:lnSpc>
            </a:pPr>
            <a:r>
              <a:rPr lang="en-US" sz="2800">
                <a:solidFill>
                  <a:srgbClr val="FFFFFF"/>
                </a:solidFill>
                <a:latin typeface="Poppins"/>
              </a:rPr>
              <a:t>Il nuovo assessment di controllo è programmato fra 3 mesi, in quanto il livello di rischio è al momento accettabile per l’organizzazione.</a:t>
            </a:r>
          </a:p>
        </p:txBody>
      </p:sp>
    </p:spTree>
  </p:cSld>
  <p:clrMapOvr>
    <a:masterClrMapping/>
  </p:clrMapOvr>
</p:sld>
</file>

<file path=ppt/slides/slide2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49503" y="1028700"/>
            <a:ext cx="17561563" cy="8917083"/>
            <a:chOff x="0" y="0"/>
            <a:chExt cx="4625268" cy="2348532"/>
          </a:xfrm>
        </p:grpSpPr>
        <p:sp>
          <p:nvSpPr>
            <p:cNvPr name="Freeform 3" id="3"/>
            <p:cNvSpPr/>
            <p:nvPr/>
          </p:nvSpPr>
          <p:spPr>
            <a:xfrm flipH="false" flipV="false" rot="0">
              <a:off x="0" y="0"/>
              <a:ext cx="4625268" cy="2348532"/>
            </a:xfrm>
            <a:custGeom>
              <a:avLst/>
              <a:gdLst/>
              <a:ahLst/>
              <a:cxnLst/>
              <a:rect r="r" b="b" t="t" l="l"/>
              <a:pathLst>
                <a:path h="2348532" w="4625268">
                  <a:moveTo>
                    <a:pt x="22483" y="0"/>
                  </a:moveTo>
                  <a:lnTo>
                    <a:pt x="4602785" y="0"/>
                  </a:lnTo>
                  <a:cubicBezTo>
                    <a:pt x="4615202" y="0"/>
                    <a:pt x="4625268" y="10066"/>
                    <a:pt x="4625268" y="22483"/>
                  </a:cubicBezTo>
                  <a:lnTo>
                    <a:pt x="4625268" y="2326049"/>
                  </a:lnTo>
                  <a:cubicBezTo>
                    <a:pt x="4625268" y="2338466"/>
                    <a:pt x="4615202" y="2348532"/>
                    <a:pt x="4602785" y="2348532"/>
                  </a:cubicBezTo>
                  <a:lnTo>
                    <a:pt x="22483" y="2348532"/>
                  </a:lnTo>
                  <a:cubicBezTo>
                    <a:pt x="10066" y="2348532"/>
                    <a:pt x="0" y="2338466"/>
                    <a:pt x="0" y="2326049"/>
                  </a:cubicBezTo>
                  <a:lnTo>
                    <a:pt x="0" y="22483"/>
                  </a:lnTo>
                  <a:cubicBezTo>
                    <a:pt x="0" y="10066"/>
                    <a:pt x="10066" y="0"/>
                    <a:pt x="22483" y="0"/>
                  </a:cubicBezTo>
                  <a:close/>
                </a:path>
              </a:pathLst>
            </a:custGeom>
            <a:gradFill rotWithShape="true">
              <a:gsLst>
                <a:gs pos="0">
                  <a:srgbClr val="000000">
                    <a:alpha val="100000"/>
                  </a:srgbClr>
                </a:gs>
                <a:gs pos="100000">
                  <a:srgbClr val="3533CD">
                    <a:alpha val="100000"/>
                  </a:srgbClr>
                </a:gs>
              </a:gsLst>
              <a:lin ang="0"/>
            </a:gradFill>
          </p:spPr>
        </p:sp>
        <p:sp>
          <p:nvSpPr>
            <p:cNvPr name="TextBox 4" id="4"/>
            <p:cNvSpPr txBox="true"/>
            <p:nvPr/>
          </p:nvSpPr>
          <p:spPr>
            <a:xfrm>
              <a:off x="0" y="-66675"/>
              <a:ext cx="4625268" cy="2415207"/>
            </a:xfrm>
            <a:prstGeom prst="rect">
              <a:avLst/>
            </a:prstGeom>
          </p:spPr>
          <p:txBody>
            <a:bodyPr anchor="ctr" rtlCol="false" tIns="50800" lIns="50800" bIns="50800" rIns="50800"/>
            <a:lstStyle/>
            <a:p>
              <a:pPr algn="ctr">
                <a:lnSpc>
                  <a:spcPts val="3499"/>
                </a:lnSpc>
              </a:pPr>
            </a:p>
          </p:txBody>
        </p:sp>
      </p:grpSp>
      <p:sp>
        <p:nvSpPr>
          <p:cNvPr name="TextBox 5" id="5"/>
          <p:cNvSpPr txBox="true"/>
          <p:nvPr/>
        </p:nvSpPr>
        <p:spPr>
          <a:xfrm rot="0">
            <a:off x="15748292" y="172750"/>
            <a:ext cx="1854547" cy="618490"/>
          </a:xfrm>
          <a:prstGeom prst="rect">
            <a:avLst/>
          </a:prstGeom>
        </p:spPr>
        <p:txBody>
          <a:bodyPr anchor="t" rtlCol="false" tIns="0" lIns="0" bIns="0" rIns="0">
            <a:spAutoFit/>
          </a:bodyPr>
          <a:lstStyle/>
          <a:p>
            <a:pPr algn="ctr">
              <a:lnSpc>
                <a:spcPts val="4759"/>
              </a:lnSpc>
            </a:pPr>
            <a:r>
              <a:rPr lang="en-US" sz="3399">
                <a:solidFill>
                  <a:srgbClr val="000000"/>
                </a:solidFill>
                <a:latin typeface="Poppins Bold"/>
              </a:rPr>
              <a:t>Giorno 5</a:t>
            </a:r>
          </a:p>
        </p:txBody>
      </p:sp>
      <p:sp>
        <p:nvSpPr>
          <p:cNvPr name="TextBox 6" id="6"/>
          <p:cNvSpPr txBox="true"/>
          <p:nvPr/>
        </p:nvSpPr>
        <p:spPr>
          <a:xfrm rot="0">
            <a:off x="5494202" y="1327815"/>
            <a:ext cx="7299596" cy="618490"/>
          </a:xfrm>
          <a:prstGeom prst="rect">
            <a:avLst/>
          </a:prstGeom>
        </p:spPr>
        <p:txBody>
          <a:bodyPr anchor="t" rtlCol="false" tIns="0" lIns="0" bIns="0" rIns="0">
            <a:spAutoFit/>
          </a:bodyPr>
          <a:lstStyle/>
          <a:p>
            <a:pPr algn="ctr">
              <a:lnSpc>
                <a:spcPts val="4759"/>
              </a:lnSpc>
            </a:pPr>
            <a:r>
              <a:rPr lang="en-US" sz="3399">
                <a:solidFill>
                  <a:srgbClr val="FFFFFF"/>
                </a:solidFill>
                <a:latin typeface="Poppins Bold"/>
              </a:rPr>
              <a:t>Fase di autorizzazione</a:t>
            </a:r>
          </a:p>
        </p:txBody>
      </p:sp>
      <p:sp>
        <p:nvSpPr>
          <p:cNvPr name="TextBox 7" id="7"/>
          <p:cNvSpPr txBox="true"/>
          <p:nvPr/>
        </p:nvSpPr>
        <p:spPr>
          <a:xfrm rot="0">
            <a:off x="3773398" y="2960576"/>
            <a:ext cx="10713772" cy="5958205"/>
          </a:xfrm>
          <a:prstGeom prst="rect">
            <a:avLst/>
          </a:prstGeom>
        </p:spPr>
        <p:txBody>
          <a:bodyPr anchor="t" rtlCol="false" tIns="0" lIns="0" bIns="0" rIns="0">
            <a:spAutoFit/>
          </a:bodyPr>
          <a:lstStyle/>
          <a:p>
            <a:pPr algn="ctr">
              <a:lnSpc>
                <a:spcPts val="3920"/>
              </a:lnSpc>
            </a:pPr>
            <a:r>
              <a:rPr lang="en-US" sz="2800">
                <a:solidFill>
                  <a:srgbClr val="FFFFFF"/>
                </a:solidFill>
                <a:latin typeface="Poppins"/>
              </a:rPr>
              <a:t>Rischi legati all’Opzione 1:</a:t>
            </a:r>
          </a:p>
          <a:p>
            <a:pPr algn="ctr">
              <a:lnSpc>
                <a:spcPts val="3920"/>
              </a:lnSpc>
            </a:pPr>
          </a:p>
          <a:p>
            <a:pPr algn="ctr" marL="604523" indent="-302261" lvl="1">
              <a:lnSpc>
                <a:spcPts val="3920"/>
              </a:lnSpc>
              <a:buFont typeface="Arial"/>
              <a:buChar char="•"/>
            </a:pPr>
            <a:r>
              <a:rPr lang="en-US" sz="2800">
                <a:solidFill>
                  <a:srgbClr val="FFFFFF"/>
                </a:solidFill>
                <a:latin typeface="Poppins"/>
              </a:rPr>
              <a:t>Accesso non autorizzato</a:t>
            </a:r>
          </a:p>
          <a:p>
            <a:pPr algn="ctr" marL="604523" indent="-302261" lvl="1">
              <a:lnSpc>
                <a:spcPts val="3920"/>
              </a:lnSpc>
              <a:buFont typeface="Arial"/>
              <a:buChar char="•"/>
            </a:pPr>
            <a:r>
              <a:rPr lang="en-US" sz="2800">
                <a:solidFill>
                  <a:srgbClr val="FFFFFF"/>
                </a:solidFill>
                <a:latin typeface="Poppins"/>
              </a:rPr>
              <a:t>Costi di manutenzione elevata</a:t>
            </a:r>
          </a:p>
          <a:p>
            <a:pPr algn="ctr" marL="604523" indent="-302261" lvl="1">
              <a:lnSpc>
                <a:spcPts val="3920"/>
              </a:lnSpc>
              <a:buFont typeface="Arial"/>
              <a:buChar char="•"/>
            </a:pPr>
            <a:r>
              <a:rPr lang="en-US" sz="2800">
                <a:solidFill>
                  <a:srgbClr val="FFFFFF"/>
                </a:solidFill>
                <a:latin typeface="Poppins"/>
              </a:rPr>
              <a:t>Vulnerabilità delle reti in tema sicurezza</a:t>
            </a:r>
          </a:p>
          <a:p>
            <a:pPr algn="ctr">
              <a:lnSpc>
                <a:spcPts val="3920"/>
              </a:lnSpc>
            </a:pPr>
          </a:p>
          <a:p>
            <a:pPr algn="ctr">
              <a:lnSpc>
                <a:spcPts val="3920"/>
              </a:lnSpc>
            </a:pPr>
            <a:r>
              <a:rPr lang="en-US" sz="2800">
                <a:solidFill>
                  <a:srgbClr val="FFFFFF"/>
                </a:solidFill>
                <a:latin typeface="Poppins"/>
              </a:rPr>
              <a:t>Rischi legati all’Opzione 2:</a:t>
            </a:r>
          </a:p>
          <a:p>
            <a:pPr algn="ctr">
              <a:lnSpc>
                <a:spcPts val="3920"/>
              </a:lnSpc>
            </a:pPr>
          </a:p>
          <a:p>
            <a:pPr algn="ctr" marL="604523" indent="-302261" lvl="1">
              <a:lnSpc>
                <a:spcPts val="3920"/>
              </a:lnSpc>
              <a:buFont typeface="Arial"/>
              <a:buChar char="•"/>
            </a:pPr>
            <a:r>
              <a:rPr lang="en-US" sz="2800">
                <a:solidFill>
                  <a:srgbClr val="FFFFFF"/>
                </a:solidFill>
                <a:latin typeface="Poppins"/>
              </a:rPr>
              <a:t>Accesso non autorizzato</a:t>
            </a:r>
          </a:p>
          <a:p>
            <a:pPr algn="ctr" marL="604523" indent="-302261" lvl="1">
              <a:lnSpc>
                <a:spcPts val="3920"/>
              </a:lnSpc>
              <a:buFont typeface="Arial"/>
              <a:buChar char="•"/>
            </a:pPr>
            <a:r>
              <a:rPr lang="en-US" sz="2800">
                <a:solidFill>
                  <a:srgbClr val="FFFFFF"/>
                </a:solidFill>
                <a:latin typeface="Poppins"/>
              </a:rPr>
              <a:t>Dipendenza dal cloud provider</a:t>
            </a:r>
          </a:p>
          <a:p>
            <a:pPr algn="ctr" marL="604523" indent="-302261" lvl="1">
              <a:lnSpc>
                <a:spcPts val="3920"/>
              </a:lnSpc>
              <a:buFont typeface="Arial"/>
              <a:buChar char="•"/>
            </a:pPr>
            <a:r>
              <a:rPr lang="en-US" sz="2800">
                <a:solidFill>
                  <a:srgbClr val="FFFFFF"/>
                </a:solidFill>
                <a:latin typeface="Poppins"/>
              </a:rPr>
              <a:t>Connettività e performance della rete Internet</a:t>
            </a:r>
          </a:p>
          <a:p>
            <a:pPr algn="ctr">
              <a:lnSpc>
                <a:spcPts val="3920"/>
              </a:lnSpc>
            </a:pPr>
          </a:p>
        </p:txBody>
      </p:sp>
    </p:spTree>
  </p:cSld>
  <p:clrMapOvr>
    <a:masterClrMapping/>
  </p:clrMapOvr>
</p:sld>
</file>

<file path=ppt/slides/slide2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49503" y="1028700"/>
            <a:ext cx="17561563" cy="8917083"/>
            <a:chOff x="0" y="0"/>
            <a:chExt cx="4625268" cy="2348532"/>
          </a:xfrm>
        </p:grpSpPr>
        <p:sp>
          <p:nvSpPr>
            <p:cNvPr name="Freeform 3" id="3"/>
            <p:cNvSpPr/>
            <p:nvPr/>
          </p:nvSpPr>
          <p:spPr>
            <a:xfrm flipH="false" flipV="false" rot="0">
              <a:off x="0" y="0"/>
              <a:ext cx="4625268" cy="2348532"/>
            </a:xfrm>
            <a:custGeom>
              <a:avLst/>
              <a:gdLst/>
              <a:ahLst/>
              <a:cxnLst/>
              <a:rect r="r" b="b" t="t" l="l"/>
              <a:pathLst>
                <a:path h="2348532" w="4625268">
                  <a:moveTo>
                    <a:pt x="22483" y="0"/>
                  </a:moveTo>
                  <a:lnTo>
                    <a:pt x="4602785" y="0"/>
                  </a:lnTo>
                  <a:cubicBezTo>
                    <a:pt x="4615202" y="0"/>
                    <a:pt x="4625268" y="10066"/>
                    <a:pt x="4625268" y="22483"/>
                  </a:cubicBezTo>
                  <a:lnTo>
                    <a:pt x="4625268" y="2326049"/>
                  </a:lnTo>
                  <a:cubicBezTo>
                    <a:pt x="4625268" y="2338466"/>
                    <a:pt x="4615202" y="2348532"/>
                    <a:pt x="4602785" y="2348532"/>
                  </a:cubicBezTo>
                  <a:lnTo>
                    <a:pt x="22483" y="2348532"/>
                  </a:lnTo>
                  <a:cubicBezTo>
                    <a:pt x="10066" y="2348532"/>
                    <a:pt x="0" y="2338466"/>
                    <a:pt x="0" y="2326049"/>
                  </a:cubicBezTo>
                  <a:lnTo>
                    <a:pt x="0" y="22483"/>
                  </a:lnTo>
                  <a:cubicBezTo>
                    <a:pt x="0" y="10066"/>
                    <a:pt x="10066" y="0"/>
                    <a:pt x="22483" y="0"/>
                  </a:cubicBezTo>
                  <a:close/>
                </a:path>
              </a:pathLst>
            </a:custGeom>
            <a:gradFill rotWithShape="true">
              <a:gsLst>
                <a:gs pos="0">
                  <a:srgbClr val="000000">
                    <a:alpha val="100000"/>
                  </a:srgbClr>
                </a:gs>
                <a:gs pos="100000">
                  <a:srgbClr val="3533CD">
                    <a:alpha val="100000"/>
                  </a:srgbClr>
                </a:gs>
              </a:gsLst>
              <a:lin ang="0"/>
            </a:gradFill>
          </p:spPr>
        </p:sp>
        <p:sp>
          <p:nvSpPr>
            <p:cNvPr name="TextBox 4" id="4"/>
            <p:cNvSpPr txBox="true"/>
            <p:nvPr/>
          </p:nvSpPr>
          <p:spPr>
            <a:xfrm>
              <a:off x="0" y="-66675"/>
              <a:ext cx="4625268" cy="2415207"/>
            </a:xfrm>
            <a:prstGeom prst="rect">
              <a:avLst/>
            </a:prstGeom>
          </p:spPr>
          <p:txBody>
            <a:bodyPr anchor="ctr" rtlCol="false" tIns="50800" lIns="50800" bIns="50800" rIns="50800"/>
            <a:lstStyle/>
            <a:p>
              <a:pPr algn="ctr">
                <a:lnSpc>
                  <a:spcPts val="3499"/>
                </a:lnSpc>
              </a:pPr>
            </a:p>
          </p:txBody>
        </p:sp>
      </p:grpSp>
      <p:sp>
        <p:nvSpPr>
          <p:cNvPr name="TextBox 5" id="5"/>
          <p:cNvSpPr txBox="true"/>
          <p:nvPr/>
        </p:nvSpPr>
        <p:spPr>
          <a:xfrm rot="0">
            <a:off x="15748292" y="172750"/>
            <a:ext cx="1854547" cy="618490"/>
          </a:xfrm>
          <a:prstGeom prst="rect">
            <a:avLst/>
          </a:prstGeom>
        </p:spPr>
        <p:txBody>
          <a:bodyPr anchor="t" rtlCol="false" tIns="0" lIns="0" bIns="0" rIns="0">
            <a:spAutoFit/>
          </a:bodyPr>
          <a:lstStyle/>
          <a:p>
            <a:pPr algn="ctr">
              <a:lnSpc>
                <a:spcPts val="4759"/>
              </a:lnSpc>
            </a:pPr>
            <a:r>
              <a:rPr lang="en-US" sz="3399">
                <a:solidFill>
                  <a:srgbClr val="000000"/>
                </a:solidFill>
                <a:latin typeface="Poppins Bold"/>
              </a:rPr>
              <a:t>Giorno 5</a:t>
            </a:r>
          </a:p>
        </p:txBody>
      </p:sp>
      <p:sp>
        <p:nvSpPr>
          <p:cNvPr name="TextBox 6" id="6"/>
          <p:cNvSpPr txBox="true"/>
          <p:nvPr/>
        </p:nvSpPr>
        <p:spPr>
          <a:xfrm rot="0">
            <a:off x="4467170" y="1344515"/>
            <a:ext cx="9353660" cy="618490"/>
          </a:xfrm>
          <a:prstGeom prst="rect">
            <a:avLst/>
          </a:prstGeom>
        </p:spPr>
        <p:txBody>
          <a:bodyPr anchor="t" rtlCol="false" tIns="0" lIns="0" bIns="0" rIns="0">
            <a:spAutoFit/>
          </a:bodyPr>
          <a:lstStyle/>
          <a:p>
            <a:pPr algn="ctr">
              <a:lnSpc>
                <a:spcPts val="4759"/>
              </a:lnSpc>
            </a:pPr>
            <a:r>
              <a:rPr lang="en-US" sz="3399">
                <a:solidFill>
                  <a:srgbClr val="FFFFFF"/>
                </a:solidFill>
                <a:latin typeface="Poppins Bold"/>
              </a:rPr>
              <a:t>Fase di autorizzazione - Rischi Opzione 1</a:t>
            </a:r>
          </a:p>
        </p:txBody>
      </p:sp>
      <p:sp>
        <p:nvSpPr>
          <p:cNvPr name="TextBox 7" id="7"/>
          <p:cNvSpPr txBox="true"/>
          <p:nvPr/>
        </p:nvSpPr>
        <p:spPr>
          <a:xfrm rot="0">
            <a:off x="1582386" y="2092399"/>
            <a:ext cx="15123227" cy="6948805"/>
          </a:xfrm>
          <a:prstGeom prst="rect">
            <a:avLst/>
          </a:prstGeom>
        </p:spPr>
        <p:txBody>
          <a:bodyPr anchor="t" rtlCol="false" tIns="0" lIns="0" bIns="0" rIns="0">
            <a:spAutoFit/>
          </a:bodyPr>
          <a:lstStyle/>
          <a:p>
            <a:pPr algn="l" marL="604523" indent="-302261" lvl="1">
              <a:lnSpc>
                <a:spcPts val="3920"/>
              </a:lnSpc>
              <a:buFont typeface="Arial"/>
              <a:buChar char="•"/>
            </a:pPr>
            <a:r>
              <a:rPr lang="en-US" sz="2800">
                <a:solidFill>
                  <a:srgbClr val="FFFFFF"/>
                </a:solidFill>
                <a:latin typeface="Poppins"/>
              </a:rPr>
              <a:t>Implicazioni legate al rischio di </a:t>
            </a:r>
            <a:r>
              <a:rPr lang="en-US" sz="2800" u="sng">
                <a:solidFill>
                  <a:srgbClr val="FFFFFF"/>
                </a:solidFill>
                <a:latin typeface="Poppins Bold"/>
              </a:rPr>
              <a:t>Accesso non autorizzato</a:t>
            </a:r>
            <a:r>
              <a:rPr lang="en-US" sz="2800">
                <a:solidFill>
                  <a:srgbClr val="FFFFFF"/>
                </a:solidFill>
                <a:latin typeface="Poppins"/>
              </a:rPr>
              <a:t>: </a:t>
            </a:r>
          </a:p>
          <a:p>
            <a:pPr algn="l">
              <a:lnSpc>
                <a:spcPts val="3920"/>
              </a:lnSpc>
            </a:pPr>
            <a:r>
              <a:rPr lang="en-US" sz="2800">
                <a:solidFill>
                  <a:srgbClr val="FFFFFF"/>
                </a:solidFill>
                <a:latin typeface="Poppins"/>
              </a:rPr>
              <a:t>Furto di dati aziendali sensibili. </a:t>
            </a:r>
          </a:p>
          <a:p>
            <a:pPr algn="l">
              <a:lnSpc>
                <a:spcPts val="3920"/>
              </a:lnSpc>
            </a:pPr>
            <a:r>
              <a:rPr lang="en-US" sz="2800">
                <a:solidFill>
                  <a:srgbClr val="FFFFFF"/>
                </a:solidFill>
                <a:latin typeface="Poppins"/>
              </a:rPr>
              <a:t>Perdita di proprietà intellettuale. </a:t>
            </a:r>
          </a:p>
          <a:p>
            <a:pPr algn="l">
              <a:lnSpc>
                <a:spcPts val="3920"/>
              </a:lnSpc>
            </a:pPr>
            <a:r>
              <a:rPr lang="en-US" sz="2800">
                <a:solidFill>
                  <a:srgbClr val="FFFFFF"/>
                </a:solidFill>
                <a:latin typeface="Poppins"/>
              </a:rPr>
              <a:t>Compromissione dei dati dei clienti. </a:t>
            </a:r>
          </a:p>
          <a:p>
            <a:pPr algn="l">
              <a:lnSpc>
                <a:spcPts val="3920"/>
              </a:lnSpc>
            </a:pPr>
            <a:r>
              <a:rPr lang="en-US" sz="2800">
                <a:solidFill>
                  <a:srgbClr val="FFFFFF"/>
                </a:solidFill>
                <a:latin typeface="Poppins"/>
              </a:rPr>
              <a:t>Danni alla reputazione aziendale. </a:t>
            </a:r>
          </a:p>
          <a:p>
            <a:pPr algn="l" marL="604523" indent="-302261" lvl="1">
              <a:lnSpc>
                <a:spcPts val="3920"/>
              </a:lnSpc>
              <a:buFont typeface="Arial"/>
              <a:buChar char="•"/>
            </a:pPr>
            <a:r>
              <a:rPr lang="en-US" sz="2800">
                <a:solidFill>
                  <a:srgbClr val="FFFFFF"/>
                </a:solidFill>
                <a:latin typeface="Poppins"/>
              </a:rPr>
              <a:t>Probabilità: Alta, soprattutto se le misure di sicurezza non sono adeguate. </a:t>
            </a:r>
          </a:p>
          <a:p>
            <a:pPr algn="l" marL="604523" indent="-302261" lvl="1">
              <a:lnSpc>
                <a:spcPts val="3920"/>
              </a:lnSpc>
              <a:buFont typeface="Arial"/>
              <a:buChar char="•"/>
            </a:pPr>
            <a:r>
              <a:rPr lang="en-US" sz="2800">
                <a:solidFill>
                  <a:srgbClr val="FFFFFF"/>
                </a:solidFill>
                <a:latin typeface="Poppins"/>
              </a:rPr>
              <a:t>Impatto: Elevato. Le conseguenze finanziarie e reputazionali possono essere significative. </a:t>
            </a:r>
          </a:p>
          <a:p>
            <a:pPr algn="l" marL="604523" indent="-302261" lvl="1">
              <a:lnSpc>
                <a:spcPts val="3920"/>
              </a:lnSpc>
              <a:buFont typeface="Arial"/>
              <a:buChar char="•"/>
            </a:pPr>
            <a:r>
              <a:rPr lang="en-US" sz="2800">
                <a:solidFill>
                  <a:srgbClr val="FFFFFF"/>
                </a:solidFill>
                <a:latin typeface="Poppins"/>
              </a:rPr>
              <a:t>Costi Stimati: </a:t>
            </a:r>
          </a:p>
          <a:p>
            <a:pPr algn="l">
              <a:lnSpc>
                <a:spcPts val="3920"/>
              </a:lnSpc>
            </a:pPr>
            <a:r>
              <a:rPr lang="en-US" sz="2800">
                <a:solidFill>
                  <a:srgbClr val="FFFFFF"/>
                </a:solidFill>
                <a:latin typeface="Poppins"/>
              </a:rPr>
              <a:t>Recupero Dati: €100,000 - €500,000 </a:t>
            </a:r>
          </a:p>
          <a:p>
            <a:pPr algn="l">
              <a:lnSpc>
                <a:spcPts val="3920"/>
              </a:lnSpc>
            </a:pPr>
            <a:r>
              <a:rPr lang="en-US" sz="2800">
                <a:solidFill>
                  <a:srgbClr val="FFFFFF"/>
                </a:solidFill>
                <a:latin typeface="Poppins"/>
              </a:rPr>
              <a:t>Multa Regolamentare: €50,000 - €1,000,000 (a seconda delle normative come GDPR) </a:t>
            </a:r>
          </a:p>
          <a:p>
            <a:pPr algn="l">
              <a:lnSpc>
                <a:spcPts val="3920"/>
              </a:lnSpc>
            </a:pPr>
            <a:r>
              <a:rPr lang="en-US" sz="2800">
                <a:solidFill>
                  <a:srgbClr val="FFFFFF"/>
                </a:solidFill>
                <a:latin typeface="Poppins"/>
              </a:rPr>
              <a:t>Perdita di Clienti: €200,000 - €1,000,000 Costi Legali: €100,000 - €300,000 </a:t>
            </a:r>
          </a:p>
          <a:p>
            <a:pPr algn="l" marL="604523" indent="-302261" lvl="1">
              <a:lnSpc>
                <a:spcPts val="3920"/>
              </a:lnSpc>
              <a:buFont typeface="Arial"/>
              <a:buChar char="•"/>
            </a:pPr>
            <a:r>
              <a:rPr lang="en-US" sz="2800">
                <a:solidFill>
                  <a:srgbClr val="FFFFFF"/>
                </a:solidFill>
                <a:latin typeface="Poppins"/>
              </a:rPr>
              <a:t>Totale Potenziale: €450,000 - €2,800,000</a:t>
            </a:r>
          </a:p>
        </p:txBody>
      </p:sp>
    </p:spTree>
  </p:cSld>
  <p:clrMapOvr>
    <a:masterClrMapping/>
  </p:clrMapOvr>
</p:sld>
</file>

<file path=ppt/slides/slide2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49503" y="1028700"/>
            <a:ext cx="17561563" cy="8917083"/>
            <a:chOff x="0" y="0"/>
            <a:chExt cx="4625268" cy="2348532"/>
          </a:xfrm>
        </p:grpSpPr>
        <p:sp>
          <p:nvSpPr>
            <p:cNvPr name="Freeform 3" id="3"/>
            <p:cNvSpPr/>
            <p:nvPr/>
          </p:nvSpPr>
          <p:spPr>
            <a:xfrm flipH="false" flipV="false" rot="0">
              <a:off x="0" y="0"/>
              <a:ext cx="4625268" cy="2348532"/>
            </a:xfrm>
            <a:custGeom>
              <a:avLst/>
              <a:gdLst/>
              <a:ahLst/>
              <a:cxnLst/>
              <a:rect r="r" b="b" t="t" l="l"/>
              <a:pathLst>
                <a:path h="2348532" w="4625268">
                  <a:moveTo>
                    <a:pt x="22483" y="0"/>
                  </a:moveTo>
                  <a:lnTo>
                    <a:pt x="4602785" y="0"/>
                  </a:lnTo>
                  <a:cubicBezTo>
                    <a:pt x="4615202" y="0"/>
                    <a:pt x="4625268" y="10066"/>
                    <a:pt x="4625268" y="22483"/>
                  </a:cubicBezTo>
                  <a:lnTo>
                    <a:pt x="4625268" y="2326049"/>
                  </a:lnTo>
                  <a:cubicBezTo>
                    <a:pt x="4625268" y="2338466"/>
                    <a:pt x="4615202" y="2348532"/>
                    <a:pt x="4602785" y="2348532"/>
                  </a:cubicBezTo>
                  <a:lnTo>
                    <a:pt x="22483" y="2348532"/>
                  </a:lnTo>
                  <a:cubicBezTo>
                    <a:pt x="10066" y="2348532"/>
                    <a:pt x="0" y="2338466"/>
                    <a:pt x="0" y="2326049"/>
                  </a:cubicBezTo>
                  <a:lnTo>
                    <a:pt x="0" y="22483"/>
                  </a:lnTo>
                  <a:cubicBezTo>
                    <a:pt x="0" y="10066"/>
                    <a:pt x="10066" y="0"/>
                    <a:pt x="22483" y="0"/>
                  </a:cubicBezTo>
                  <a:close/>
                </a:path>
              </a:pathLst>
            </a:custGeom>
            <a:gradFill rotWithShape="true">
              <a:gsLst>
                <a:gs pos="0">
                  <a:srgbClr val="000000">
                    <a:alpha val="100000"/>
                  </a:srgbClr>
                </a:gs>
                <a:gs pos="100000">
                  <a:srgbClr val="3533CD">
                    <a:alpha val="100000"/>
                  </a:srgbClr>
                </a:gs>
              </a:gsLst>
              <a:lin ang="0"/>
            </a:gradFill>
          </p:spPr>
        </p:sp>
        <p:sp>
          <p:nvSpPr>
            <p:cNvPr name="TextBox 4" id="4"/>
            <p:cNvSpPr txBox="true"/>
            <p:nvPr/>
          </p:nvSpPr>
          <p:spPr>
            <a:xfrm>
              <a:off x="0" y="-66675"/>
              <a:ext cx="4625268" cy="2415207"/>
            </a:xfrm>
            <a:prstGeom prst="rect">
              <a:avLst/>
            </a:prstGeom>
          </p:spPr>
          <p:txBody>
            <a:bodyPr anchor="ctr" rtlCol="false" tIns="50800" lIns="50800" bIns="50800" rIns="50800"/>
            <a:lstStyle/>
            <a:p>
              <a:pPr algn="ctr">
                <a:lnSpc>
                  <a:spcPts val="3499"/>
                </a:lnSpc>
              </a:pPr>
            </a:p>
          </p:txBody>
        </p:sp>
      </p:grpSp>
      <p:sp>
        <p:nvSpPr>
          <p:cNvPr name="TextBox 5" id="5"/>
          <p:cNvSpPr txBox="true"/>
          <p:nvPr/>
        </p:nvSpPr>
        <p:spPr>
          <a:xfrm rot="0">
            <a:off x="15748292" y="172750"/>
            <a:ext cx="1854547" cy="618490"/>
          </a:xfrm>
          <a:prstGeom prst="rect">
            <a:avLst/>
          </a:prstGeom>
        </p:spPr>
        <p:txBody>
          <a:bodyPr anchor="t" rtlCol="false" tIns="0" lIns="0" bIns="0" rIns="0">
            <a:spAutoFit/>
          </a:bodyPr>
          <a:lstStyle/>
          <a:p>
            <a:pPr algn="ctr">
              <a:lnSpc>
                <a:spcPts val="4759"/>
              </a:lnSpc>
            </a:pPr>
            <a:r>
              <a:rPr lang="en-US" sz="3399">
                <a:solidFill>
                  <a:srgbClr val="000000"/>
                </a:solidFill>
                <a:latin typeface="Poppins Bold"/>
              </a:rPr>
              <a:t>Giorno 5</a:t>
            </a:r>
          </a:p>
        </p:txBody>
      </p:sp>
      <p:sp>
        <p:nvSpPr>
          <p:cNvPr name="TextBox 6" id="6"/>
          <p:cNvSpPr txBox="true"/>
          <p:nvPr/>
        </p:nvSpPr>
        <p:spPr>
          <a:xfrm rot="0">
            <a:off x="4467170" y="1344515"/>
            <a:ext cx="9353660" cy="618490"/>
          </a:xfrm>
          <a:prstGeom prst="rect">
            <a:avLst/>
          </a:prstGeom>
        </p:spPr>
        <p:txBody>
          <a:bodyPr anchor="t" rtlCol="false" tIns="0" lIns="0" bIns="0" rIns="0">
            <a:spAutoFit/>
          </a:bodyPr>
          <a:lstStyle/>
          <a:p>
            <a:pPr algn="ctr">
              <a:lnSpc>
                <a:spcPts val="4759"/>
              </a:lnSpc>
            </a:pPr>
            <a:r>
              <a:rPr lang="en-US" sz="3399">
                <a:solidFill>
                  <a:srgbClr val="FFFFFF"/>
                </a:solidFill>
                <a:latin typeface="Poppins Bold"/>
              </a:rPr>
              <a:t>Fase di autorizzazione - Rischi Opzione 1</a:t>
            </a:r>
          </a:p>
        </p:txBody>
      </p:sp>
      <p:sp>
        <p:nvSpPr>
          <p:cNvPr name="TextBox 7" id="7"/>
          <p:cNvSpPr txBox="true"/>
          <p:nvPr/>
        </p:nvSpPr>
        <p:spPr>
          <a:xfrm rot="0">
            <a:off x="1582386" y="2309495"/>
            <a:ext cx="15123227" cy="6948805"/>
          </a:xfrm>
          <a:prstGeom prst="rect">
            <a:avLst/>
          </a:prstGeom>
        </p:spPr>
        <p:txBody>
          <a:bodyPr anchor="t" rtlCol="false" tIns="0" lIns="0" bIns="0" rIns="0">
            <a:spAutoFit/>
          </a:bodyPr>
          <a:lstStyle/>
          <a:p>
            <a:pPr algn="l" marL="604523" indent="-302261" lvl="1">
              <a:lnSpc>
                <a:spcPts val="3920"/>
              </a:lnSpc>
              <a:buFont typeface="Arial"/>
              <a:buChar char="•"/>
            </a:pPr>
            <a:r>
              <a:rPr lang="en-US" sz="2800">
                <a:solidFill>
                  <a:srgbClr val="FFFFFF"/>
                </a:solidFill>
                <a:latin typeface="Poppins"/>
              </a:rPr>
              <a:t>Implicazioni legate al rischio </a:t>
            </a:r>
            <a:r>
              <a:rPr lang="en-US" sz="2800" u="sng">
                <a:solidFill>
                  <a:srgbClr val="FFFFFF"/>
                </a:solidFill>
                <a:latin typeface="Poppins Bold"/>
              </a:rPr>
              <a:t>Costi di manutenzione elevati</a:t>
            </a:r>
            <a:r>
              <a:rPr lang="en-US" sz="2800">
                <a:solidFill>
                  <a:srgbClr val="FFFFFF"/>
                </a:solidFill>
                <a:latin typeface="Poppins"/>
              </a:rPr>
              <a:t>: </a:t>
            </a:r>
          </a:p>
          <a:p>
            <a:pPr algn="l">
              <a:lnSpc>
                <a:spcPts val="3920"/>
              </a:lnSpc>
            </a:pPr>
            <a:r>
              <a:rPr lang="en-US" sz="2800">
                <a:solidFill>
                  <a:srgbClr val="FFFFFF"/>
                </a:solidFill>
                <a:latin typeface="Poppins"/>
              </a:rPr>
              <a:t>Sovraccarico finanziario. </a:t>
            </a:r>
          </a:p>
          <a:p>
            <a:pPr algn="l">
              <a:lnSpc>
                <a:spcPts val="3920"/>
              </a:lnSpc>
            </a:pPr>
            <a:r>
              <a:rPr lang="en-US" sz="2800">
                <a:solidFill>
                  <a:srgbClr val="FFFFFF"/>
                </a:solidFill>
                <a:latin typeface="Poppins"/>
              </a:rPr>
              <a:t>Diminuzione dell'efficienza operativa. </a:t>
            </a:r>
          </a:p>
          <a:p>
            <a:pPr algn="l">
              <a:lnSpc>
                <a:spcPts val="3920"/>
              </a:lnSpc>
            </a:pPr>
            <a:r>
              <a:rPr lang="en-US" sz="2800">
                <a:solidFill>
                  <a:srgbClr val="FFFFFF"/>
                </a:solidFill>
                <a:latin typeface="Poppins"/>
              </a:rPr>
              <a:t>Limitazioni nel budget per altre iniziative strategiche. </a:t>
            </a:r>
          </a:p>
          <a:p>
            <a:pPr algn="l" marL="604523" indent="-302261" lvl="1">
              <a:lnSpc>
                <a:spcPts val="3920"/>
              </a:lnSpc>
              <a:buFont typeface="Arial"/>
              <a:buChar char="•"/>
            </a:pPr>
            <a:r>
              <a:rPr lang="en-US" sz="2800">
                <a:solidFill>
                  <a:srgbClr val="FFFFFF"/>
                </a:solidFill>
                <a:latin typeface="Poppins"/>
              </a:rPr>
              <a:t>Probabilità: Media. I costi di manutenzione sono una costante, ma possono variare. </a:t>
            </a:r>
          </a:p>
          <a:p>
            <a:pPr algn="l" marL="604523" indent="-302261" lvl="1">
              <a:lnSpc>
                <a:spcPts val="3920"/>
              </a:lnSpc>
              <a:buFont typeface="Arial"/>
              <a:buChar char="•"/>
            </a:pPr>
            <a:r>
              <a:rPr lang="en-US" sz="2800">
                <a:solidFill>
                  <a:srgbClr val="FFFFFF"/>
                </a:solidFill>
                <a:latin typeface="Poppins"/>
              </a:rPr>
              <a:t>Impatto: Medio-alto. L'accumulo di costi può compromettere la sostenibilità finanziaria a lungo termine. </a:t>
            </a:r>
          </a:p>
          <a:p>
            <a:pPr algn="l" marL="604523" indent="-302261" lvl="1">
              <a:lnSpc>
                <a:spcPts val="3920"/>
              </a:lnSpc>
              <a:buFont typeface="Arial"/>
              <a:buChar char="•"/>
            </a:pPr>
            <a:r>
              <a:rPr lang="en-US" sz="2800">
                <a:solidFill>
                  <a:srgbClr val="FFFFFF"/>
                </a:solidFill>
                <a:latin typeface="Poppins"/>
              </a:rPr>
              <a:t>Costi Stimati: </a:t>
            </a:r>
          </a:p>
          <a:p>
            <a:pPr algn="l">
              <a:lnSpc>
                <a:spcPts val="3920"/>
              </a:lnSpc>
            </a:pPr>
            <a:r>
              <a:rPr lang="en-US" sz="2800">
                <a:solidFill>
                  <a:srgbClr val="FFFFFF"/>
                </a:solidFill>
                <a:latin typeface="Poppins"/>
              </a:rPr>
              <a:t>Aggiornamenti Software: €50,000 - €150,000 all'anno </a:t>
            </a:r>
          </a:p>
          <a:p>
            <a:pPr algn="l">
              <a:lnSpc>
                <a:spcPts val="3920"/>
              </a:lnSpc>
            </a:pPr>
            <a:r>
              <a:rPr lang="en-US" sz="2800">
                <a:solidFill>
                  <a:srgbClr val="FFFFFF"/>
                </a:solidFill>
                <a:latin typeface="Poppins"/>
              </a:rPr>
              <a:t>Manutenzione Hardware: €30,000 - €100,000 all'anno </a:t>
            </a:r>
          </a:p>
          <a:p>
            <a:pPr algn="l">
              <a:lnSpc>
                <a:spcPts val="3920"/>
              </a:lnSpc>
            </a:pPr>
            <a:r>
              <a:rPr lang="en-US" sz="2800">
                <a:solidFill>
                  <a:srgbClr val="FFFFFF"/>
                </a:solidFill>
                <a:latin typeface="Poppins"/>
              </a:rPr>
              <a:t>Personale IT: €80,000 - €200,000 all'anno </a:t>
            </a:r>
          </a:p>
          <a:p>
            <a:pPr algn="l">
              <a:lnSpc>
                <a:spcPts val="3920"/>
              </a:lnSpc>
            </a:pPr>
            <a:r>
              <a:rPr lang="en-US" sz="2800">
                <a:solidFill>
                  <a:srgbClr val="FFFFFF"/>
                </a:solidFill>
                <a:latin typeface="Poppins"/>
              </a:rPr>
              <a:t>Servizi di Supporto Esterni: €20,000 - €50,000 all'anno </a:t>
            </a:r>
          </a:p>
          <a:p>
            <a:pPr algn="l" marL="604523" indent="-302261" lvl="1">
              <a:lnSpc>
                <a:spcPts val="3920"/>
              </a:lnSpc>
              <a:buFont typeface="Arial"/>
              <a:buChar char="•"/>
            </a:pPr>
            <a:r>
              <a:rPr lang="en-US" sz="2800">
                <a:solidFill>
                  <a:srgbClr val="FFFFFF"/>
                </a:solidFill>
                <a:latin typeface="Poppins"/>
              </a:rPr>
              <a:t>Totale Annuale: €180,000 - €500,000</a:t>
            </a:r>
          </a:p>
        </p:txBody>
      </p:sp>
    </p:spTree>
  </p:cSld>
  <p:clrMapOvr>
    <a:masterClrMapping/>
  </p:clrMapOvr>
</p:sld>
</file>

<file path=ppt/slides/slide2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49503" y="1028700"/>
            <a:ext cx="17561563" cy="8917083"/>
            <a:chOff x="0" y="0"/>
            <a:chExt cx="4625268" cy="2348532"/>
          </a:xfrm>
        </p:grpSpPr>
        <p:sp>
          <p:nvSpPr>
            <p:cNvPr name="Freeform 3" id="3"/>
            <p:cNvSpPr/>
            <p:nvPr/>
          </p:nvSpPr>
          <p:spPr>
            <a:xfrm flipH="false" flipV="false" rot="0">
              <a:off x="0" y="0"/>
              <a:ext cx="4625268" cy="2348532"/>
            </a:xfrm>
            <a:custGeom>
              <a:avLst/>
              <a:gdLst/>
              <a:ahLst/>
              <a:cxnLst/>
              <a:rect r="r" b="b" t="t" l="l"/>
              <a:pathLst>
                <a:path h="2348532" w="4625268">
                  <a:moveTo>
                    <a:pt x="22483" y="0"/>
                  </a:moveTo>
                  <a:lnTo>
                    <a:pt x="4602785" y="0"/>
                  </a:lnTo>
                  <a:cubicBezTo>
                    <a:pt x="4615202" y="0"/>
                    <a:pt x="4625268" y="10066"/>
                    <a:pt x="4625268" y="22483"/>
                  </a:cubicBezTo>
                  <a:lnTo>
                    <a:pt x="4625268" y="2326049"/>
                  </a:lnTo>
                  <a:cubicBezTo>
                    <a:pt x="4625268" y="2338466"/>
                    <a:pt x="4615202" y="2348532"/>
                    <a:pt x="4602785" y="2348532"/>
                  </a:cubicBezTo>
                  <a:lnTo>
                    <a:pt x="22483" y="2348532"/>
                  </a:lnTo>
                  <a:cubicBezTo>
                    <a:pt x="10066" y="2348532"/>
                    <a:pt x="0" y="2338466"/>
                    <a:pt x="0" y="2326049"/>
                  </a:cubicBezTo>
                  <a:lnTo>
                    <a:pt x="0" y="22483"/>
                  </a:lnTo>
                  <a:cubicBezTo>
                    <a:pt x="0" y="10066"/>
                    <a:pt x="10066" y="0"/>
                    <a:pt x="22483" y="0"/>
                  </a:cubicBezTo>
                  <a:close/>
                </a:path>
              </a:pathLst>
            </a:custGeom>
            <a:gradFill rotWithShape="true">
              <a:gsLst>
                <a:gs pos="0">
                  <a:srgbClr val="000000">
                    <a:alpha val="100000"/>
                  </a:srgbClr>
                </a:gs>
                <a:gs pos="100000">
                  <a:srgbClr val="3533CD">
                    <a:alpha val="100000"/>
                  </a:srgbClr>
                </a:gs>
              </a:gsLst>
              <a:lin ang="0"/>
            </a:gradFill>
          </p:spPr>
        </p:sp>
        <p:sp>
          <p:nvSpPr>
            <p:cNvPr name="TextBox 4" id="4"/>
            <p:cNvSpPr txBox="true"/>
            <p:nvPr/>
          </p:nvSpPr>
          <p:spPr>
            <a:xfrm>
              <a:off x="0" y="-66675"/>
              <a:ext cx="4625268" cy="2415207"/>
            </a:xfrm>
            <a:prstGeom prst="rect">
              <a:avLst/>
            </a:prstGeom>
          </p:spPr>
          <p:txBody>
            <a:bodyPr anchor="ctr" rtlCol="false" tIns="50800" lIns="50800" bIns="50800" rIns="50800"/>
            <a:lstStyle/>
            <a:p>
              <a:pPr algn="ctr">
                <a:lnSpc>
                  <a:spcPts val="3499"/>
                </a:lnSpc>
              </a:pPr>
            </a:p>
          </p:txBody>
        </p:sp>
      </p:grpSp>
      <p:sp>
        <p:nvSpPr>
          <p:cNvPr name="TextBox 5" id="5"/>
          <p:cNvSpPr txBox="true"/>
          <p:nvPr/>
        </p:nvSpPr>
        <p:spPr>
          <a:xfrm rot="0">
            <a:off x="15748292" y="172750"/>
            <a:ext cx="1854547" cy="618490"/>
          </a:xfrm>
          <a:prstGeom prst="rect">
            <a:avLst/>
          </a:prstGeom>
        </p:spPr>
        <p:txBody>
          <a:bodyPr anchor="t" rtlCol="false" tIns="0" lIns="0" bIns="0" rIns="0">
            <a:spAutoFit/>
          </a:bodyPr>
          <a:lstStyle/>
          <a:p>
            <a:pPr algn="ctr">
              <a:lnSpc>
                <a:spcPts val="4759"/>
              </a:lnSpc>
            </a:pPr>
            <a:r>
              <a:rPr lang="en-US" sz="3399">
                <a:solidFill>
                  <a:srgbClr val="000000"/>
                </a:solidFill>
                <a:latin typeface="Poppins Bold"/>
              </a:rPr>
              <a:t>Giorno 5</a:t>
            </a:r>
          </a:p>
        </p:txBody>
      </p:sp>
      <p:sp>
        <p:nvSpPr>
          <p:cNvPr name="TextBox 6" id="6"/>
          <p:cNvSpPr txBox="true"/>
          <p:nvPr/>
        </p:nvSpPr>
        <p:spPr>
          <a:xfrm rot="0">
            <a:off x="4467170" y="1344515"/>
            <a:ext cx="9353660" cy="618490"/>
          </a:xfrm>
          <a:prstGeom prst="rect">
            <a:avLst/>
          </a:prstGeom>
        </p:spPr>
        <p:txBody>
          <a:bodyPr anchor="t" rtlCol="false" tIns="0" lIns="0" bIns="0" rIns="0">
            <a:spAutoFit/>
          </a:bodyPr>
          <a:lstStyle/>
          <a:p>
            <a:pPr algn="ctr">
              <a:lnSpc>
                <a:spcPts val="4759"/>
              </a:lnSpc>
            </a:pPr>
            <a:r>
              <a:rPr lang="en-US" sz="3399">
                <a:solidFill>
                  <a:srgbClr val="FFFFFF"/>
                </a:solidFill>
                <a:latin typeface="Poppins Bold"/>
              </a:rPr>
              <a:t>Fase di autorizzazione - Rischi Opzione 1</a:t>
            </a:r>
          </a:p>
        </p:txBody>
      </p:sp>
      <p:sp>
        <p:nvSpPr>
          <p:cNvPr name="TextBox 7" id="7"/>
          <p:cNvSpPr txBox="true"/>
          <p:nvPr/>
        </p:nvSpPr>
        <p:spPr>
          <a:xfrm rot="0">
            <a:off x="1582386" y="2309495"/>
            <a:ext cx="15123227" cy="5958205"/>
          </a:xfrm>
          <a:prstGeom prst="rect">
            <a:avLst/>
          </a:prstGeom>
        </p:spPr>
        <p:txBody>
          <a:bodyPr anchor="t" rtlCol="false" tIns="0" lIns="0" bIns="0" rIns="0">
            <a:spAutoFit/>
          </a:bodyPr>
          <a:lstStyle/>
          <a:p>
            <a:pPr algn="l" marL="604523" indent="-302261" lvl="1">
              <a:lnSpc>
                <a:spcPts val="3920"/>
              </a:lnSpc>
              <a:buFont typeface="Arial"/>
              <a:buChar char="•"/>
            </a:pPr>
            <a:r>
              <a:rPr lang="en-US" sz="2800">
                <a:solidFill>
                  <a:srgbClr val="FFFFFF"/>
                </a:solidFill>
                <a:latin typeface="Poppins"/>
              </a:rPr>
              <a:t>Implicazioni legate al rischio della </a:t>
            </a:r>
            <a:r>
              <a:rPr lang="en-US" sz="2800" u="sng">
                <a:solidFill>
                  <a:srgbClr val="FFFFFF"/>
                </a:solidFill>
                <a:latin typeface="Poppins Bold"/>
              </a:rPr>
              <a:t>Vulnerabilità delle reti</a:t>
            </a:r>
            <a:r>
              <a:rPr lang="en-US" sz="2800">
                <a:solidFill>
                  <a:srgbClr val="FFFFFF"/>
                </a:solidFill>
                <a:latin typeface="Poppins"/>
              </a:rPr>
              <a:t>: </a:t>
            </a:r>
          </a:p>
          <a:p>
            <a:pPr algn="l">
              <a:lnSpc>
                <a:spcPts val="3920"/>
              </a:lnSpc>
            </a:pPr>
            <a:r>
              <a:rPr lang="en-US" sz="2800">
                <a:solidFill>
                  <a:srgbClr val="FFFFFF"/>
                </a:solidFill>
                <a:latin typeface="Poppins"/>
              </a:rPr>
              <a:t>Interruzioni del servizio. </a:t>
            </a:r>
          </a:p>
          <a:p>
            <a:pPr algn="l">
              <a:lnSpc>
                <a:spcPts val="3920"/>
              </a:lnSpc>
            </a:pPr>
            <a:r>
              <a:rPr lang="en-US" sz="2800">
                <a:solidFill>
                  <a:srgbClr val="FFFFFF"/>
                </a:solidFill>
                <a:latin typeface="Poppins"/>
              </a:rPr>
              <a:t>Perdita di dati e informazioni critiche. </a:t>
            </a:r>
          </a:p>
          <a:p>
            <a:pPr algn="l">
              <a:lnSpc>
                <a:spcPts val="3920"/>
              </a:lnSpc>
            </a:pPr>
            <a:r>
              <a:rPr lang="en-US" sz="2800">
                <a:solidFill>
                  <a:srgbClr val="FFFFFF"/>
                </a:solidFill>
                <a:latin typeface="Poppins"/>
              </a:rPr>
              <a:t>Costi per il recupero e la mitigazione degli attacchi. </a:t>
            </a:r>
          </a:p>
          <a:p>
            <a:pPr algn="l" marL="604523" indent="-302261" lvl="1">
              <a:lnSpc>
                <a:spcPts val="3920"/>
              </a:lnSpc>
              <a:buFont typeface="Arial"/>
              <a:buChar char="•"/>
            </a:pPr>
            <a:r>
              <a:rPr lang="en-US" sz="2800">
                <a:solidFill>
                  <a:srgbClr val="FFFFFF"/>
                </a:solidFill>
                <a:latin typeface="Poppins"/>
              </a:rPr>
              <a:t>Probabilità: Alta, soprattutto in assenza di misure di sicurezza adeguate. </a:t>
            </a:r>
          </a:p>
          <a:p>
            <a:pPr algn="l" marL="604523" indent="-302261" lvl="1">
              <a:lnSpc>
                <a:spcPts val="3920"/>
              </a:lnSpc>
              <a:buFont typeface="Arial"/>
              <a:buChar char="•"/>
            </a:pPr>
            <a:r>
              <a:rPr lang="en-US" sz="2800">
                <a:solidFill>
                  <a:srgbClr val="FFFFFF"/>
                </a:solidFill>
                <a:latin typeface="Poppins"/>
              </a:rPr>
              <a:t>Impatto: Elevato. Gli attacchi alla rete possono paralizzare le operazioni aziendali. </a:t>
            </a:r>
          </a:p>
          <a:p>
            <a:pPr algn="l" marL="604523" indent="-302261" lvl="1">
              <a:lnSpc>
                <a:spcPts val="3920"/>
              </a:lnSpc>
              <a:buFont typeface="Arial"/>
              <a:buChar char="•"/>
            </a:pPr>
            <a:r>
              <a:rPr lang="en-US" sz="2800">
                <a:solidFill>
                  <a:srgbClr val="FFFFFF"/>
                </a:solidFill>
                <a:latin typeface="Poppins"/>
              </a:rPr>
              <a:t>Costi Stimati: </a:t>
            </a:r>
          </a:p>
          <a:p>
            <a:pPr algn="l">
              <a:lnSpc>
                <a:spcPts val="3920"/>
              </a:lnSpc>
            </a:pPr>
            <a:r>
              <a:rPr lang="en-US" sz="2800">
                <a:solidFill>
                  <a:srgbClr val="FFFFFF"/>
                </a:solidFill>
                <a:latin typeface="Poppins"/>
              </a:rPr>
              <a:t>Recupero dai Malware/Ransomware: €100,000 - €1,000,000 </a:t>
            </a:r>
          </a:p>
          <a:p>
            <a:pPr algn="l">
              <a:lnSpc>
                <a:spcPts val="3920"/>
              </a:lnSpc>
            </a:pPr>
            <a:r>
              <a:rPr lang="en-US" sz="2800">
                <a:solidFill>
                  <a:srgbClr val="FFFFFF"/>
                </a:solidFill>
                <a:latin typeface="Poppins"/>
              </a:rPr>
              <a:t>Perdita di Produttività: €50,000 - €500,000 </a:t>
            </a:r>
          </a:p>
          <a:p>
            <a:pPr algn="l">
              <a:lnSpc>
                <a:spcPts val="3920"/>
              </a:lnSpc>
            </a:pPr>
            <a:r>
              <a:rPr lang="en-US" sz="2800">
                <a:solidFill>
                  <a:srgbClr val="FFFFFF"/>
                </a:solidFill>
                <a:latin typeface="Poppins"/>
              </a:rPr>
              <a:t>Implementazione di Misure di Sicurezza: €50,000 - €200,000 </a:t>
            </a:r>
          </a:p>
          <a:p>
            <a:pPr algn="l">
              <a:lnSpc>
                <a:spcPts val="3920"/>
              </a:lnSpc>
            </a:pPr>
            <a:r>
              <a:rPr lang="en-US" sz="2800">
                <a:solidFill>
                  <a:srgbClr val="FFFFFF"/>
                </a:solidFill>
                <a:latin typeface="Poppins"/>
              </a:rPr>
              <a:t>Risoluzione di Incidenti di Sicurezza: €30,000 - €200,000 </a:t>
            </a:r>
          </a:p>
          <a:p>
            <a:pPr algn="l" marL="604523" indent="-302261" lvl="1">
              <a:lnSpc>
                <a:spcPts val="3920"/>
              </a:lnSpc>
              <a:buFont typeface="Arial"/>
              <a:buChar char="•"/>
            </a:pPr>
            <a:r>
              <a:rPr lang="en-US" sz="2800">
                <a:solidFill>
                  <a:srgbClr val="FFFFFF"/>
                </a:solidFill>
                <a:latin typeface="Poppins"/>
              </a:rPr>
              <a:t>Totale Potenziale: €230,000 - €1,900,000 </a:t>
            </a:r>
          </a:p>
        </p:txBody>
      </p:sp>
    </p:spTree>
  </p:cSld>
  <p:clrMapOvr>
    <a:masterClrMapping/>
  </p:clrMapOvr>
</p:sld>
</file>

<file path=ppt/slides/slide2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49503" y="1028700"/>
            <a:ext cx="17561563" cy="8917083"/>
            <a:chOff x="0" y="0"/>
            <a:chExt cx="4625268" cy="2348532"/>
          </a:xfrm>
        </p:grpSpPr>
        <p:sp>
          <p:nvSpPr>
            <p:cNvPr name="Freeform 3" id="3"/>
            <p:cNvSpPr/>
            <p:nvPr/>
          </p:nvSpPr>
          <p:spPr>
            <a:xfrm flipH="false" flipV="false" rot="0">
              <a:off x="0" y="0"/>
              <a:ext cx="4625268" cy="2348532"/>
            </a:xfrm>
            <a:custGeom>
              <a:avLst/>
              <a:gdLst/>
              <a:ahLst/>
              <a:cxnLst/>
              <a:rect r="r" b="b" t="t" l="l"/>
              <a:pathLst>
                <a:path h="2348532" w="4625268">
                  <a:moveTo>
                    <a:pt x="22483" y="0"/>
                  </a:moveTo>
                  <a:lnTo>
                    <a:pt x="4602785" y="0"/>
                  </a:lnTo>
                  <a:cubicBezTo>
                    <a:pt x="4615202" y="0"/>
                    <a:pt x="4625268" y="10066"/>
                    <a:pt x="4625268" y="22483"/>
                  </a:cubicBezTo>
                  <a:lnTo>
                    <a:pt x="4625268" y="2326049"/>
                  </a:lnTo>
                  <a:cubicBezTo>
                    <a:pt x="4625268" y="2338466"/>
                    <a:pt x="4615202" y="2348532"/>
                    <a:pt x="4602785" y="2348532"/>
                  </a:cubicBezTo>
                  <a:lnTo>
                    <a:pt x="22483" y="2348532"/>
                  </a:lnTo>
                  <a:cubicBezTo>
                    <a:pt x="10066" y="2348532"/>
                    <a:pt x="0" y="2338466"/>
                    <a:pt x="0" y="2326049"/>
                  </a:cubicBezTo>
                  <a:lnTo>
                    <a:pt x="0" y="22483"/>
                  </a:lnTo>
                  <a:cubicBezTo>
                    <a:pt x="0" y="10066"/>
                    <a:pt x="10066" y="0"/>
                    <a:pt x="22483" y="0"/>
                  </a:cubicBezTo>
                  <a:close/>
                </a:path>
              </a:pathLst>
            </a:custGeom>
            <a:gradFill rotWithShape="true">
              <a:gsLst>
                <a:gs pos="0">
                  <a:srgbClr val="000000">
                    <a:alpha val="100000"/>
                  </a:srgbClr>
                </a:gs>
                <a:gs pos="100000">
                  <a:srgbClr val="3533CD">
                    <a:alpha val="100000"/>
                  </a:srgbClr>
                </a:gs>
              </a:gsLst>
              <a:lin ang="0"/>
            </a:gradFill>
          </p:spPr>
        </p:sp>
        <p:sp>
          <p:nvSpPr>
            <p:cNvPr name="TextBox 4" id="4"/>
            <p:cNvSpPr txBox="true"/>
            <p:nvPr/>
          </p:nvSpPr>
          <p:spPr>
            <a:xfrm>
              <a:off x="0" y="-66675"/>
              <a:ext cx="4625268" cy="2415207"/>
            </a:xfrm>
            <a:prstGeom prst="rect">
              <a:avLst/>
            </a:prstGeom>
          </p:spPr>
          <p:txBody>
            <a:bodyPr anchor="ctr" rtlCol="false" tIns="50800" lIns="50800" bIns="50800" rIns="50800"/>
            <a:lstStyle/>
            <a:p>
              <a:pPr algn="ctr">
                <a:lnSpc>
                  <a:spcPts val="3499"/>
                </a:lnSpc>
              </a:pPr>
            </a:p>
          </p:txBody>
        </p:sp>
      </p:grpSp>
      <p:sp>
        <p:nvSpPr>
          <p:cNvPr name="TextBox 5" id="5"/>
          <p:cNvSpPr txBox="true"/>
          <p:nvPr/>
        </p:nvSpPr>
        <p:spPr>
          <a:xfrm rot="0">
            <a:off x="15748292" y="172750"/>
            <a:ext cx="1854547" cy="618490"/>
          </a:xfrm>
          <a:prstGeom prst="rect">
            <a:avLst/>
          </a:prstGeom>
        </p:spPr>
        <p:txBody>
          <a:bodyPr anchor="t" rtlCol="false" tIns="0" lIns="0" bIns="0" rIns="0">
            <a:spAutoFit/>
          </a:bodyPr>
          <a:lstStyle/>
          <a:p>
            <a:pPr algn="ctr">
              <a:lnSpc>
                <a:spcPts val="4759"/>
              </a:lnSpc>
            </a:pPr>
            <a:r>
              <a:rPr lang="en-US" sz="3399">
                <a:solidFill>
                  <a:srgbClr val="000000"/>
                </a:solidFill>
                <a:latin typeface="Poppins Bold"/>
              </a:rPr>
              <a:t>Giorno 5</a:t>
            </a:r>
          </a:p>
        </p:txBody>
      </p:sp>
      <p:sp>
        <p:nvSpPr>
          <p:cNvPr name="TextBox 6" id="6"/>
          <p:cNvSpPr txBox="true"/>
          <p:nvPr/>
        </p:nvSpPr>
        <p:spPr>
          <a:xfrm rot="0">
            <a:off x="4467170" y="1344515"/>
            <a:ext cx="9353660" cy="618490"/>
          </a:xfrm>
          <a:prstGeom prst="rect">
            <a:avLst/>
          </a:prstGeom>
        </p:spPr>
        <p:txBody>
          <a:bodyPr anchor="t" rtlCol="false" tIns="0" lIns="0" bIns="0" rIns="0">
            <a:spAutoFit/>
          </a:bodyPr>
          <a:lstStyle/>
          <a:p>
            <a:pPr algn="ctr">
              <a:lnSpc>
                <a:spcPts val="4759"/>
              </a:lnSpc>
            </a:pPr>
            <a:r>
              <a:rPr lang="en-US" sz="3399">
                <a:solidFill>
                  <a:srgbClr val="FFFFFF"/>
                </a:solidFill>
                <a:latin typeface="Poppins Bold"/>
              </a:rPr>
              <a:t>Fase di autorizzazione - Rischi Opzione 1</a:t>
            </a:r>
          </a:p>
        </p:txBody>
      </p:sp>
      <p:sp>
        <p:nvSpPr>
          <p:cNvPr name="TextBox 7" id="7"/>
          <p:cNvSpPr txBox="true"/>
          <p:nvPr/>
        </p:nvSpPr>
        <p:spPr>
          <a:xfrm rot="0">
            <a:off x="1582386" y="2534505"/>
            <a:ext cx="15123227" cy="6948805"/>
          </a:xfrm>
          <a:prstGeom prst="rect">
            <a:avLst/>
          </a:prstGeom>
        </p:spPr>
        <p:txBody>
          <a:bodyPr anchor="t" rtlCol="false" tIns="0" lIns="0" bIns="0" rIns="0">
            <a:spAutoFit/>
          </a:bodyPr>
          <a:lstStyle/>
          <a:p>
            <a:pPr algn="l">
              <a:lnSpc>
                <a:spcPts val="3920"/>
              </a:lnSpc>
            </a:pPr>
            <a:r>
              <a:rPr lang="en-US" sz="2800">
                <a:solidFill>
                  <a:srgbClr val="FFFFFF"/>
                </a:solidFill>
                <a:latin typeface="Poppins"/>
              </a:rPr>
              <a:t>Sintesi dei Costi Totali Potenziali: </a:t>
            </a:r>
          </a:p>
          <a:p>
            <a:pPr algn="l" marL="604523" indent="-302261" lvl="1">
              <a:lnSpc>
                <a:spcPts val="3920"/>
              </a:lnSpc>
              <a:buFont typeface="Arial"/>
              <a:buChar char="•"/>
            </a:pPr>
            <a:r>
              <a:rPr lang="en-US" sz="2800">
                <a:solidFill>
                  <a:srgbClr val="FFFFFF"/>
                </a:solidFill>
                <a:latin typeface="Poppins"/>
              </a:rPr>
              <a:t>Accesso Non Autorizzato: €450,000 - €2,800,000 </a:t>
            </a:r>
          </a:p>
          <a:p>
            <a:pPr algn="l" marL="604523" indent="-302261" lvl="1">
              <a:lnSpc>
                <a:spcPts val="3920"/>
              </a:lnSpc>
              <a:buFont typeface="Arial"/>
              <a:buChar char="•"/>
            </a:pPr>
            <a:r>
              <a:rPr lang="en-US" sz="2800">
                <a:solidFill>
                  <a:srgbClr val="FFFFFF"/>
                </a:solidFill>
                <a:latin typeface="Poppins"/>
              </a:rPr>
              <a:t>Costi di Manutenzione Elevata (annuali): €180,000 - €500,000 </a:t>
            </a:r>
          </a:p>
          <a:p>
            <a:pPr algn="l" marL="604523" indent="-302261" lvl="1">
              <a:lnSpc>
                <a:spcPts val="3920"/>
              </a:lnSpc>
              <a:buFont typeface="Arial"/>
              <a:buChar char="•"/>
            </a:pPr>
            <a:r>
              <a:rPr lang="en-US" sz="2800">
                <a:solidFill>
                  <a:srgbClr val="FFFFFF"/>
                </a:solidFill>
                <a:latin typeface="Poppins"/>
              </a:rPr>
              <a:t>Vulnerabilità delle Reti: €230,000 - €1,900,000 </a:t>
            </a:r>
          </a:p>
          <a:p>
            <a:pPr algn="l" marL="604523" indent="-302261" lvl="1">
              <a:lnSpc>
                <a:spcPts val="3920"/>
              </a:lnSpc>
              <a:buFont typeface="Arial"/>
              <a:buChar char="•"/>
            </a:pPr>
            <a:r>
              <a:rPr lang="en-US" sz="2800">
                <a:solidFill>
                  <a:srgbClr val="FFFFFF"/>
                </a:solidFill>
                <a:latin typeface="Poppins"/>
              </a:rPr>
              <a:t>Totale Complessivo Potenziale: €860,000 - €5,200,000 (con costi di manutenzione annuali ricorrenti)</a:t>
            </a:r>
          </a:p>
          <a:p>
            <a:pPr algn="l">
              <a:lnSpc>
                <a:spcPts val="3920"/>
              </a:lnSpc>
            </a:pPr>
          </a:p>
          <a:p>
            <a:pPr algn="l">
              <a:lnSpc>
                <a:spcPts val="3920"/>
              </a:lnSpc>
            </a:pPr>
          </a:p>
          <a:p>
            <a:pPr algn="l">
              <a:lnSpc>
                <a:spcPts val="3920"/>
              </a:lnSpc>
            </a:pPr>
            <a:r>
              <a:rPr lang="en-US" sz="2800">
                <a:solidFill>
                  <a:srgbClr val="FFFFFF"/>
                </a:solidFill>
                <a:latin typeface="Poppins"/>
              </a:rPr>
              <a:t>I rischi associati a accesso non autorizzato, costi di manutenzione elevata e vulnerabilità delle reti possono avere un impatto significativo sia finanziario che operativo sull'organizzazione. Adottare misure preventive e soluzioni adeguate come l'uso di SaaS/iPaaS per l'integrazione e la sicurezza può ridurre questi rischi, migliorando la scalabilità, affidabilità e sicurezza complessiva dell'infrastruttura IT aziendale.</a:t>
            </a:r>
          </a:p>
        </p:txBody>
      </p:sp>
    </p:spTree>
  </p:cSld>
  <p:clrMapOvr>
    <a:masterClrMapping/>
  </p:clrMapOvr>
</p:sld>
</file>

<file path=ppt/slides/slide2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49503" y="1028700"/>
            <a:ext cx="17561563" cy="8917083"/>
            <a:chOff x="0" y="0"/>
            <a:chExt cx="4625268" cy="2348532"/>
          </a:xfrm>
        </p:grpSpPr>
        <p:sp>
          <p:nvSpPr>
            <p:cNvPr name="Freeform 3" id="3"/>
            <p:cNvSpPr/>
            <p:nvPr/>
          </p:nvSpPr>
          <p:spPr>
            <a:xfrm flipH="false" flipV="false" rot="0">
              <a:off x="0" y="0"/>
              <a:ext cx="4625268" cy="2348532"/>
            </a:xfrm>
            <a:custGeom>
              <a:avLst/>
              <a:gdLst/>
              <a:ahLst/>
              <a:cxnLst/>
              <a:rect r="r" b="b" t="t" l="l"/>
              <a:pathLst>
                <a:path h="2348532" w="4625268">
                  <a:moveTo>
                    <a:pt x="22483" y="0"/>
                  </a:moveTo>
                  <a:lnTo>
                    <a:pt x="4602785" y="0"/>
                  </a:lnTo>
                  <a:cubicBezTo>
                    <a:pt x="4615202" y="0"/>
                    <a:pt x="4625268" y="10066"/>
                    <a:pt x="4625268" y="22483"/>
                  </a:cubicBezTo>
                  <a:lnTo>
                    <a:pt x="4625268" y="2326049"/>
                  </a:lnTo>
                  <a:cubicBezTo>
                    <a:pt x="4625268" y="2338466"/>
                    <a:pt x="4615202" y="2348532"/>
                    <a:pt x="4602785" y="2348532"/>
                  </a:cubicBezTo>
                  <a:lnTo>
                    <a:pt x="22483" y="2348532"/>
                  </a:lnTo>
                  <a:cubicBezTo>
                    <a:pt x="10066" y="2348532"/>
                    <a:pt x="0" y="2338466"/>
                    <a:pt x="0" y="2326049"/>
                  </a:cubicBezTo>
                  <a:lnTo>
                    <a:pt x="0" y="22483"/>
                  </a:lnTo>
                  <a:cubicBezTo>
                    <a:pt x="0" y="10066"/>
                    <a:pt x="10066" y="0"/>
                    <a:pt x="22483" y="0"/>
                  </a:cubicBezTo>
                  <a:close/>
                </a:path>
              </a:pathLst>
            </a:custGeom>
            <a:gradFill rotWithShape="true">
              <a:gsLst>
                <a:gs pos="0">
                  <a:srgbClr val="000000">
                    <a:alpha val="100000"/>
                  </a:srgbClr>
                </a:gs>
                <a:gs pos="100000">
                  <a:srgbClr val="3533CD">
                    <a:alpha val="100000"/>
                  </a:srgbClr>
                </a:gs>
              </a:gsLst>
              <a:lin ang="0"/>
            </a:gradFill>
          </p:spPr>
        </p:sp>
        <p:sp>
          <p:nvSpPr>
            <p:cNvPr name="TextBox 4" id="4"/>
            <p:cNvSpPr txBox="true"/>
            <p:nvPr/>
          </p:nvSpPr>
          <p:spPr>
            <a:xfrm>
              <a:off x="0" y="-66675"/>
              <a:ext cx="4625268" cy="2415207"/>
            </a:xfrm>
            <a:prstGeom prst="rect">
              <a:avLst/>
            </a:prstGeom>
          </p:spPr>
          <p:txBody>
            <a:bodyPr anchor="ctr" rtlCol="false" tIns="50800" lIns="50800" bIns="50800" rIns="50800"/>
            <a:lstStyle/>
            <a:p>
              <a:pPr algn="ctr">
                <a:lnSpc>
                  <a:spcPts val="3499"/>
                </a:lnSpc>
              </a:pPr>
            </a:p>
          </p:txBody>
        </p:sp>
      </p:grpSp>
      <p:sp>
        <p:nvSpPr>
          <p:cNvPr name="TextBox 5" id="5"/>
          <p:cNvSpPr txBox="true"/>
          <p:nvPr/>
        </p:nvSpPr>
        <p:spPr>
          <a:xfrm rot="0">
            <a:off x="15748292" y="172750"/>
            <a:ext cx="1854547" cy="618490"/>
          </a:xfrm>
          <a:prstGeom prst="rect">
            <a:avLst/>
          </a:prstGeom>
        </p:spPr>
        <p:txBody>
          <a:bodyPr anchor="t" rtlCol="false" tIns="0" lIns="0" bIns="0" rIns="0">
            <a:spAutoFit/>
          </a:bodyPr>
          <a:lstStyle/>
          <a:p>
            <a:pPr algn="ctr">
              <a:lnSpc>
                <a:spcPts val="4759"/>
              </a:lnSpc>
            </a:pPr>
            <a:r>
              <a:rPr lang="en-US" sz="3399">
                <a:solidFill>
                  <a:srgbClr val="000000"/>
                </a:solidFill>
                <a:latin typeface="Poppins Bold"/>
              </a:rPr>
              <a:t>Giorno 5</a:t>
            </a:r>
          </a:p>
        </p:txBody>
      </p:sp>
      <p:sp>
        <p:nvSpPr>
          <p:cNvPr name="TextBox 6" id="6"/>
          <p:cNvSpPr txBox="true"/>
          <p:nvPr/>
        </p:nvSpPr>
        <p:spPr>
          <a:xfrm rot="0">
            <a:off x="4467170" y="1344515"/>
            <a:ext cx="9353660" cy="618490"/>
          </a:xfrm>
          <a:prstGeom prst="rect">
            <a:avLst/>
          </a:prstGeom>
        </p:spPr>
        <p:txBody>
          <a:bodyPr anchor="t" rtlCol="false" tIns="0" lIns="0" bIns="0" rIns="0">
            <a:spAutoFit/>
          </a:bodyPr>
          <a:lstStyle/>
          <a:p>
            <a:pPr algn="ctr">
              <a:lnSpc>
                <a:spcPts val="4759"/>
              </a:lnSpc>
            </a:pPr>
            <a:r>
              <a:rPr lang="en-US" sz="3399">
                <a:solidFill>
                  <a:srgbClr val="FFFFFF"/>
                </a:solidFill>
                <a:latin typeface="Poppins Bold"/>
              </a:rPr>
              <a:t>Fase di autorizzazione - Rischi Opzione 2</a:t>
            </a:r>
          </a:p>
        </p:txBody>
      </p:sp>
      <p:sp>
        <p:nvSpPr>
          <p:cNvPr name="TextBox 7" id="7"/>
          <p:cNvSpPr txBox="true"/>
          <p:nvPr/>
        </p:nvSpPr>
        <p:spPr>
          <a:xfrm rot="0">
            <a:off x="1552338" y="2100312"/>
            <a:ext cx="15706962" cy="7444105"/>
          </a:xfrm>
          <a:prstGeom prst="rect">
            <a:avLst/>
          </a:prstGeom>
        </p:spPr>
        <p:txBody>
          <a:bodyPr anchor="t" rtlCol="false" tIns="0" lIns="0" bIns="0" rIns="0">
            <a:spAutoFit/>
          </a:bodyPr>
          <a:lstStyle/>
          <a:p>
            <a:pPr algn="l" marL="604523" indent="-302261" lvl="1">
              <a:lnSpc>
                <a:spcPts val="3920"/>
              </a:lnSpc>
              <a:buFont typeface="Arial"/>
              <a:buChar char="•"/>
            </a:pPr>
            <a:r>
              <a:rPr lang="en-US" sz="2800">
                <a:solidFill>
                  <a:srgbClr val="FFFFFF"/>
                </a:solidFill>
                <a:latin typeface="Poppins"/>
              </a:rPr>
              <a:t>Implicazioni legati al rischio di </a:t>
            </a:r>
            <a:r>
              <a:rPr lang="en-US" sz="2800" u="sng">
                <a:solidFill>
                  <a:srgbClr val="FFFFFF"/>
                </a:solidFill>
                <a:latin typeface="Poppins Bold"/>
              </a:rPr>
              <a:t>Accesso non autorizzato</a:t>
            </a:r>
            <a:r>
              <a:rPr lang="en-US" sz="2800">
                <a:solidFill>
                  <a:srgbClr val="FFFFFF"/>
                </a:solidFill>
                <a:latin typeface="Poppins"/>
              </a:rPr>
              <a:t>: </a:t>
            </a:r>
          </a:p>
          <a:p>
            <a:pPr algn="l">
              <a:lnSpc>
                <a:spcPts val="3920"/>
              </a:lnSpc>
            </a:pPr>
            <a:r>
              <a:rPr lang="en-US" sz="2800">
                <a:solidFill>
                  <a:srgbClr val="FFFFFF"/>
                </a:solidFill>
                <a:latin typeface="Poppins"/>
              </a:rPr>
              <a:t>Furto di dati aziendali sensibili. </a:t>
            </a:r>
          </a:p>
          <a:p>
            <a:pPr algn="l">
              <a:lnSpc>
                <a:spcPts val="3920"/>
              </a:lnSpc>
            </a:pPr>
            <a:r>
              <a:rPr lang="en-US" sz="2800">
                <a:solidFill>
                  <a:srgbClr val="FFFFFF"/>
                </a:solidFill>
                <a:latin typeface="Poppins"/>
              </a:rPr>
              <a:t>Perdita di proprietà intellettuale. </a:t>
            </a:r>
          </a:p>
          <a:p>
            <a:pPr algn="l">
              <a:lnSpc>
                <a:spcPts val="3920"/>
              </a:lnSpc>
            </a:pPr>
            <a:r>
              <a:rPr lang="en-US" sz="2800">
                <a:solidFill>
                  <a:srgbClr val="FFFFFF"/>
                </a:solidFill>
                <a:latin typeface="Poppins"/>
              </a:rPr>
              <a:t>Compromissione dei dati dei clienti. </a:t>
            </a:r>
          </a:p>
          <a:p>
            <a:pPr algn="l">
              <a:lnSpc>
                <a:spcPts val="3920"/>
              </a:lnSpc>
            </a:pPr>
            <a:r>
              <a:rPr lang="en-US" sz="2800">
                <a:solidFill>
                  <a:srgbClr val="FFFFFF"/>
                </a:solidFill>
                <a:latin typeface="Poppins"/>
              </a:rPr>
              <a:t>Danni alla reputazione aziendale. </a:t>
            </a:r>
          </a:p>
          <a:p>
            <a:pPr algn="l" marL="604523" indent="-302261" lvl="1">
              <a:lnSpc>
                <a:spcPts val="3920"/>
              </a:lnSpc>
              <a:buFont typeface="Arial"/>
              <a:buChar char="•"/>
            </a:pPr>
            <a:r>
              <a:rPr lang="en-US" sz="2800">
                <a:solidFill>
                  <a:srgbClr val="FFFFFF"/>
                </a:solidFill>
                <a:latin typeface="Poppins"/>
              </a:rPr>
              <a:t>Probabilità: Alta, soprattutto se le misure di sicurezza del provider cloud non sono sufficienti o se non vengono implementate adeguate pratiche di sicurezza interne. </a:t>
            </a:r>
          </a:p>
          <a:p>
            <a:pPr algn="l" marL="604523" indent="-302261" lvl="1">
              <a:lnSpc>
                <a:spcPts val="3920"/>
              </a:lnSpc>
              <a:buFont typeface="Arial"/>
              <a:buChar char="•"/>
            </a:pPr>
            <a:r>
              <a:rPr lang="en-US" sz="2800">
                <a:solidFill>
                  <a:srgbClr val="FFFFFF"/>
                </a:solidFill>
                <a:latin typeface="Poppins"/>
              </a:rPr>
              <a:t>Impatto: Elevato. Le conseguenze finanziarie e reputazionali possono essere significative. </a:t>
            </a:r>
          </a:p>
          <a:p>
            <a:pPr algn="l" marL="604523" indent="-302261" lvl="1">
              <a:lnSpc>
                <a:spcPts val="3920"/>
              </a:lnSpc>
              <a:buFont typeface="Arial"/>
              <a:buChar char="•"/>
            </a:pPr>
            <a:r>
              <a:rPr lang="en-US" sz="2800">
                <a:solidFill>
                  <a:srgbClr val="FFFFFF"/>
                </a:solidFill>
                <a:latin typeface="Poppins"/>
              </a:rPr>
              <a:t>Costi Stimati: </a:t>
            </a:r>
          </a:p>
          <a:p>
            <a:pPr algn="l">
              <a:lnSpc>
                <a:spcPts val="3920"/>
              </a:lnSpc>
            </a:pPr>
            <a:r>
              <a:rPr lang="en-US" sz="2800">
                <a:solidFill>
                  <a:srgbClr val="FFFFFF"/>
                </a:solidFill>
                <a:latin typeface="Poppins"/>
              </a:rPr>
              <a:t>Recupero Dati: €100,000 - €500,000 </a:t>
            </a:r>
          </a:p>
          <a:p>
            <a:pPr algn="l">
              <a:lnSpc>
                <a:spcPts val="3920"/>
              </a:lnSpc>
            </a:pPr>
            <a:r>
              <a:rPr lang="en-US" sz="2800">
                <a:solidFill>
                  <a:srgbClr val="FFFFFF"/>
                </a:solidFill>
                <a:latin typeface="Poppins"/>
              </a:rPr>
              <a:t>Multa Regolamentare: €50,000 - €1,000,000 (a seconda delle normative come GDPR) </a:t>
            </a:r>
          </a:p>
          <a:p>
            <a:pPr algn="l">
              <a:lnSpc>
                <a:spcPts val="3920"/>
              </a:lnSpc>
            </a:pPr>
            <a:r>
              <a:rPr lang="en-US" sz="2800">
                <a:solidFill>
                  <a:srgbClr val="FFFFFF"/>
                </a:solidFill>
                <a:latin typeface="Poppins"/>
              </a:rPr>
              <a:t>Perdita di Clienti: €200,000 - €1,000,000 </a:t>
            </a:r>
          </a:p>
          <a:p>
            <a:pPr algn="l">
              <a:lnSpc>
                <a:spcPts val="3920"/>
              </a:lnSpc>
            </a:pPr>
            <a:r>
              <a:rPr lang="en-US" sz="2800">
                <a:solidFill>
                  <a:srgbClr val="FFFFFF"/>
                </a:solidFill>
                <a:latin typeface="Poppins"/>
              </a:rPr>
              <a:t>Costi Legali: €100,000 - €300,000 </a:t>
            </a:r>
          </a:p>
          <a:p>
            <a:pPr algn="l" marL="604523" indent="-302261" lvl="1">
              <a:lnSpc>
                <a:spcPts val="3920"/>
              </a:lnSpc>
              <a:buFont typeface="Arial"/>
              <a:buChar char="•"/>
            </a:pPr>
            <a:r>
              <a:rPr lang="en-US" sz="2800">
                <a:solidFill>
                  <a:srgbClr val="FFFFFF"/>
                </a:solidFill>
                <a:latin typeface="Poppins"/>
              </a:rPr>
              <a:t>Totale Potenziale: €450,000 - €2,800,000</a:t>
            </a:r>
          </a:p>
        </p:txBody>
      </p:sp>
    </p:spTree>
  </p:cSld>
  <p:clrMapOvr>
    <a:masterClrMapping/>
  </p:clrMapOvr>
</p:sld>
</file>

<file path=ppt/slides/slide2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49503" y="1028700"/>
            <a:ext cx="17561563" cy="8917083"/>
            <a:chOff x="0" y="0"/>
            <a:chExt cx="4625268" cy="2348532"/>
          </a:xfrm>
        </p:grpSpPr>
        <p:sp>
          <p:nvSpPr>
            <p:cNvPr name="Freeform 3" id="3"/>
            <p:cNvSpPr/>
            <p:nvPr/>
          </p:nvSpPr>
          <p:spPr>
            <a:xfrm flipH="false" flipV="false" rot="0">
              <a:off x="0" y="0"/>
              <a:ext cx="4625268" cy="2348532"/>
            </a:xfrm>
            <a:custGeom>
              <a:avLst/>
              <a:gdLst/>
              <a:ahLst/>
              <a:cxnLst/>
              <a:rect r="r" b="b" t="t" l="l"/>
              <a:pathLst>
                <a:path h="2348532" w="4625268">
                  <a:moveTo>
                    <a:pt x="22483" y="0"/>
                  </a:moveTo>
                  <a:lnTo>
                    <a:pt x="4602785" y="0"/>
                  </a:lnTo>
                  <a:cubicBezTo>
                    <a:pt x="4615202" y="0"/>
                    <a:pt x="4625268" y="10066"/>
                    <a:pt x="4625268" y="22483"/>
                  </a:cubicBezTo>
                  <a:lnTo>
                    <a:pt x="4625268" y="2326049"/>
                  </a:lnTo>
                  <a:cubicBezTo>
                    <a:pt x="4625268" y="2338466"/>
                    <a:pt x="4615202" y="2348532"/>
                    <a:pt x="4602785" y="2348532"/>
                  </a:cubicBezTo>
                  <a:lnTo>
                    <a:pt x="22483" y="2348532"/>
                  </a:lnTo>
                  <a:cubicBezTo>
                    <a:pt x="10066" y="2348532"/>
                    <a:pt x="0" y="2338466"/>
                    <a:pt x="0" y="2326049"/>
                  </a:cubicBezTo>
                  <a:lnTo>
                    <a:pt x="0" y="22483"/>
                  </a:lnTo>
                  <a:cubicBezTo>
                    <a:pt x="0" y="10066"/>
                    <a:pt x="10066" y="0"/>
                    <a:pt x="22483" y="0"/>
                  </a:cubicBezTo>
                  <a:close/>
                </a:path>
              </a:pathLst>
            </a:custGeom>
            <a:gradFill rotWithShape="true">
              <a:gsLst>
                <a:gs pos="0">
                  <a:srgbClr val="000000">
                    <a:alpha val="100000"/>
                  </a:srgbClr>
                </a:gs>
                <a:gs pos="100000">
                  <a:srgbClr val="3533CD">
                    <a:alpha val="100000"/>
                  </a:srgbClr>
                </a:gs>
              </a:gsLst>
              <a:lin ang="0"/>
            </a:gradFill>
          </p:spPr>
        </p:sp>
        <p:sp>
          <p:nvSpPr>
            <p:cNvPr name="TextBox 4" id="4"/>
            <p:cNvSpPr txBox="true"/>
            <p:nvPr/>
          </p:nvSpPr>
          <p:spPr>
            <a:xfrm>
              <a:off x="0" y="-66675"/>
              <a:ext cx="4625268" cy="2415207"/>
            </a:xfrm>
            <a:prstGeom prst="rect">
              <a:avLst/>
            </a:prstGeom>
          </p:spPr>
          <p:txBody>
            <a:bodyPr anchor="ctr" rtlCol="false" tIns="50800" lIns="50800" bIns="50800" rIns="50800"/>
            <a:lstStyle/>
            <a:p>
              <a:pPr algn="ctr">
                <a:lnSpc>
                  <a:spcPts val="3499"/>
                </a:lnSpc>
              </a:pPr>
            </a:p>
          </p:txBody>
        </p:sp>
      </p:grpSp>
      <p:sp>
        <p:nvSpPr>
          <p:cNvPr name="TextBox 5" id="5"/>
          <p:cNvSpPr txBox="true"/>
          <p:nvPr/>
        </p:nvSpPr>
        <p:spPr>
          <a:xfrm rot="0">
            <a:off x="15748292" y="172750"/>
            <a:ext cx="1854547" cy="618490"/>
          </a:xfrm>
          <a:prstGeom prst="rect">
            <a:avLst/>
          </a:prstGeom>
        </p:spPr>
        <p:txBody>
          <a:bodyPr anchor="t" rtlCol="false" tIns="0" lIns="0" bIns="0" rIns="0">
            <a:spAutoFit/>
          </a:bodyPr>
          <a:lstStyle/>
          <a:p>
            <a:pPr algn="ctr">
              <a:lnSpc>
                <a:spcPts val="4759"/>
              </a:lnSpc>
            </a:pPr>
            <a:r>
              <a:rPr lang="en-US" sz="3399">
                <a:solidFill>
                  <a:srgbClr val="000000"/>
                </a:solidFill>
                <a:latin typeface="Poppins Bold"/>
              </a:rPr>
              <a:t>Giorno 5</a:t>
            </a:r>
          </a:p>
        </p:txBody>
      </p:sp>
      <p:sp>
        <p:nvSpPr>
          <p:cNvPr name="TextBox 6" id="6"/>
          <p:cNvSpPr txBox="true"/>
          <p:nvPr/>
        </p:nvSpPr>
        <p:spPr>
          <a:xfrm rot="0">
            <a:off x="4467170" y="1344515"/>
            <a:ext cx="9353660" cy="618490"/>
          </a:xfrm>
          <a:prstGeom prst="rect">
            <a:avLst/>
          </a:prstGeom>
        </p:spPr>
        <p:txBody>
          <a:bodyPr anchor="t" rtlCol="false" tIns="0" lIns="0" bIns="0" rIns="0">
            <a:spAutoFit/>
          </a:bodyPr>
          <a:lstStyle/>
          <a:p>
            <a:pPr algn="ctr">
              <a:lnSpc>
                <a:spcPts val="4759"/>
              </a:lnSpc>
            </a:pPr>
            <a:r>
              <a:rPr lang="en-US" sz="3399">
                <a:solidFill>
                  <a:srgbClr val="FFFFFF"/>
                </a:solidFill>
                <a:latin typeface="Poppins Bold"/>
              </a:rPr>
              <a:t>Fase di autorizzazione - Rischi Opzione 2</a:t>
            </a:r>
          </a:p>
        </p:txBody>
      </p:sp>
      <p:sp>
        <p:nvSpPr>
          <p:cNvPr name="TextBox 7" id="7"/>
          <p:cNvSpPr txBox="true"/>
          <p:nvPr/>
        </p:nvSpPr>
        <p:spPr>
          <a:xfrm rot="0">
            <a:off x="1552338" y="2465276"/>
            <a:ext cx="15706962" cy="5958205"/>
          </a:xfrm>
          <a:prstGeom prst="rect">
            <a:avLst/>
          </a:prstGeom>
        </p:spPr>
        <p:txBody>
          <a:bodyPr anchor="t" rtlCol="false" tIns="0" lIns="0" bIns="0" rIns="0">
            <a:spAutoFit/>
          </a:bodyPr>
          <a:lstStyle/>
          <a:p>
            <a:pPr algn="l" marL="604523" indent="-302261" lvl="1">
              <a:lnSpc>
                <a:spcPts val="3920"/>
              </a:lnSpc>
              <a:buFont typeface="Arial"/>
              <a:buChar char="•"/>
            </a:pPr>
            <a:r>
              <a:rPr lang="en-US" sz="2800">
                <a:solidFill>
                  <a:srgbClr val="FFFFFF"/>
                </a:solidFill>
                <a:latin typeface="Poppins"/>
              </a:rPr>
              <a:t>Implicazioni legate al rischio della </a:t>
            </a:r>
            <a:r>
              <a:rPr lang="en-US" sz="2800" u="sng">
                <a:solidFill>
                  <a:srgbClr val="FFFFFF"/>
                </a:solidFill>
                <a:latin typeface="Poppins Bold"/>
              </a:rPr>
              <a:t>Dipendenza dal cloud provider</a:t>
            </a:r>
            <a:r>
              <a:rPr lang="en-US" sz="2800">
                <a:solidFill>
                  <a:srgbClr val="FFFFFF"/>
                </a:solidFill>
                <a:latin typeface="Poppins"/>
              </a:rPr>
              <a:t>: </a:t>
            </a:r>
          </a:p>
          <a:p>
            <a:pPr algn="l">
              <a:lnSpc>
                <a:spcPts val="3920"/>
              </a:lnSpc>
            </a:pPr>
            <a:r>
              <a:rPr lang="en-US" sz="2800">
                <a:solidFill>
                  <a:srgbClr val="FFFFFF"/>
                </a:solidFill>
                <a:latin typeface="Poppins"/>
              </a:rPr>
              <a:t>Limitazioni nelle opzioni di migrazione ad altri provider. </a:t>
            </a:r>
          </a:p>
          <a:p>
            <a:pPr algn="l">
              <a:lnSpc>
                <a:spcPts val="3920"/>
              </a:lnSpc>
            </a:pPr>
            <a:r>
              <a:rPr lang="en-US" sz="2800">
                <a:solidFill>
                  <a:srgbClr val="FFFFFF"/>
                </a:solidFill>
                <a:latin typeface="Poppins"/>
              </a:rPr>
              <a:t>Aumento dei costi a lungo termine se il provider aumenta i prezzi. </a:t>
            </a:r>
          </a:p>
          <a:p>
            <a:pPr algn="l">
              <a:lnSpc>
                <a:spcPts val="3920"/>
              </a:lnSpc>
            </a:pPr>
            <a:r>
              <a:rPr lang="en-US" sz="2800">
                <a:solidFill>
                  <a:srgbClr val="FFFFFF"/>
                </a:solidFill>
                <a:latin typeface="Poppins"/>
              </a:rPr>
              <a:t>Rischio di interruzioni del servizio in caso di problemi del provider. </a:t>
            </a:r>
          </a:p>
          <a:p>
            <a:pPr algn="l" marL="604523" indent="-302261" lvl="1">
              <a:lnSpc>
                <a:spcPts val="3920"/>
              </a:lnSpc>
              <a:buFont typeface="Arial"/>
              <a:buChar char="•"/>
            </a:pPr>
            <a:r>
              <a:rPr lang="en-US" sz="2800">
                <a:solidFill>
                  <a:srgbClr val="FFFFFF"/>
                </a:solidFill>
                <a:latin typeface="Poppins"/>
              </a:rPr>
              <a:t>Probabilità: Media. Dipende dalla stabilità e dall'affidabilità del provider cloud scelto. </a:t>
            </a:r>
          </a:p>
          <a:p>
            <a:pPr algn="l" marL="604523" indent="-302261" lvl="1">
              <a:lnSpc>
                <a:spcPts val="3920"/>
              </a:lnSpc>
              <a:buFont typeface="Arial"/>
              <a:buChar char="•"/>
            </a:pPr>
            <a:r>
              <a:rPr lang="en-US" sz="2800">
                <a:solidFill>
                  <a:srgbClr val="FFFFFF"/>
                </a:solidFill>
                <a:latin typeface="Poppins"/>
              </a:rPr>
              <a:t>Impatto: Medio. L'azienda potrebbe dover affrontare costi aggiuntivi o problemi operativi significativi. </a:t>
            </a:r>
          </a:p>
          <a:p>
            <a:pPr algn="l" marL="604523" indent="-302261" lvl="1">
              <a:lnSpc>
                <a:spcPts val="3920"/>
              </a:lnSpc>
              <a:buFont typeface="Arial"/>
              <a:buChar char="•"/>
            </a:pPr>
            <a:r>
              <a:rPr lang="en-US" sz="2800">
                <a:solidFill>
                  <a:srgbClr val="FFFFFF"/>
                </a:solidFill>
                <a:latin typeface="Poppins"/>
              </a:rPr>
              <a:t>Costi Stimati: </a:t>
            </a:r>
          </a:p>
          <a:p>
            <a:pPr algn="l">
              <a:lnSpc>
                <a:spcPts val="3920"/>
              </a:lnSpc>
            </a:pPr>
            <a:r>
              <a:rPr lang="en-US" sz="2800">
                <a:solidFill>
                  <a:srgbClr val="FFFFFF"/>
                </a:solidFill>
                <a:latin typeface="Poppins"/>
              </a:rPr>
              <a:t>Migrazione ad Altro Provider: €100,000 - €500,000 </a:t>
            </a:r>
          </a:p>
          <a:p>
            <a:pPr algn="l">
              <a:lnSpc>
                <a:spcPts val="3920"/>
              </a:lnSpc>
            </a:pPr>
            <a:r>
              <a:rPr lang="en-US" sz="2800">
                <a:solidFill>
                  <a:srgbClr val="FFFFFF"/>
                </a:solidFill>
                <a:latin typeface="Poppins"/>
              </a:rPr>
              <a:t>Aumento dei Costi del Provider: €50,000 - €200,000 all'anno </a:t>
            </a:r>
          </a:p>
          <a:p>
            <a:pPr algn="l">
              <a:lnSpc>
                <a:spcPts val="3920"/>
              </a:lnSpc>
            </a:pPr>
            <a:r>
              <a:rPr lang="en-US" sz="2800">
                <a:solidFill>
                  <a:srgbClr val="FFFFFF"/>
                </a:solidFill>
                <a:latin typeface="Poppins"/>
              </a:rPr>
              <a:t>Interruzioni del Servizio: €50,000 - €300,000 </a:t>
            </a:r>
          </a:p>
          <a:p>
            <a:pPr algn="l" marL="604523" indent="-302261" lvl="1">
              <a:lnSpc>
                <a:spcPts val="3920"/>
              </a:lnSpc>
              <a:buFont typeface="Arial"/>
              <a:buChar char="•"/>
            </a:pPr>
            <a:r>
              <a:rPr lang="en-US" sz="2800">
                <a:solidFill>
                  <a:srgbClr val="FFFFFF"/>
                </a:solidFill>
                <a:latin typeface="Poppins"/>
              </a:rPr>
              <a:t>Totale Potenziale: €200,000 - €1,000,000</a:t>
            </a:r>
          </a:p>
        </p:txBody>
      </p:sp>
    </p:spTree>
  </p:cSld>
  <p:clrMapOvr>
    <a:masterClrMapping/>
  </p:clrMapOvr>
</p:sld>
</file>

<file path=ppt/slides/slide2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49503" y="1028700"/>
            <a:ext cx="17561563" cy="8917083"/>
            <a:chOff x="0" y="0"/>
            <a:chExt cx="4625268" cy="2348532"/>
          </a:xfrm>
        </p:grpSpPr>
        <p:sp>
          <p:nvSpPr>
            <p:cNvPr name="Freeform 3" id="3"/>
            <p:cNvSpPr/>
            <p:nvPr/>
          </p:nvSpPr>
          <p:spPr>
            <a:xfrm flipH="false" flipV="false" rot="0">
              <a:off x="0" y="0"/>
              <a:ext cx="4625268" cy="2348532"/>
            </a:xfrm>
            <a:custGeom>
              <a:avLst/>
              <a:gdLst/>
              <a:ahLst/>
              <a:cxnLst/>
              <a:rect r="r" b="b" t="t" l="l"/>
              <a:pathLst>
                <a:path h="2348532" w="4625268">
                  <a:moveTo>
                    <a:pt x="22483" y="0"/>
                  </a:moveTo>
                  <a:lnTo>
                    <a:pt x="4602785" y="0"/>
                  </a:lnTo>
                  <a:cubicBezTo>
                    <a:pt x="4615202" y="0"/>
                    <a:pt x="4625268" y="10066"/>
                    <a:pt x="4625268" y="22483"/>
                  </a:cubicBezTo>
                  <a:lnTo>
                    <a:pt x="4625268" y="2326049"/>
                  </a:lnTo>
                  <a:cubicBezTo>
                    <a:pt x="4625268" y="2338466"/>
                    <a:pt x="4615202" y="2348532"/>
                    <a:pt x="4602785" y="2348532"/>
                  </a:cubicBezTo>
                  <a:lnTo>
                    <a:pt x="22483" y="2348532"/>
                  </a:lnTo>
                  <a:cubicBezTo>
                    <a:pt x="10066" y="2348532"/>
                    <a:pt x="0" y="2338466"/>
                    <a:pt x="0" y="2326049"/>
                  </a:cubicBezTo>
                  <a:lnTo>
                    <a:pt x="0" y="22483"/>
                  </a:lnTo>
                  <a:cubicBezTo>
                    <a:pt x="0" y="10066"/>
                    <a:pt x="10066" y="0"/>
                    <a:pt x="22483" y="0"/>
                  </a:cubicBezTo>
                  <a:close/>
                </a:path>
              </a:pathLst>
            </a:custGeom>
            <a:gradFill rotWithShape="true">
              <a:gsLst>
                <a:gs pos="0">
                  <a:srgbClr val="000000">
                    <a:alpha val="100000"/>
                  </a:srgbClr>
                </a:gs>
                <a:gs pos="100000">
                  <a:srgbClr val="3533CD">
                    <a:alpha val="100000"/>
                  </a:srgbClr>
                </a:gs>
              </a:gsLst>
              <a:lin ang="0"/>
            </a:gradFill>
          </p:spPr>
        </p:sp>
        <p:sp>
          <p:nvSpPr>
            <p:cNvPr name="TextBox 4" id="4"/>
            <p:cNvSpPr txBox="true"/>
            <p:nvPr/>
          </p:nvSpPr>
          <p:spPr>
            <a:xfrm>
              <a:off x="0" y="-66675"/>
              <a:ext cx="4625268" cy="2415207"/>
            </a:xfrm>
            <a:prstGeom prst="rect">
              <a:avLst/>
            </a:prstGeom>
          </p:spPr>
          <p:txBody>
            <a:bodyPr anchor="ctr" rtlCol="false" tIns="50800" lIns="50800" bIns="50800" rIns="50800"/>
            <a:lstStyle/>
            <a:p>
              <a:pPr algn="ctr">
                <a:lnSpc>
                  <a:spcPts val="3499"/>
                </a:lnSpc>
              </a:pPr>
            </a:p>
          </p:txBody>
        </p:sp>
      </p:grpSp>
      <p:sp>
        <p:nvSpPr>
          <p:cNvPr name="TextBox 5" id="5"/>
          <p:cNvSpPr txBox="true"/>
          <p:nvPr/>
        </p:nvSpPr>
        <p:spPr>
          <a:xfrm rot="0">
            <a:off x="15748292" y="172750"/>
            <a:ext cx="1854547" cy="618490"/>
          </a:xfrm>
          <a:prstGeom prst="rect">
            <a:avLst/>
          </a:prstGeom>
        </p:spPr>
        <p:txBody>
          <a:bodyPr anchor="t" rtlCol="false" tIns="0" lIns="0" bIns="0" rIns="0">
            <a:spAutoFit/>
          </a:bodyPr>
          <a:lstStyle/>
          <a:p>
            <a:pPr algn="ctr">
              <a:lnSpc>
                <a:spcPts val="4759"/>
              </a:lnSpc>
            </a:pPr>
            <a:r>
              <a:rPr lang="en-US" sz="3399">
                <a:solidFill>
                  <a:srgbClr val="000000"/>
                </a:solidFill>
                <a:latin typeface="Poppins Bold"/>
              </a:rPr>
              <a:t>Giorno 5</a:t>
            </a:r>
          </a:p>
        </p:txBody>
      </p:sp>
      <p:sp>
        <p:nvSpPr>
          <p:cNvPr name="TextBox 6" id="6"/>
          <p:cNvSpPr txBox="true"/>
          <p:nvPr/>
        </p:nvSpPr>
        <p:spPr>
          <a:xfrm rot="0">
            <a:off x="4467170" y="1344515"/>
            <a:ext cx="9353660" cy="618490"/>
          </a:xfrm>
          <a:prstGeom prst="rect">
            <a:avLst/>
          </a:prstGeom>
        </p:spPr>
        <p:txBody>
          <a:bodyPr anchor="t" rtlCol="false" tIns="0" lIns="0" bIns="0" rIns="0">
            <a:spAutoFit/>
          </a:bodyPr>
          <a:lstStyle/>
          <a:p>
            <a:pPr algn="ctr">
              <a:lnSpc>
                <a:spcPts val="4759"/>
              </a:lnSpc>
            </a:pPr>
            <a:r>
              <a:rPr lang="en-US" sz="3399">
                <a:solidFill>
                  <a:srgbClr val="FFFFFF"/>
                </a:solidFill>
                <a:latin typeface="Poppins Bold"/>
              </a:rPr>
              <a:t>Fase di autorizzazione - Rischi Opzione 2</a:t>
            </a:r>
          </a:p>
        </p:txBody>
      </p:sp>
      <p:sp>
        <p:nvSpPr>
          <p:cNvPr name="TextBox 7" id="7"/>
          <p:cNvSpPr txBox="true"/>
          <p:nvPr/>
        </p:nvSpPr>
        <p:spPr>
          <a:xfrm rot="0">
            <a:off x="1552338" y="2465276"/>
            <a:ext cx="15706962" cy="5958205"/>
          </a:xfrm>
          <a:prstGeom prst="rect">
            <a:avLst/>
          </a:prstGeom>
        </p:spPr>
        <p:txBody>
          <a:bodyPr anchor="t" rtlCol="false" tIns="0" lIns="0" bIns="0" rIns="0">
            <a:spAutoFit/>
          </a:bodyPr>
          <a:lstStyle/>
          <a:p>
            <a:pPr algn="l" marL="604523" indent="-302261" lvl="1">
              <a:lnSpc>
                <a:spcPts val="3920"/>
              </a:lnSpc>
              <a:buFont typeface="Arial"/>
              <a:buChar char="•"/>
            </a:pPr>
            <a:r>
              <a:rPr lang="en-US" sz="2800">
                <a:solidFill>
                  <a:srgbClr val="FFFFFF"/>
                </a:solidFill>
                <a:latin typeface="Poppins"/>
              </a:rPr>
              <a:t>Implicazioni legate al rischio della </a:t>
            </a:r>
            <a:r>
              <a:rPr lang="en-US" sz="2800" u="sng">
                <a:solidFill>
                  <a:srgbClr val="FFFFFF"/>
                </a:solidFill>
                <a:latin typeface="Poppins Bold"/>
              </a:rPr>
              <a:t>Connettività e performance di rete</a:t>
            </a:r>
            <a:r>
              <a:rPr lang="en-US" sz="2800">
                <a:solidFill>
                  <a:srgbClr val="FFFFFF"/>
                </a:solidFill>
                <a:latin typeface="Poppins"/>
              </a:rPr>
              <a:t>: </a:t>
            </a:r>
          </a:p>
          <a:p>
            <a:pPr algn="l">
              <a:lnSpc>
                <a:spcPts val="3920"/>
              </a:lnSpc>
            </a:pPr>
            <a:r>
              <a:rPr lang="en-US" sz="2800">
                <a:solidFill>
                  <a:srgbClr val="FFFFFF"/>
                </a:solidFill>
                <a:latin typeface="Poppins"/>
              </a:rPr>
              <a:t>Interruzioni del servizio. </a:t>
            </a:r>
          </a:p>
          <a:p>
            <a:pPr algn="l">
              <a:lnSpc>
                <a:spcPts val="3920"/>
              </a:lnSpc>
            </a:pPr>
            <a:r>
              <a:rPr lang="en-US" sz="2800">
                <a:solidFill>
                  <a:srgbClr val="FFFFFF"/>
                </a:solidFill>
                <a:latin typeface="Poppins"/>
              </a:rPr>
              <a:t>Diminuzione della produttività degli utenti. </a:t>
            </a:r>
          </a:p>
          <a:p>
            <a:pPr algn="l">
              <a:lnSpc>
                <a:spcPts val="3920"/>
              </a:lnSpc>
            </a:pPr>
            <a:r>
              <a:rPr lang="en-US" sz="2800">
                <a:solidFill>
                  <a:srgbClr val="FFFFFF"/>
                </a:solidFill>
                <a:latin typeface="Poppins"/>
              </a:rPr>
              <a:t>Impatto sulle operazioni aziendali. </a:t>
            </a:r>
          </a:p>
          <a:p>
            <a:pPr algn="l" marL="604523" indent="-302261" lvl="1">
              <a:lnSpc>
                <a:spcPts val="3920"/>
              </a:lnSpc>
              <a:buFont typeface="Arial"/>
              <a:buChar char="•"/>
            </a:pPr>
            <a:r>
              <a:rPr lang="en-US" sz="2800">
                <a:solidFill>
                  <a:srgbClr val="FFFFFF"/>
                </a:solidFill>
                <a:latin typeface="Poppins"/>
              </a:rPr>
              <a:t>Probabilità: Alta, soprattutto in aree con infrastrutture Internet meno affidabili. </a:t>
            </a:r>
          </a:p>
          <a:p>
            <a:pPr algn="l" marL="604523" indent="-302261" lvl="1">
              <a:lnSpc>
                <a:spcPts val="3920"/>
              </a:lnSpc>
              <a:buFont typeface="Arial"/>
              <a:buChar char="•"/>
            </a:pPr>
            <a:r>
              <a:rPr lang="en-US" sz="2800">
                <a:solidFill>
                  <a:srgbClr val="FFFFFF"/>
                </a:solidFill>
                <a:latin typeface="Poppins"/>
              </a:rPr>
              <a:t>Impatto: Elevato. La dipendenza dalla connessione Internet può influire notevolmente sulle operazioni quotidiane. </a:t>
            </a:r>
          </a:p>
          <a:p>
            <a:pPr algn="l" marL="604523" indent="-302261" lvl="1">
              <a:lnSpc>
                <a:spcPts val="3920"/>
              </a:lnSpc>
              <a:buFont typeface="Arial"/>
              <a:buChar char="•"/>
            </a:pPr>
            <a:r>
              <a:rPr lang="en-US" sz="2800">
                <a:solidFill>
                  <a:srgbClr val="FFFFFF"/>
                </a:solidFill>
                <a:latin typeface="Poppins"/>
              </a:rPr>
              <a:t>Costi Stimati: </a:t>
            </a:r>
          </a:p>
          <a:p>
            <a:pPr algn="l">
              <a:lnSpc>
                <a:spcPts val="3920"/>
              </a:lnSpc>
            </a:pPr>
            <a:r>
              <a:rPr lang="en-US" sz="2800">
                <a:solidFill>
                  <a:srgbClr val="FFFFFF"/>
                </a:solidFill>
                <a:latin typeface="Poppins"/>
              </a:rPr>
              <a:t>Interruzioni del Servizio: €50,000 - €500,000 </a:t>
            </a:r>
          </a:p>
          <a:p>
            <a:pPr algn="l">
              <a:lnSpc>
                <a:spcPts val="3920"/>
              </a:lnSpc>
            </a:pPr>
            <a:r>
              <a:rPr lang="en-US" sz="2800">
                <a:solidFill>
                  <a:srgbClr val="FFFFFF"/>
                </a:solidFill>
                <a:latin typeface="Poppins"/>
              </a:rPr>
              <a:t>Miglioramento delle Infrastrutture di Rete: €100,000 - €300,000 </a:t>
            </a:r>
          </a:p>
          <a:p>
            <a:pPr algn="l">
              <a:lnSpc>
                <a:spcPts val="3920"/>
              </a:lnSpc>
            </a:pPr>
            <a:r>
              <a:rPr lang="en-US" sz="2800">
                <a:solidFill>
                  <a:srgbClr val="FFFFFF"/>
                </a:solidFill>
                <a:latin typeface="Poppins"/>
              </a:rPr>
              <a:t>Perdita di Produttività: €50,000 - €200,000 </a:t>
            </a:r>
          </a:p>
          <a:p>
            <a:pPr algn="l" marL="604523" indent="-302261" lvl="1">
              <a:lnSpc>
                <a:spcPts val="3920"/>
              </a:lnSpc>
              <a:buFont typeface="Arial"/>
              <a:buChar char="•"/>
            </a:pPr>
            <a:r>
              <a:rPr lang="en-US" sz="2800">
                <a:solidFill>
                  <a:srgbClr val="FFFFFF"/>
                </a:solidFill>
                <a:latin typeface="Poppins"/>
              </a:rPr>
              <a:t>Totale Potenziale: €200,000 - €1,000,000</a:t>
            </a:r>
          </a:p>
        </p:txBody>
      </p:sp>
    </p:spTree>
  </p:cSld>
  <p:clrMapOvr>
    <a:masterClrMapping/>
  </p:clrMapOvr>
</p:sld>
</file>

<file path=ppt/slides/slide2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49503" y="1028700"/>
            <a:ext cx="17561563" cy="8917083"/>
            <a:chOff x="0" y="0"/>
            <a:chExt cx="4625268" cy="2348532"/>
          </a:xfrm>
        </p:grpSpPr>
        <p:sp>
          <p:nvSpPr>
            <p:cNvPr name="Freeform 3" id="3"/>
            <p:cNvSpPr/>
            <p:nvPr/>
          </p:nvSpPr>
          <p:spPr>
            <a:xfrm flipH="false" flipV="false" rot="0">
              <a:off x="0" y="0"/>
              <a:ext cx="4625268" cy="2348532"/>
            </a:xfrm>
            <a:custGeom>
              <a:avLst/>
              <a:gdLst/>
              <a:ahLst/>
              <a:cxnLst/>
              <a:rect r="r" b="b" t="t" l="l"/>
              <a:pathLst>
                <a:path h="2348532" w="4625268">
                  <a:moveTo>
                    <a:pt x="22483" y="0"/>
                  </a:moveTo>
                  <a:lnTo>
                    <a:pt x="4602785" y="0"/>
                  </a:lnTo>
                  <a:cubicBezTo>
                    <a:pt x="4615202" y="0"/>
                    <a:pt x="4625268" y="10066"/>
                    <a:pt x="4625268" y="22483"/>
                  </a:cubicBezTo>
                  <a:lnTo>
                    <a:pt x="4625268" y="2326049"/>
                  </a:lnTo>
                  <a:cubicBezTo>
                    <a:pt x="4625268" y="2338466"/>
                    <a:pt x="4615202" y="2348532"/>
                    <a:pt x="4602785" y="2348532"/>
                  </a:cubicBezTo>
                  <a:lnTo>
                    <a:pt x="22483" y="2348532"/>
                  </a:lnTo>
                  <a:cubicBezTo>
                    <a:pt x="10066" y="2348532"/>
                    <a:pt x="0" y="2338466"/>
                    <a:pt x="0" y="2326049"/>
                  </a:cubicBezTo>
                  <a:lnTo>
                    <a:pt x="0" y="22483"/>
                  </a:lnTo>
                  <a:cubicBezTo>
                    <a:pt x="0" y="10066"/>
                    <a:pt x="10066" y="0"/>
                    <a:pt x="22483" y="0"/>
                  </a:cubicBezTo>
                  <a:close/>
                </a:path>
              </a:pathLst>
            </a:custGeom>
            <a:gradFill rotWithShape="true">
              <a:gsLst>
                <a:gs pos="0">
                  <a:srgbClr val="000000">
                    <a:alpha val="100000"/>
                  </a:srgbClr>
                </a:gs>
                <a:gs pos="100000">
                  <a:srgbClr val="3533CD">
                    <a:alpha val="100000"/>
                  </a:srgbClr>
                </a:gs>
              </a:gsLst>
              <a:lin ang="0"/>
            </a:gradFill>
          </p:spPr>
        </p:sp>
        <p:sp>
          <p:nvSpPr>
            <p:cNvPr name="TextBox 4" id="4"/>
            <p:cNvSpPr txBox="true"/>
            <p:nvPr/>
          </p:nvSpPr>
          <p:spPr>
            <a:xfrm>
              <a:off x="0" y="-66675"/>
              <a:ext cx="4625268" cy="2415207"/>
            </a:xfrm>
            <a:prstGeom prst="rect">
              <a:avLst/>
            </a:prstGeom>
          </p:spPr>
          <p:txBody>
            <a:bodyPr anchor="ctr" rtlCol="false" tIns="50800" lIns="50800" bIns="50800" rIns="50800"/>
            <a:lstStyle/>
            <a:p>
              <a:pPr algn="ctr">
                <a:lnSpc>
                  <a:spcPts val="3499"/>
                </a:lnSpc>
              </a:pPr>
            </a:p>
          </p:txBody>
        </p:sp>
      </p:grpSp>
      <p:sp>
        <p:nvSpPr>
          <p:cNvPr name="TextBox 5" id="5"/>
          <p:cNvSpPr txBox="true"/>
          <p:nvPr/>
        </p:nvSpPr>
        <p:spPr>
          <a:xfrm rot="0">
            <a:off x="15748292" y="172750"/>
            <a:ext cx="1854547" cy="618490"/>
          </a:xfrm>
          <a:prstGeom prst="rect">
            <a:avLst/>
          </a:prstGeom>
        </p:spPr>
        <p:txBody>
          <a:bodyPr anchor="t" rtlCol="false" tIns="0" lIns="0" bIns="0" rIns="0">
            <a:spAutoFit/>
          </a:bodyPr>
          <a:lstStyle/>
          <a:p>
            <a:pPr algn="ctr">
              <a:lnSpc>
                <a:spcPts val="4759"/>
              </a:lnSpc>
            </a:pPr>
            <a:r>
              <a:rPr lang="en-US" sz="3399">
                <a:solidFill>
                  <a:srgbClr val="000000"/>
                </a:solidFill>
                <a:latin typeface="Poppins Bold"/>
              </a:rPr>
              <a:t>Giorno 5</a:t>
            </a:r>
          </a:p>
        </p:txBody>
      </p:sp>
      <p:sp>
        <p:nvSpPr>
          <p:cNvPr name="TextBox 6" id="6"/>
          <p:cNvSpPr txBox="true"/>
          <p:nvPr/>
        </p:nvSpPr>
        <p:spPr>
          <a:xfrm rot="0">
            <a:off x="4467170" y="1344515"/>
            <a:ext cx="9353660" cy="618490"/>
          </a:xfrm>
          <a:prstGeom prst="rect">
            <a:avLst/>
          </a:prstGeom>
        </p:spPr>
        <p:txBody>
          <a:bodyPr anchor="t" rtlCol="false" tIns="0" lIns="0" bIns="0" rIns="0">
            <a:spAutoFit/>
          </a:bodyPr>
          <a:lstStyle/>
          <a:p>
            <a:pPr algn="ctr">
              <a:lnSpc>
                <a:spcPts val="4759"/>
              </a:lnSpc>
            </a:pPr>
            <a:r>
              <a:rPr lang="en-US" sz="3399">
                <a:solidFill>
                  <a:srgbClr val="FFFFFF"/>
                </a:solidFill>
                <a:latin typeface="Poppins Bold"/>
              </a:rPr>
              <a:t>Fase di autorizzazione - Rischi Opzione 2</a:t>
            </a:r>
          </a:p>
        </p:txBody>
      </p:sp>
      <p:sp>
        <p:nvSpPr>
          <p:cNvPr name="TextBox 7" id="7"/>
          <p:cNvSpPr txBox="true"/>
          <p:nvPr/>
        </p:nvSpPr>
        <p:spPr>
          <a:xfrm rot="0">
            <a:off x="1552338" y="2309495"/>
            <a:ext cx="15706962" cy="6948805"/>
          </a:xfrm>
          <a:prstGeom prst="rect">
            <a:avLst/>
          </a:prstGeom>
        </p:spPr>
        <p:txBody>
          <a:bodyPr anchor="t" rtlCol="false" tIns="0" lIns="0" bIns="0" rIns="0">
            <a:spAutoFit/>
          </a:bodyPr>
          <a:lstStyle/>
          <a:p>
            <a:pPr algn="l">
              <a:lnSpc>
                <a:spcPts val="3920"/>
              </a:lnSpc>
            </a:pPr>
            <a:r>
              <a:rPr lang="en-US" sz="2800">
                <a:solidFill>
                  <a:srgbClr val="FFFFFF"/>
                </a:solidFill>
                <a:latin typeface="Poppins"/>
              </a:rPr>
              <a:t>Sintesi dei Costi Totali Potenziali: </a:t>
            </a:r>
          </a:p>
          <a:p>
            <a:pPr algn="l" marL="604523" indent="-302261" lvl="1">
              <a:lnSpc>
                <a:spcPts val="3920"/>
              </a:lnSpc>
              <a:buFont typeface="Arial"/>
              <a:buChar char="•"/>
            </a:pPr>
            <a:r>
              <a:rPr lang="en-US" sz="2800">
                <a:solidFill>
                  <a:srgbClr val="FFFFFF"/>
                </a:solidFill>
                <a:latin typeface="Poppins"/>
              </a:rPr>
              <a:t>Accesso Non Autorizzato: €450,000 - €2,800,000 </a:t>
            </a:r>
          </a:p>
          <a:p>
            <a:pPr algn="l" marL="604523" indent="-302261" lvl="1">
              <a:lnSpc>
                <a:spcPts val="3920"/>
              </a:lnSpc>
              <a:buFont typeface="Arial"/>
              <a:buChar char="•"/>
            </a:pPr>
            <a:r>
              <a:rPr lang="en-US" sz="2800">
                <a:solidFill>
                  <a:srgbClr val="FFFFFF"/>
                </a:solidFill>
                <a:latin typeface="Poppins"/>
              </a:rPr>
              <a:t>Dipendenza dal Cloud Provider: €200,000 - €1,000,000 </a:t>
            </a:r>
          </a:p>
          <a:p>
            <a:pPr algn="l" marL="604523" indent="-302261" lvl="1">
              <a:lnSpc>
                <a:spcPts val="3920"/>
              </a:lnSpc>
              <a:buFont typeface="Arial"/>
              <a:buChar char="•"/>
            </a:pPr>
            <a:r>
              <a:rPr lang="en-US" sz="2800">
                <a:solidFill>
                  <a:srgbClr val="FFFFFF"/>
                </a:solidFill>
                <a:latin typeface="Poppins"/>
              </a:rPr>
              <a:t>Connettività e Performance della Rete: €200,000 - €1,000,000 </a:t>
            </a:r>
          </a:p>
          <a:p>
            <a:pPr algn="l" marL="604523" indent="-302261" lvl="1">
              <a:lnSpc>
                <a:spcPts val="3920"/>
              </a:lnSpc>
              <a:buFont typeface="Arial"/>
              <a:buChar char="•"/>
            </a:pPr>
            <a:r>
              <a:rPr lang="en-US" sz="2800">
                <a:solidFill>
                  <a:srgbClr val="FFFFFF"/>
                </a:solidFill>
                <a:latin typeface="Poppins"/>
              </a:rPr>
              <a:t>Totale Complessivo Potenziale: €850,000 - €4,800,000</a:t>
            </a:r>
          </a:p>
          <a:p>
            <a:pPr algn="l">
              <a:lnSpc>
                <a:spcPts val="3920"/>
              </a:lnSpc>
            </a:pPr>
          </a:p>
          <a:p>
            <a:pPr algn="l">
              <a:lnSpc>
                <a:spcPts val="3920"/>
              </a:lnSpc>
            </a:pPr>
          </a:p>
          <a:p>
            <a:pPr algn="l">
              <a:lnSpc>
                <a:spcPts val="3920"/>
              </a:lnSpc>
            </a:pPr>
            <a:r>
              <a:rPr lang="en-US" sz="2800">
                <a:solidFill>
                  <a:srgbClr val="FFFFFF"/>
                </a:solidFill>
                <a:latin typeface="Poppins"/>
              </a:rPr>
              <a:t>La transizione a una soluzione SaaS/iPaaS comporta diversi rischi, tra cui l'accesso non autorizzato, la dipendenza dal cloud provider e le problematiche di connettività e performance della rete. Tuttavia, con un'adeguata gestione del rischio e la scelta di un provider cloud affidabile, molte di queste problematiche possono essere mitigate. È fondamentale implementare misure di sicurezza robuste, monitorare continuamente le performance della rete e avere un piano di emergenza per la migrazione o il cambio di provider per garantire la continuità operativa e ridurre i potenziali impatti negativi</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66" r="0" b="-16666"/>
            </a:stretch>
          </a:blipFill>
        </p:spPr>
      </p:sp>
      <p:grpSp>
        <p:nvGrpSpPr>
          <p:cNvPr name="Group 3" id="3"/>
          <p:cNvGrpSpPr/>
          <p:nvPr/>
        </p:nvGrpSpPr>
        <p:grpSpPr>
          <a:xfrm rot="0">
            <a:off x="-717550" y="-130175"/>
            <a:ext cx="13627100" cy="10547350"/>
            <a:chOff x="0" y="0"/>
            <a:chExt cx="3589030" cy="2777903"/>
          </a:xfrm>
        </p:grpSpPr>
        <p:sp>
          <p:nvSpPr>
            <p:cNvPr name="Freeform 4" id="4"/>
            <p:cNvSpPr/>
            <p:nvPr/>
          </p:nvSpPr>
          <p:spPr>
            <a:xfrm flipH="false" flipV="false" rot="0">
              <a:off x="0" y="0"/>
              <a:ext cx="3589031" cy="2777903"/>
            </a:xfrm>
            <a:custGeom>
              <a:avLst/>
              <a:gdLst/>
              <a:ahLst/>
              <a:cxnLst/>
              <a:rect r="r" b="b" t="t" l="l"/>
              <a:pathLst>
                <a:path h="2777903" w="3589031">
                  <a:moveTo>
                    <a:pt x="28974" y="0"/>
                  </a:moveTo>
                  <a:lnTo>
                    <a:pt x="3560056" y="0"/>
                  </a:lnTo>
                  <a:cubicBezTo>
                    <a:pt x="3576058" y="0"/>
                    <a:pt x="3589031" y="12972"/>
                    <a:pt x="3589031" y="28974"/>
                  </a:cubicBezTo>
                  <a:lnTo>
                    <a:pt x="3589031" y="2748929"/>
                  </a:lnTo>
                  <a:cubicBezTo>
                    <a:pt x="3589031" y="2764931"/>
                    <a:pt x="3576058" y="2777903"/>
                    <a:pt x="3560056" y="2777903"/>
                  </a:cubicBezTo>
                  <a:lnTo>
                    <a:pt x="28974" y="2777903"/>
                  </a:lnTo>
                  <a:cubicBezTo>
                    <a:pt x="12972" y="2777903"/>
                    <a:pt x="0" y="2764931"/>
                    <a:pt x="0" y="2748929"/>
                  </a:cubicBezTo>
                  <a:lnTo>
                    <a:pt x="0" y="28974"/>
                  </a:lnTo>
                  <a:cubicBezTo>
                    <a:pt x="0" y="12972"/>
                    <a:pt x="12972" y="0"/>
                    <a:pt x="28974" y="0"/>
                  </a:cubicBezTo>
                  <a:close/>
                </a:path>
              </a:pathLst>
            </a:custGeom>
            <a:gradFill rotWithShape="true">
              <a:gsLst>
                <a:gs pos="0">
                  <a:srgbClr val="000000">
                    <a:alpha val="100000"/>
                  </a:srgbClr>
                </a:gs>
                <a:gs pos="100000">
                  <a:srgbClr val="3533CD">
                    <a:alpha val="100000"/>
                  </a:srgbClr>
                </a:gs>
              </a:gsLst>
              <a:lin ang="0"/>
            </a:gradFill>
          </p:spPr>
        </p:sp>
        <p:sp>
          <p:nvSpPr>
            <p:cNvPr name="TextBox 5" id="5"/>
            <p:cNvSpPr txBox="true"/>
            <p:nvPr/>
          </p:nvSpPr>
          <p:spPr>
            <a:xfrm>
              <a:off x="0" y="-47625"/>
              <a:ext cx="3589030" cy="2825528"/>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1028700" y="962025"/>
            <a:ext cx="11763059" cy="1303655"/>
          </a:xfrm>
          <a:prstGeom prst="rect">
            <a:avLst/>
          </a:prstGeom>
        </p:spPr>
        <p:txBody>
          <a:bodyPr anchor="t" rtlCol="false" tIns="0" lIns="0" bIns="0" rIns="0">
            <a:spAutoFit/>
          </a:bodyPr>
          <a:lstStyle/>
          <a:p>
            <a:pPr algn="l">
              <a:lnSpc>
                <a:spcPts val="5319"/>
              </a:lnSpc>
              <a:spcBef>
                <a:spcPct val="0"/>
              </a:spcBef>
            </a:pPr>
            <a:r>
              <a:rPr lang="en-US" sz="3799">
                <a:solidFill>
                  <a:srgbClr val="FFFFFF"/>
                </a:solidFill>
                <a:latin typeface="League Spartan"/>
              </a:rPr>
              <a:t>OPZIONE 1: ARCHITETTURA DI RETE CON MIDDLEWARE ON-PREMISES</a:t>
            </a:r>
          </a:p>
        </p:txBody>
      </p:sp>
      <p:sp>
        <p:nvSpPr>
          <p:cNvPr name="TextBox 7" id="7"/>
          <p:cNvSpPr txBox="true"/>
          <p:nvPr/>
        </p:nvSpPr>
        <p:spPr>
          <a:xfrm rot="0">
            <a:off x="1898857" y="2583523"/>
            <a:ext cx="10298052" cy="6674777"/>
          </a:xfrm>
          <a:prstGeom prst="rect">
            <a:avLst/>
          </a:prstGeom>
        </p:spPr>
        <p:txBody>
          <a:bodyPr anchor="t" rtlCol="false" tIns="0" lIns="0" bIns="0" rIns="0">
            <a:spAutoFit/>
          </a:bodyPr>
          <a:lstStyle/>
          <a:p>
            <a:pPr algn="l">
              <a:lnSpc>
                <a:spcPts val="3798"/>
              </a:lnSpc>
            </a:pPr>
            <a:r>
              <a:rPr lang="en-US" sz="2713">
                <a:solidFill>
                  <a:srgbClr val="FFFFFF"/>
                </a:solidFill>
                <a:latin typeface="Poppins"/>
              </a:rPr>
              <a:t>Passaggi di Implementazione :</a:t>
            </a:r>
          </a:p>
          <a:p>
            <a:pPr algn="l">
              <a:lnSpc>
                <a:spcPts val="3798"/>
              </a:lnSpc>
            </a:pPr>
          </a:p>
          <a:p>
            <a:pPr algn="l">
              <a:lnSpc>
                <a:spcPts val="3798"/>
              </a:lnSpc>
            </a:pPr>
            <a:r>
              <a:rPr lang="en-US" sz="2713">
                <a:solidFill>
                  <a:srgbClr val="FFFFFF"/>
                </a:solidFill>
                <a:latin typeface="Poppins"/>
              </a:rPr>
              <a:t>1.Installazione e Configurazione del Middleware: </a:t>
            </a:r>
          </a:p>
          <a:p>
            <a:pPr algn="l" marL="585848" indent="-292924" lvl="1">
              <a:lnSpc>
                <a:spcPts val="3798"/>
              </a:lnSpc>
              <a:buFont typeface="Arial"/>
              <a:buChar char="•"/>
            </a:pPr>
            <a:r>
              <a:rPr lang="en-US" sz="2713">
                <a:solidFill>
                  <a:srgbClr val="FFFFFF"/>
                </a:solidFill>
                <a:latin typeface="Poppins"/>
              </a:rPr>
              <a:t>Configurare il middleware on-premises.</a:t>
            </a:r>
          </a:p>
          <a:p>
            <a:pPr algn="l" marL="585848" indent="-292924" lvl="1">
              <a:lnSpc>
                <a:spcPts val="3798"/>
              </a:lnSpc>
              <a:buFont typeface="Arial"/>
              <a:buChar char="•"/>
            </a:pPr>
            <a:r>
              <a:rPr lang="en-US" sz="2713">
                <a:solidFill>
                  <a:srgbClr val="FFFFFF"/>
                </a:solidFill>
                <a:latin typeface="Poppins"/>
              </a:rPr>
              <a:t>Assicurarsi che il middleware possa tradurre i dati tra ERP-HQ e ERP-BR. </a:t>
            </a:r>
          </a:p>
          <a:p>
            <a:pPr algn="l">
              <a:lnSpc>
                <a:spcPts val="3798"/>
              </a:lnSpc>
            </a:pPr>
            <a:r>
              <a:rPr lang="en-US" sz="2713">
                <a:solidFill>
                  <a:srgbClr val="FFFFFF"/>
                </a:solidFill>
                <a:latin typeface="Poppins"/>
              </a:rPr>
              <a:t>2.Connessione VPN: </a:t>
            </a:r>
          </a:p>
          <a:p>
            <a:pPr algn="l" marL="585848" indent="-292924" lvl="1">
              <a:lnSpc>
                <a:spcPts val="3798"/>
              </a:lnSpc>
              <a:buFont typeface="Arial"/>
              <a:buChar char="•"/>
            </a:pPr>
            <a:r>
              <a:rPr lang="en-US" sz="2713">
                <a:solidFill>
                  <a:srgbClr val="FFFFFF"/>
                </a:solidFill>
                <a:latin typeface="Poppins"/>
              </a:rPr>
              <a:t>Configurare una VPN per permettere al middleware di comunicare con ERP-HQ. </a:t>
            </a:r>
          </a:p>
          <a:p>
            <a:pPr algn="l">
              <a:lnSpc>
                <a:spcPts val="3798"/>
              </a:lnSpc>
            </a:pPr>
            <a:r>
              <a:rPr lang="en-US" sz="2713">
                <a:solidFill>
                  <a:srgbClr val="FFFFFF"/>
                </a:solidFill>
                <a:latin typeface="Poppins"/>
              </a:rPr>
              <a:t>3.Accesso degli Utenti: </a:t>
            </a:r>
          </a:p>
          <a:p>
            <a:pPr algn="l" marL="585848" indent="-292924" lvl="1">
              <a:lnSpc>
                <a:spcPts val="3798"/>
              </a:lnSpc>
              <a:buFont typeface="Arial"/>
              <a:buChar char="•"/>
            </a:pPr>
            <a:r>
              <a:rPr lang="en-US" sz="2713">
                <a:solidFill>
                  <a:srgbClr val="FFFFFF"/>
                </a:solidFill>
                <a:latin typeface="Poppins"/>
              </a:rPr>
              <a:t>Configurare l’accesso degli utenti interni alla sede centrale a ERP-HQ. </a:t>
            </a:r>
          </a:p>
          <a:p>
            <a:pPr algn="l" marL="585848" indent="-292924" lvl="1">
              <a:lnSpc>
                <a:spcPts val="3798"/>
              </a:lnSpc>
              <a:buFont typeface="Arial"/>
              <a:buChar char="•"/>
            </a:pPr>
            <a:r>
              <a:rPr lang="en-US" sz="2713">
                <a:solidFill>
                  <a:srgbClr val="FFFFFF"/>
                </a:solidFill>
                <a:latin typeface="Poppins"/>
              </a:rPr>
              <a:t>Configurare l’accesso degli utenti della filiale a ERP-BR tramite un portale web.</a:t>
            </a:r>
          </a:p>
        </p:txBody>
      </p:sp>
      <p:sp>
        <p:nvSpPr>
          <p:cNvPr name="TextBox 8" id="8"/>
          <p:cNvSpPr txBox="true"/>
          <p:nvPr/>
        </p:nvSpPr>
        <p:spPr>
          <a:xfrm rot="0">
            <a:off x="15807451" y="172750"/>
            <a:ext cx="1736229" cy="618490"/>
          </a:xfrm>
          <a:prstGeom prst="rect">
            <a:avLst/>
          </a:prstGeom>
        </p:spPr>
        <p:txBody>
          <a:bodyPr anchor="t" rtlCol="false" tIns="0" lIns="0" bIns="0" rIns="0">
            <a:spAutoFit/>
          </a:bodyPr>
          <a:lstStyle/>
          <a:p>
            <a:pPr algn="ctr">
              <a:lnSpc>
                <a:spcPts val="4759"/>
              </a:lnSpc>
            </a:pPr>
            <a:r>
              <a:rPr lang="en-US" sz="3399">
                <a:solidFill>
                  <a:srgbClr val="000000"/>
                </a:solidFill>
                <a:latin typeface="Poppins Bold"/>
              </a:rPr>
              <a:t>Giorno 1</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791624" y="0"/>
            <a:ext cx="13496376" cy="10287000"/>
            <a:chOff x="0" y="0"/>
            <a:chExt cx="3554601" cy="2709333"/>
          </a:xfrm>
        </p:grpSpPr>
        <p:sp>
          <p:nvSpPr>
            <p:cNvPr name="Freeform 3" id="3"/>
            <p:cNvSpPr/>
            <p:nvPr/>
          </p:nvSpPr>
          <p:spPr>
            <a:xfrm flipH="false" flipV="false" rot="0">
              <a:off x="0" y="0"/>
              <a:ext cx="3554601" cy="2709333"/>
            </a:xfrm>
            <a:custGeom>
              <a:avLst/>
              <a:gdLst/>
              <a:ahLst/>
              <a:cxnLst/>
              <a:rect r="r" b="b" t="t" l="l"/>
              <a:pathLst>
                <a:path h="2709333" w="3554601">
                  <a:moveTo>
                    <a:pt x="29255" y="0"/>
                  </a:moveTo>
                  <a:lnTo>
                    <a:pt x="3525346" y="0"/>
                  </a:lnTo>
                  <a:cubicBezTo>
                    <a:pt x="3541503" y="0"/>
                    <a:pt x="3554601" y="13098"/>
                    <a:pt x="3554601" y="29255"/>
                  </a:cubicBezTo>
                  <a:lnTo>
                    <a:pt x="3554601" y="2680078"/>
                  </a:lnTo>
                  <a:cubicBezTo>
                    <a:pt x="3554601" y="2687837"/>
                    <a:pt x="3551519" y="2695278"/>
                    <a:pt x="3546033" y="2700765"/>
                  </a:cubicBezTo>
                  <a:cubicBezTo>
                    <a:pt x="3540546" y="2706251"/>
                    <a:pt x="3533105" y="2709333"/>
                    <a:pt x="3525346" y="2709333"/>
                  </a:cubicBezTo>
                  <a:lnTo>
                    <a:pt x="29255" y="2709333"/>
                  </a:lnTo>
                  <a:cubicBezTo>
                    <a:pt x="13098" y="2709333"/>
                    <a:pt x="0" y="2696235"/>
                    <a:pt x="0" y="2680078"/>
                  </a:cubicBezTo>
                  <a:lnTo>
                    <a:pt x="0" y="29255"/>
                  </a:lnTo>
                  <a:cubicBezTo>
                    <a:pt x="0" y="13098"/>
                    <a:pt x="13098" y="0"/>
                    <a:pt x="29255" y="0"/>
                  </a:cubicBezTo>
                  <a:close/>
                </a:path>
              </a:pathLst>
            </a:custGeom>
            <a:gradFill rotWithShape="true">
              <a:gsLst>
                <a:gs pos="0">
                  <a:srgbClr val="000000">
                    <a:alpha val="100000"/>
                  </a:srgbClr>
                </a:gs>
                <a:gs pos="100000">
                  <a:srgbClr val="3533CD">
                    <a:alpha val="100000"/>
                  </a:srgbClr>
                </a:gs>
              </a:gsLst>
              <a:lin ang="0"/>
            </a:gradFill>
          </p:spPr>
        </p:sp>
        <p:sp>
          <p:nvSpPr>
            <p:cNvPr name="TextBox 4" id="4"/>
            <p:cNvSpPr txBox="true"/>
            <p:nvPr/>
          </p:nvSpPr>
          <p:spPr>
            <a:xfrm>
              <a:off x="0" y="-66675"/>
              <a:ext cx="3554601" cy="2776008"/>
            </a:xfrm>
            <a:prstGeom prst="rect">
              <a:avLst/>
            </a:prstGeom>
          </p:spPr>
          <p:txBody>
            <a:bodyPr anchor="ctr" rtlCol="false" tIns="50800" lIns="50800" bIns="50800" rIns="50800"/>
            <a:lstStyle/>
            <a:p>
              <a:pPr algn="ctr">
                <a:lnSpc>
                  <a:spcPts val="3499"/>
                </a:lnSpc>
              </a:pPr>
            </a:p>
          </p:txBody>
        </p:sp>
      </p:grpSp>
      <p:sp>
        <p:nvSpPr>
          <p:cNvPr name="Freeform 5" id="5"/>
          <p:cNvSpPr/>
          <p:nvPr/>
        </p:nvSpPr>
        <p:spPr>
          <a:xfrm flipH="false" flipV="false" rot="0">
            <a:off x="1172681" y="0"/>
            <a:ext cx="5644844" cy="10287000"/>
          </a:xfrm>
          <a:custGeom>
            <a:avLst/>
            <a:gdLst/>
            <a:ahLst/>
            <a:cxnLst/>
            <a:rect r="r" b="b" t="t" l="l"/>
            <a:pathLst>
              <a:path h="10287000" w="5644844">
                <a:moveTo>
                  <a:pt x="0" y="0"/>
                </a:moveTo>
                <a:lnTo>
                  <a:pt x="5644844" y="0"/>
                </a:lnTo>
                <a:lnTo>
                  <a:pt x="5644844" y="10287000"/>
                </a:lnTo>
                <a:lnTo>
                  <a:pt x="0" y="10287000"/>
                </a:lnTo>
                <a:lnTo>
                  <a:pt x="0" y="0"/>
                </a:lnTo>
                <a:close/>
              </a:path>
            </a:pathLst>
          </a:custGeom>
          <a:blipFill>
            <a:blip r:embed="rId2"/>
            <a:stretch>
              <a:fillRect l="-534" t="0" r="-534" b="0"/>
            </a:stretch>
          </a:blipFill>
        </p:spPr>
      </p:sp>
      <p:sp>
        <p:nvSpPr>
          <p:cNvPr name="TextBox 6" id="6"/>
          <p:cNvSpPr txBox="true"/>
          <p:nvPr/>
        </p:nvSpPr>
        <p:spPr>
          <a:xfrm rot="0">
            <a:off x="15748292" y="172750"/>
            <a:ext cx="1854547" cy="618490"/>
          </a:xfrm>
          <a:prstGeom prst="rect">
            <a:avLst/>
          </a:prstGeom>
        </p:spPr>
        <p:txBody>
          <a:bodyPr anchor="t" rtlCol="false" tIns="0" lIns="0" bIns="0" rIns="0">
            <a:spAutoFit/>
          </a:bodyPr>
          <a:lstStyle/>
          <a:p>
            <a:pPr algn="ctr">
              <a:lnSpc>
                <a:spcPts val="4759"/>
              </a:lnSpc>
            </a:pPr>
            <a:r>
              <a:rPr lang="en-US" sz="3399">
                <a:solidFill>
                  <a:srgbClr val="FFFFFF"/>
                </a:solidFill>
                <a:latin typeface="Poppins Bold"/>
              </a:rPr>
              <a:t>Giorno 5</a:t>
            </a:r>
          </a:p>
        </p:txBody>
      </p:sp>
      <p:sp>
        <p:nvSpPr>
          <p:cNvPr name="TextBox 7" id="7"/>
          <p:cNvSpPr txBox="true"/>
          <p:nvPr/>
        </p:nvSpPr>
        <p:spPr>
          <a:xfrm rot="0">
            <a:off x="7905640" y="1311115"/>
            <a:ext cx="9353660" cy="618490"/>
          </a:xfrm>
          <a:prstGeom prst="rect">
            <a:avLst/>
          </a:prstGeom>
        </p:spPr>
        <p:txBody>
          <a:bodyPr anchor="t" rtlCol="false" tIns="0" lIns="0" bIns="0" rIns="0">
            <a:spAutoFit/>
          </a:bodyPr>
          <a:lstStyle/>
          <a:p>
            <a:pPr algn="ctr">
              <a:lnSpc>
                <a:spcPts val="4759"/>
              </a:lnSpc>
            </a:pPr>
            <a:r>
              <a:rPr lang="en-US" sz="3399">
                <a:solidFill>
                  <a:srgbClr val="FFFFFF"/>
                </a:solidFill>
                <a:latin typeface="Poppins Bold"/>
              </a:rPr>
              <a:t>Fase di autorizzazione</a:t>
            </a:r>
          </a:p>
        </p:txBody>
      </p:sp>
      <p:sp>
        <p:nvSpPr>
          <p:cNvPr name="TextBox 8" id="8"/>
          <p:cNvSpPr txBox="true"/>
          <p:nvPr/>
        </p:nvSpPr>
        <p:spPr>
          <a:xfrm rot="0">
            <a:off x="8149475" y="4048337"/>
            <a:ext cx="8526090" cy="1995805"/>
          </a:xfrm>
          <a:prstGeom prst="rect">
            <a:avLst/>
          </a:prstGeom>
        </p:spPr>
        <p:txBody>
          <a:bodyPr anchor="t" rtlCol="false" tIns="0" lIns="0" bIns="0" rIns="0">
            <a:spAutoFit/>
          </a:bodyPr>
          <a:lstStyle/>
          <a:p>
            <a:pPr algn="ctr">
              <a:lnSpc>
                <a:spcPts val="3920"/>
              </a:lnSpc>
            </a:pPr>
            <a:r>
              <a:rPr lang="en-US" sz="2800">
                <a:solidFill>
                  <a:srgbClr val="FFFFFF"/>
                </a:solidFill>
                <a:latin typeface="Poppins"/>
              </a:rPr>
              <a:t>La tabella qui a sinistra riassume tutti i costi previsti fra la fase antecedente alle implementazioni e la fase post implementazioni di sicurezza.</a:t>
            </a:r>
          </a:p>
        </p:txBody>
      </p:sp>
    </p:spTree>
  </p:cSld>
  <p:clrMapOvr>
    <a:masterClrMapping/>
  </p:clrMapOvr>
</p:sld>
</file>

<file path=ppt/slides/slide3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49503" y="1028700"/>
            <a:ext cx="17561563" cy="8917083"/>
            <a:chOff x="0" y="0"/>
            <a:chExt cx="4625268" cy="2348532"/>
          </a:xfrm>
        </p:grpSpPr>
        <p:sp>
          <p:nvSpPr>
            <p:cNvPr name="Freeform 3" id="3"/>
            <p:cNvSpPr/>
            <p:nvPr/>
          </p:nvSpPr>
          <p:spPr>
            <a:xfrm flipH="false" flipV="false" rot="0">
              <a:off x="0" y="0"/>
              <a:ext cx="4625268" cy="2348532"/>
            </a:xfrm>
            <a:custGeom>
              <a:avLst/>
              <a:gdLst/>
              <a:ahLst/>
              <a:cxnLst/>
              <a:rect r="r" b="b" t="t" l="l"/>
              <a:pathLst>
                <a:path h="2348532" w="4625268">
                  <a:moveTo>
                    <a:pt x="22483" y="0"/>
                  </a:moveTo>
                  <a:lnTo>
                    <a:pt x="4602785" y="0"/>
                  </a:lnTo>
                  <a:cubicBezTo>
                    <a:pt x="4615202" y="0"/>
                    <a:pt x="4625268" y="10066"/>
                    <a:pt x="4625268" y="22483"/>
                  </a:cubicBezTo>
                  <a:lnTo>
                    <a:pt x="4625268" y="2326049"/>
                  </a:lnTo>
                  <a:cubicBezTo>
                    <a:pt x="4625268" y="2338466"/>
                    <a:pt x="4615202" y="2348532"/>
                    <a:pt x="4602785" y="2348532"/>
                  </a:cubicBezTo>
                  <a:lnTo>
                    <a:pt x="22483" y="2348532"/>
                  </a:lnTo>
                  <a:cubicBezTo>
                    <a:pt x="10066" y="2348532"/>
                    <a:pt x="0" y="2338466"/>
                    <a:pt x="0" y="2326049"/>
                  </a:cubicBezTo>
                  <a:lnTo>
                    <a:pt x="0" y="22483"/>
                  </a:lnTo>
                  <a:cubicBezTo>
                    <a:pt x="0" y="10066"/>
                    <a:pt x="10066" y="0"/>
                    <a:pt x="22483" y="0"/>
                  </a:cubicBezTo>
                  <a:close/>
                </a:path>
              </a:pathLst>
            </a:custGeom>
            <a:gradFill rotWithShape="true">
              <a:gsLst>
                <a:gs pos="0">
                  <a:srgbClr val="000000">
                    <a:alpha val="100000"/>
                  </a:srgbClr>
                </a:gs>
                <a:gs pos="100000">
                  <a:srgbClr val="3533CD">
                    <a:alpha val="100000"/>
                  </a:srgbClr>
                </a:gs>
              </a:gsLst>
              <a:lin ang="0"/>
            </a:gradFill>
          </p:spPr>
        </p:sp>
        <p:sp>
          <p:nvSpPr>
            <p:cNvPr name="TextBox 4" id="4"/>
            <p:cNvSpPr txBox="true"/>
            <p:nvPr/>
          </p:nvSpPr>
          <p:spPr>
            <a:xfrm>
              <a:off x="0" y="-66675"/>
              <a:ext cx="4625268" cy="2415207"/>
            </a:xfrm>
            <a:prstGeom prst="rect">
              <a:avLst/>
            </a:prstGeom>
          </p:spPr>
          <p:txBody>
            <a:bodyPr anchor="ctr" rtlCol="false" tIns="50800" lIns="50800" bIns="50800" rIns="50800"/>
            <a:lstStyle/>
            <a:p>
              <a:pPr algn="ctr">
                <a:lnSpc>
                  <a:spcPts val="3499"/>
                </a:lnSpc>
              </a:pPr>
            </a:p>
          </p:txBody>
        </p:sp>
      </p:grpSp>
      <p:sp>
        <p:nvSpPr>
          <p:cNvPr name="TextBox 5" id="5"/>
          <p:cNvSpPr txBox="true"/>
          <p:nvPr/>
        </p:nvSpPr>
        <p:spPr>
          <a:xfrm rot="0">
            <a:off x="15748292" y="172750"/>
            <a:ext cx="1854547" cy="618490"/>
          </a:xfrm>
          <a:prstGeom prst="rect">
            <a:avLst/>
          </a:prstGeom>
        </p:spPr>
        <p:txBody>
          <a:bodyPr anchor="t" rtlCol="false" tIns="0" lIns="0" bIns="0" rIns="0">
            <a:spAutoFit/>
          </a:bodyPr>
          <a:lstStyle/>
          <a:p>
            <a:pPr algn="ctr">
              <a:lnSpc>
                <a:spcPts val="4759"/>
              </a:lnSpc>
            </a:pPr>
            <a:r>
              <a:rPr lang="en-US" sz="3399">
                <a:solidFill>
                  <a:srgbClr val="000000"/>
                </a:solidFill>
                <a:latin typeface="Poppins Bold"/>
              </a:rPr>
              <a:t>Giorno 5</a:t>
            </a:r>
          </a:p>
        </p:txBody>
      </p:sp>
      <p:sp>
        <p:nvSpPr>
          <p:cNvPr name="TextBox 6" id="6"/>
          <p:cNvSpPr txBox="true"/>
          <p:nvPr/>
        </p:nvSpPr>
        <p:spPr>
          <a:xfrm rot="0">
            <a:off x="4453455" y="1160818"/>
            <a:ext cx="9353660" cy="618490"/>
          </a:xfrm>
          <a:prstGeom prst="rect">
            <a:avLst/>
          </a:prstGeom>
        </p:spPr>
        <p:txBody>
          <a:bodyPr anchor="t" rtlCol="false" tIns="0" lIns="0" bIns="0" rIns="0">
            <a:spAutoFit/>
          </a:bodyPr>
          <a:lstStyle/>
          <a:p>
            <a:pPr algn="ctr">
              <a:lnSpc>
                <a:spcPts val="4759"/>
              </a:lnSpc>
            </a:pPr>
            <a:r>
              <a:rPr lang="en-US" sz="3399">
                <a:solidFill>
                  <a:srgbClr val="FFFFFF"/>
                </a:solidFill>
                <a:latin typeface="Poppins Bold"/>
              </a:rPr>
              <a:t>Fase di autorizzazione - Mitigazioni</a:t>
            </a:r>
          </a:p>
        </p:txBody>
      </p:sp>
      <p:sp>
        <p:nvSpPr>
          <p:cNvPr name="TextBox 7" id="7"/>
          <p:cNvSpPr txBox="true"/>
          <p:nvPr/>
        </p:nvSpPr>
        <p:spPr>
          <a:xfrm rot="0">
            <a:off x="1290519" y="2864485"/>
            <a:ext cx="15706962" cy="5462905"/>
          </a:xfrm>
          <a:prstGeom prst="rect">
            <a:avLst/>
          </a:prstGeom>
        </p:spPr>
        <p:txBody>
          <a:bodyPr anchor="t" rtlCol="false" tIns="0" lIns="0" bIns="0" rIns="0">
            <a:spAutoFit/>
          </a:bodyPr>
          <a:lstStyle/>
          <a:p>
            <a:pPr algn="l">
              <a:lnSpc>
                <a:spcPts val="3920"/>
              </a:lnSpc>
            </a:pPr>
            <a:r>
              <a:rPr lang="en-US" sz="2800">
                <a:solidFill>
                  <a:srgbClr val="FFFFFF"/>
                </a:solidFill>
                <a:latin typeface="Poppins"/>
              </a:rPr>
              <a:t>Accesso non autorizzato </a:t>
            </a:r>
          </a:p>
          <a:p>
            <a:pPr algn="l">
              <a:lnSpc>
                <a:spcPts val="3920"/>
              </a:lnSpc>
            </a:pPr>
          </a:p>
          <a:p>
            <a:pPr algn="l">
              <a:lnSpc>
                <a:spcPts val="3920"/>
              </a:lnSpc>
            </a:pPr>
            <a:r>
              <a:rPr lang="en-US" sz="2800">
                <a:solidFill>
                  <a:srgbClr val="FFFFFF"/>
                </a:solidFill>
                <a:latin typeface="Poppins"/>
              </a:rPr>
              <a:t>Rischio: </a:t>
            </a:r>
          </a:p>
          <a:p>
            <a:pPr algn="l" marL="604523" indent="-302261" lvl="1">
              <a:lnSpc>
                <a:spcPts val="3920"/>
              </a:lnSpc>
              <a:buFont typeface="Arial"/>
              <a:buChar char="•"/>
            </a:pPr>
            <a:r>
              <a:rPr lang="en-US" sz="2800">
                <a:solidFill>
                  <a:srgbClr val="FFFFFF"/>
                </a:solidFill>
                <a:latin typeface="Poppins"/>
              </a:rPr>
              <a:t>Gli accessi non autorizzati possono compromettere i dati sensibili e causare danni significativi. </a:t>
            </a:r>
          </a:p>
          <a:p>
            <a:pPr algn="l">
              <a:lnSpc>
                <a:spcPts val="3920"/>
              </a:lnSpc>
            </a:pPr>
            <a:r>
              <a:rPr lang="en-US" sz="2800">
                <a:solidFill>
                  <a:srgbClr val="FFFFFF"/>
                </a:solidFill>
                <a:latin typeface="Poppins"/>
              </a:rPr>
              <a:t>Mitigazioni: </a:t>
            </a:r>
          </a:p>
          <a:p>
            <a:pPr algn="l" marL="604523" indent="-302261" lvl="1">
              <a:lnSpc>
                <a:spcPts val="3920"/>
              </a:lnSpc>
              <a:buFont typeface="Arial"/>
              <a:buChar char="•"/>
            </a:pPr>
            <a:r>
              <a:rPr lang="en-US" sz="2800">
                <a:solidFill>
                  <a:srgbClr val="FFFFFF"/>
                </a:solidFill>
                <a:latin typeface="Poppins"/>
              </a:rPr>
              <a:t>Autenticazione a Due Fattori (2FA): Implementazione di 2FA per tutti gli accessi ai sistemi. </a:t>
            </a:r>
          </a:p>
          <a:p>
            <a:pPr algn="l" marL="604523" indent="-302261" lvl="1">
              <a:lnSpc>
                <a:spcPts val="3920"/>
              </a:lnSpc>
              <a:buFont typeface="Arial"/>
              <a:buChar char="•"/>
            </a:pPr>
            <a:r>
              <a:rPr lang="en-US" sz="2800">
                <a:solidFill>
                  <a:srgbClr val="FFFFFF"/>
                </a:solidFill>
                <a:latin typeface="Poppins"/>
              </a:rPr>
              <a:t>Identity and Access Management (IAM): Utilizzo di soluzioni IAM come Okta o Azure AD per gestire le identità degli utenti. </a:t>
            </a:r>
          </a:p>
          <a:p>
            <a:pPr algn="l" marL="604523" indent="-302261" lvl="1">
              <a:lnSpc>
                <a:spcPts val="3920"/>
              </a:lnSpc>
              <a:buFont typeface="Arial"/>
              <a:buChar char="•"/>
            </a:pPr>
            <a:r>
              <a:rPr lang="en-US" sz="2800">
                <a:solidFill>
                  <a:srgbClr val="FFFFFF"/>
                </a:solidFill>
                <a:latin typeface="Poppins"/>
              </a:rPr>
              <a:t>Crittografia End-to-End: Applicazione di crittografia per i dati in transito e a riposo. </a:t>
            </a:r>
          </a:p>
        </p:txBody>
      </p:sp>
    </p:spTree>
  </p:cSld>
  <p:clrMapOvr>
    <a:masterClrMapping/>
  </p:clrMapOvr>
</p:sld>
</file>

<file path=ppt/slides/slide3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49503" y="1028700"/>
            <a:ext cx="17561563" cy="8917083"/>
            <a:chOff x="0" y="0"/>
            <a:chExt cx="4625268" cy="2348532"/>
          </a:xfrm>
        </p:grpSpPr>
        <p:sp>
          <p:nvSpPr>
            <p:cNvPr name="Freeform 3" id="3"/>
            <p:cNvSpPr/>
            <p:nvPr/>
          </p:nvSpPr>
          <p:spPr>
            <a:xfrm flipH="false" flipV="false" rot="0">
              <a:off x="0" y="0"/>
              <a:ext cx="4625268" cy="2348532"/>
            </a:xfrm>
            <a:custGeom>
              <a:avLst/>
              <a:gdLst/>
              <a:ahLst/>
              <a:cxnLst/>
              <a:rect r="r" b="b" t="t" l="l"/>
              <a:pathLst>
                <a:path h="2348532" w="4625268">
                  <a:moveTo>
                    <a:pt x="22483" y="0"/>
                  </a:moveTo>
                  <a:lnTo>
                    <a:pt x="4602785" y="0"/>
                  </a:lnTo>
                  <a:cubicBezTo>
                    <a:pt x="4615202" y="0"/>
                    <a:pt x="4625268" y="10066"/>
                    <a:pt x="4625268" y="22483"/>
                  </a:cubicBezTo>
                  <a:lnTo>
                    <a:pt x="4625268" y="2326049"/>
                  </a:lnTo>
                  <a:cubicBezTo>
                    <a:pt x="4625268" y="2338466"/>
                    <a:pt x="4615202" y="2348532"/>
                    <a:pt x="4602785" y="2348532"/>
                  </a:cubicBezTo>
                  <a:lnTo>
                    <a:pt x="22483" y="2348532"/>
                  </a:lnTo>
                  <a:cubicBezTo>
                    <a:pt x="10066" y="2348532"/>
                    <a:pt x="0" y="2338466"/>
                    <a:pt x="0" y="2326049"/>
                  </a:cubicBezTo>
                  <a:lnTo>
                    <a:pt x="0" y="22483"/>
                  </a:lnTo>
                  <a:cubicBezTo>
                    <a:pt x="0" y="10066"/>
                    <a:pt x="10066" y="0"/>
                    <a:pt x="22483" y="0"/>
                  </a:cubicBezTo>
                  <a:close/>
                </a:path>
              </a:pathLst>
            </a:custGeom>
            <a:gradFill rotWithShape="true">
              <a:gsLst>
                <a:gs pos="0">
                  <a:srgbClr val="000000">
                    <a:alpha val="100000"/>
                  </a:srgbClr>
                </a:gs>
                <a:gs pos="100000">
                  <a:srgbClr val="3533CD">
                    <a:alpha val="100000"/>
                  </a:srgbClr>
                </a:gs>
              </a:gsLst>
              <a:lin ang="0"/>
            </a:gradFill>
          </p:spPr>
        </p:sp>
        <p:sp>
          <p:nvSpPr>
            <p:cNvPr name="TextBox 4" id="4"/>
            <p:cNvSpPr txBox="true"/>
            <p:nvPr/>
          </p:nvSpPr>
          <p:spPr>
            <a:xfrm>
              <a:off x="0" y="-66675"/>
              <a:ext cx="4625268" cy="2415207"/>
            </a:xfrm>
            <a:prstGeom prst="rect">
              <a:avLst/>
            </a:prstGeom>
          </p:spPr>
          <p:txBody>
            <a:bodyPr anchor="ctr" rtlCol="false" tIns="50800" lIns="50800" bIns="50800" rIns="50800"/>
            <a:lstStyle/>
            <a:p>
              <a:pPr algn="ctr">
                <a:lnSpc>
                  <a:spcPts val="3499"/>
                </a:lnSpc>
              </a:pPr>
            </a:p>
          </p:txBody>
        </p:sp>
      </p:grpSp>
      <p:sp>
        <p:nvSpPr>
          <p:cNvPr name="TextBox 5" id="5"/>
          <p:cNvSpPr txBox="true"/>
          <p:nvPr/>
        </p:nvSpPr>
        <p:spPr>
          <a:xfrm rot="0">
            <a:off x="15748292" y="172750"/>
            <a:ext cx="1854547" cy="618490"/>
          </a:xfrm>
          <a:prstGeom prst="rect">
            <a:avLst/>
          </a:prstGeom>
        </p:spPr>
        <p:txBody>
          <a:bodyPr anchor="t" rtlCol="false" tIns="0" lIns="0" bIns="0" rIns="0">
            <a:spAutoFit/>
          </a:bodyPr>
          <a:lstStyle/>
          <a:p>
            <a:pPr algn="ctr">
              <a:lnSpc>
                <a:spcPts val="4759"/>
              </a:lnSpc>
            </a:pPr>
            <a:r>
              <a:rPr lang="en-US" sz="3399">
                <a:solidFill>
                  <a:srgbClr val="000000"/>
                </a:solidFill>
                <a:latin typeface="Poppins Bold"/>
              </a:rPr>
              <a:t>Giorno 5</a:t>
            </a:r>
          </a:p>
        </p:txBody>
      </p:sp>
      <p:sp>
        <p:nvSpPr>
          <p:cNvPr name="TextBox 6" id="6"/>
          <p:cNvSpPr txBox="true"/>
          <p:nvPr/>
        </p:nvSpPr>
        <p:spPr>
          <a:xfrm rot="0">
            <a:off x="1290519" y="2465276"/>
            <a:ext cx="15706962" cy="5958205"/>
          </a:xfrm>
          <a:prstGeom prst="rect">
            <a:avLst/>
          </a:prstGeom>
        </p:spPr>
        <p:txBody>
          <a:bodyPr anchor="t" rtlCol="false" tIns="0" lIns="0" bIns="0" rIns="0">
            <a:spAutoFit/>
          </a:bodyPr>
          <a:lstStyle/>
          <a:p>
            <a:pPr algn="l">
              <a:lnSpc>
                <a:spcPts val="3920"/>
              </a:lnSpc>
            </a:pPr>
            <a:r>
              <a:rPr lang="en-US" sz="2800">
                <a:solidFill>
                  <a:srgbClr val="FFFFFF"/>
                </a:solidFill>
                <a:latin typeface="Poppins"/>
              </a:rPr>
              <a:t>Dipendenza dal cloud provider </a:t>
            </a:r>
          </a:p>
          <a:p>
            <a:pPr algn="l">
              <a:lnSpc>
                <a:spcPts val="3920"/>
              </a:lnSpc>
            </a:pPr>
          </a:p>
          <a:p>
            <a:pPr algn="l">
              <a:lnSpc>
                <a:spcPts val="3920"/>
              </a:lnSpc>
            </a:pPr>
            <a:r>
              <a:rPr lang="en-US" sz="2800">
                <a:solidFill>
                  <a:srgbClr val="FFFFFF"/>
                </a:solidFill>
                <a:latin typeface="Poppins"/>
              </a:rPr>
              <a:t>Rischio: </a:t>
            </a:r>
          </a:p>
          <a:p>
            <a:pPr algn="l" marL="604523" indent="-302261" lvl="1">
              <a:lnSpc>
                <a:spcPts val="3920"/>
              </a:lnSpc>
              <a:buFont typeface="Arial"/>
              <a:buChar char="•"/>
            </a:pPr>
            <a:r>
              <a:rPr lang="en-US" sz="2800">
                <a:solidFill>
                  <a:srgbClr val="FFFFFF"/>
                </a:solidFill>
                <a:latin typeface="Poppins"/>
              </a:rPr>
              <a:t>La dipendenza da un singolo provider cloud può portare a problemi di lock-in e affidabilità. </a:t>
            </a:r>
          </a:p>
          <a:p>
            <a:pPr algn="l">
              <a:lnSpc>
                <a:spcPts val="3920"/>
              </a:lnSpc>
            </a:pPr>
            <a:r>
              <a:rPr lang="en-US" sz="2800">
                <a:solidFill>
                  <a:srgbClr val="FFFFFF"/>
                </a:solidFill>
                <a:latin typeface="Poppins"/>
              </a:rPr>
              <a:t>Mitigazioni: </a:t>
            </a:r>
          </a:p>
          <a:p>
            <a:pPr algn="l" marL="604523" indent="-302261" lvl="1">
              <a:lnSpc>
                <a:spcPts val="3920"/>
              </a:lnSpc>
              <a:buFont typeface="Arial"/>
              <a:buChar char="•"/>
            </a:pPr>
            <a:r>
              <a:rPr lang="en-US" sz="2800">
                <a:solidFill>
                  <a:srgbClr val="FFFFFF"/>
                </a:solidFill>
                <a:latin typeface="Poppins"/>
              </a:rPr>
              <a:t>Contratti SLA e Penali: Stipula di contratti SLA con penali per garantire livelli di servizio. </a:t>
            </a:r>
          </a:p>
          <a:p>
            <a:pPr algn="l" marL="604523" indent="-302261" lvl="1">
              <a:lnSpc>
                <a:spcPts val="3920"/>
              </a:lnSpc>
              <a:buFont typeface="Arial"/>
              <a:buChar char="•"/>
            </a:pPr>
            <a:r>
              <a:rPr lang="en-US" sz="2800">
                <a:solidFill>
                  <a:srgbClr val="FFFFFF"/>
                </a:solidFill>
                <a:latin typeface="Poppins"/>
              </a:rPr>
              <a:t>Soluzioni Multi-Cloud: Utilizzo di soluzioni multi-cloud per evitare il lock-in e aumentare la resilienza. </a:t>
            </a:r>
          </a:p>
          <a:p>
            <a:pPr algn="l" marL="604523" indent="-302261" lvl="1">
              <a:lnSpc>
                <a:spcPts val="3920"/>
              </a:lnSpc>
              <a:buFont typeface="Arial"/>
              <a:buChar char="•"/>
            </a:pPr>
            <a:r>
              <a:rPr lang="en-US" sz="2800">
                <a:solidFill>
                  <a:srgbClr val="FFFFFF"/>
                </a:solidFill>
                <a:latin typeface="Poppins"/>
              </a:rPr>
              <a:t>Piani di Continuità Operativa (BC/DR): Sviluppo e test regolari di piani di continuità operativa e ripristino di emergenza. </a:t>
            </a:r>
          </a:p>
        </p:txBody>
      </p:sp>
      <p:sp>
        <p:nvSpPr>
          <p:cNvPr name="TextBox 7" id="7"/>
          <p:cNvSpPr txBox="true"/>
          <p:nvPr/>
        </p:nvSpPr>
        <p:spPr>
          <a:xfrm rot="0">
            <a:off x="4453455" y="1160818"/>
            <a:ext cx="9353660" cy="618490"/>
          </a:xfrm>
          <a:prstGeom prst="rect">
            <a:avLst/>
          </a:prstGeom>
        </p:spPr>
        <p:txBody>
          <a:bodyPr anchor="t" rtlCol="false" tIns="0" lIns="0" bIns="0" rIns="0">
            <a:spAutoFit/>
          </a:bodyPr>
          <a:lstStyle/>
          <a:p>
            <a:pPr algn="ctr">
              <a:lnSpc>
                <a:spcPts val="4759"/>
              </a:lnSpc>
            </a:pPr>
            <a:r>
              <a:rPr lang="en-US" sz="3399">
                <a:solidFill>
                  <a:srgbClr val="FFFFFF"/>
                </a:solidFill>
                <a:latin typeface="Poppins Bold"/>
              </a:rPr>
              <a:t>Fase di autorizzazione - Mitigazioni</a:t>
            </a:r>
          </a:p>
        </p:txBody>
      </p:sp>
    </p:spTree>
  </p:cSld>
  <p:clrMapOvr>
    <a:masterClrMapping/>
  </p:clrMapOvr>
</p:sld>
</file>

<file path=ppt/slides/slide3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49503" y="1028700"/>
            <a:ext cx="17561563" cy="8917083"/>
            <a:chOff x="0" y="0"/>
            <a:chExt cx="4625268" cy="2348532"/>
          </a:xfrm>
        </p:grpSpPr>
        <p:sp>
          <p:nvSpPr>
            <p:cNvPr name="Freeform 3" id="3"/>
            <p:cNvSpPr/>
            <p:nvPr/>
          </p:nvSpPr>
          <p:spPr>
            <a:xfrm flipH="false" flipV="false" rot="0">
              <a:off x="0" y="0"/>
              <a:ext cx="4625268" cy="2348532"/>
            </a:xfrm>
            <a:custGeom>
              <a:avLst/>
              <a:gdLst/>
              <a:ahLst/>
              <a:cxnLst/>
              <a:rect r="r" b="b" t="t" l="l"/>
              <a:pathLst>
                <a:path h="2348532" w="4625268">
                  <a:moveTo>
                    <a:pt x="22483" y="0"/>
                  </a:moveTo>
                  <a:lnTo>
                    <a:pt x="4602785" y="0"/>
                  </a:lnTo>
                  <a:cubicBezTo>
                    <a:pt x="4615202" y="0"/>
                    <a:pt x="4625268" y="10066"/>
                    <a:pt x="4625268" y="22483"/>
                  </a:cubicBezTo>
                  <a:lnTo>
                    <a:pt x="4625268" y="2326049"/>
                  </a:lnTo>
                  <a:cubicBezTo>
                    <a:pt x="4625268" y="2338466"/>
                    <a:pt x="4615202" y="2348532"/>
                    <a:pt x="4602785" y="2348532"/>
                  </a:cubicBezTo>
                  <a:lnTo>
                    <a:pt x="22483" y="2348532"/>
                  </a:lnTo>
                  <a:cubicBezTo>
                    <a:pt x="10066" y="2348532"/>
                    <a:pt x="0" y="2338466"/>
                    <a:pt x="0" y="2326049"/>
                  </a:cubicBezTo>
                  <a:lnTo>
                    <a:pt x="0" y="22483"/>
                  </a:lnTo>
                  <a:cubicBezTo>
                    <a:pt x="0" y="10066"/>
                    <a:pt x="10066" y="0"/>
                    <a:pt x="22483" y="0"/>
                  </a:cubicBezTo>
                  <a:close/>
                </a:path>
              </a:pathLst>
            </a:custGeom>
            <a:gradFill rotWithShape="true">
              <a:gsLst>
                <a:gs pos="0">
                  <a:srgbClr val="000000">
                    <a:alpha val="100000"/>
                  </a:srgbClr>
                </a:gs>
                <a:gs pos="100000">
                  <a:srgbClr val="3533CD">
                    <a:alpha val="100000"/>
                  </a:srgbClr>
                </a:gs>
              </a:gsLst>
              <a:lin ang="0"/>
            </a:gradFill>
          </p:spPr>
        </p:sp>
        <p:sp>
          <p:nvSpPr>
            <p:cNvPr name="TextBox 4" id="4"/>
            <p:cNvSpPr txBox="true"/>
            <p:nvPr/>
          </p:nvSpPr>
          <p:spPr>
            <a:xfrm>
              <a:off x="0" y="-66675"/>
              <a:ext cx="4625268" cy="2415207"/>
            </a:xfrm>
            <a:prstGeom prst="rect">
              <a:avLst/>
            </a:prstGeom>
          </p:spPr>
          <p:txBody>
            <a:bodyPr anchor="ctr" rtlCol="false" tIns="50800" lIns="50800" bIns="50800" rIns="50800"/>
            <a:lstStyle/>
            <a:p>
              <a:pPr algn="ctr">
                <a:lnSpc>
                  <a:spcPts val="3499"/>
                </a:lnSpc>
              </a:pPr>
            </a:p>
          </p:txBody>
        </p:sp>
      </p:grpSp>
      <p:sp>
        <p:nvSpPr>
          <p:cNvPr name="TextBox 5" id="5"/>
          <p:cNvSpPr txBox="true"/>
          <p:nvPr/>
        </p:nvSpPr>
        <p:spPr>
          <a:xfrm rot="0">
            <a:off x="15748292" y="172750"/>
            <a:ext cx="1854547" cy="618490"/>
          </a:xfrm>
          <a:prstGeom prst="rect">
            <a:avLst/>
          </a:prstGeom>
        </p:spPr>
        <p:txBody>
          <a:bodyPr anchor="t" rtlCol="false" tIns="0" lIns="0" bIns="0" rIns="0">
            <a:spAutoFit/>
          </a:bodyPr>
          <a:lstStyle/>
          <a:p>
            <a:pPr algn="ctr">
              <a:lnSpc>
                <a:spcPts val="4759"/>
              </a:lnSpc>
            </a:pPr>
            <a:r>
              <a:rPr lang="en-US" sz="3399">
                <a:solidFill>
                  <a:srgbClr val="000000"/>
                </a:solidFill>
                <a:latin typeface="Poppins Bold"/>
              </a:rPr>
              <a:t>Giorno 5</a:t>
            </a:r>
          </a:p>
        </p:txBody>
      </p:sp>
      <p:sp>
        <p:nvSpPr>
          <p:cNvPr name="TextBox 6" id="6"/>
          <p:cNvSpPr txBox="true"/>
          <p:nvPr/>
        </p:nvSpPr>
        <p:spPr>
          <a:xfrm rot="0">
            <a:off x="1276803" y="2612067"/>
            <a:ext cx="15706962" cy="5958205"/>
          </a:xfrm>
          <a:prstGeom prst="rect">
            <a:avLst/>
          </a:prstGeom>
        </p:spPr>
        <p:txBody>
          <a:bodyPr anchor="t" rtlCol="false" tIns="0" lIns="0" bIns="0" rIns="0">
            <a:spAutoFit/>
          </a:bodyPr>
          <a:lstStyle/>
          <a:p>
            <a:pPr algn="l">
              <a:lnSpc>
                <a:spcPts val="3920"/>
              </a:lnSpc>
            </a:pPr>
            <a:r>
              <a:rPr lang="en-US" sz="2800">
                <a:solidFill>
                  <a:srgbClr val="FFFFFF"/>
                </a:solidFill>
                <a:latin typeface="Poppins"/>
              </a:rPr>
              <a:t>Connettività e performance della rete Internet </a:t>
            </a:r>
          </a:p>
          <a:p>
            <a:pPr algn="l">
              <a:lnSpc>
                <a:spcPts val="3920"/>
              </a:lnSpc>
            </a:pPr>
          </a:p>
          <a:p>
            <a:pPr algn="l">
              <a:lnSpc>
                <a:spcPts val="3920"/>
              </a:lnSpc>
            </a:pPr>
            <a:r>
              <a:rPr lang="en-US" sz="2800">
                <a:solidFill>
                  <a:srgbClr val="FFFFFF"/>
                </a:solidFill>
                <a:latin typeface="Poppins"/>
              </a:rPr>
              <a:t>Rischio: </a:t>
            </a:r>
          </a:p>
          <a:p>
            <a:pPr algn="l" marL="604523" indent="-302261" lvl="1">
              <a:lnSpc>
                <a:spcPts val="3920"/>
              </a:lnSpc>
              <a:buFont typeface="Arial"/>
              <a:buChar char="•"/>
            </a:pPr>
            <a:r>
              <a:rPr lang="en-US" sz="2800">
                <a:solidFill>
                  <a:srgbClr val="FFFFFF"/>
                </a:solidFill>
                <a:latin typeface="Poppins"/>
              </a:rPr>
              <a:t>Problemi di connettività possono causare interruzioni del servizio e ridurre la produttività. </a:t>
            </a:r>
          </a:p>
          <a:p>
            <a:pPr algn="l">
              <a:lnSpc>
                <a:spcPts val="3920"/>
              </a:lnSpc>
            </a:pPr>
            <a:r>
              <a:rPr lang="en-US" sz="2800">
                <a:solidFill>
                  <a:srgbClr val="FFFFFF"/>
                </a:solidFill>
                <a:latin typeface="Poppins"/>
              </a:rPr>
              <a:t>Mitigazioni: </a:t>
            </a:r>
          </a:p>
          <a:p>
            <a:pPr algn="l" marL="604523" indent="-302261" lvl="1">
              <a:lnSpc>
                <a:spcPts val="3920"/>
              </a:lnSpc>
              <a:buFont typeface="Arial"/>
              <a:buChar char="•"/>
            </a:pPr>
            <a:r>
              <a:rPr lang="en-US" sz="2800">
                <a:solidFill>
                  <a:srgbClr val="FFFFFF"/>
                </a:solidFill>
                <a:latin typeface="Poppins"/>
              </a:rPr>
              <a:t>Servizi di Rete di Alta Qualità: Collaborazione con ISP affidabili e implementazione di soluzioni di rete ad alta disponibilità (HA). </a:t>
            </a:r>
          </a:p>
          <a:p>
            <a:pPr algn="l" marL="604523" indent="-302261" lvl="1">
              <a:lnSpc>
                <a:spcPts val="3920"/>
              </a:lnSpc>
              <a:buFont typeface="Arial"/>
              <a:buChar char="•"/>
            </a:pPr>
            <a:r>
              <a:rPr lang="en-US" sz="2800">
                <a:solidFill>
                  <a:srgbClr val="FFFFFF"/>
                </a:solidFill>
                <a:latin typeface="Poppins"/>
              </a:rPr>
              <a:t>Ottimizzazione delle Performance: Utilizzo di strumenti di ottimizzazione come CDN e QoS. </a:t>
            </a:r>
          </a:p>
          <a:p>
            <a:pPr algn="l" marL="604523" indent="-302261" lvl="1">
              <a:lnSpc>
                <a:spcPts val="3920"/>
              </a:lnSpc>
              <a:buFont typeface="Arial"/>
              <a:buChar char="•"/>
            </a:pPr>
            <a:r>
              <a:rPr lang="en-US" sz="2800">
                <a:solidFill>
                  <a:srgbClr val="FFFFFF"/>
                </a:solidFill>
                <a:latin typeface="Poppins"/>
              </a:rPr>
              <a:t>Monitoraggio Proattivo della Rete: Implementazione di sistemi di monitoraggio come Datadog, New Relic o Splunk.</a:t>
            </a:r>
          </a:p>
        </p:txBody>
      </p:sp>
      <p:sp>
        <p:nvSpPr>
          <p:cNvPr name="TextBox 7" id="7"/>
          <p:cNvSpPr txBox="true"/>
          <p:nvPr/>
        </p:nvSpPr>
        <p:spPr>
          <a:xfrm rot="0">
            <a:off x="4453455" y="1160818"/>
            <a:ext cx="9353660" cy="618490"/>
          </a:xfrm>
          <a:prstGeom prst="rect">
            <a:avLst/>
          </a:prstGeom>
        </p:spPr>
        <p:txBody>
          <a:bodyPr anchor="t" rtlCol="false" tIns="0" lIns="0" bIns="0" rIns="0">
            <a:spAutoFit/>
          </a:bodyPr>
          <a:lstStyle/>
          <a:p>
            <a:pPr algn="ctr">
              <a:lnSpc>
                <a:spcPts val="4759"/>
              </a:lnSpc>
            </a:pPr>
            <a:r>
              <a:rPr lang="en-US" sz="3399">
                <a:solidFill>
                  <a:srgbClr val="FFFFFF"/>
                </a:solidFill>
                <a:latin typeface="Poppins Bold"/>
              </a:rPr>
              <a:t>Fase di autorizzazione - Mitigazioni</a:t>
            </a:r>
          </a:p>
        </p:txBody>
      </p:sp>
    </p:spTree>
  </p:cSld>
  <p:clrMapOvr>
    <a:masterClrMapping/>
  </p:clrMapOvr>
</p:sld>
</file>

<file path=ppt/slides/slide3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49503" y="1028700"/>
            <a:ext cx="17561563" cy="8917083"/>
            <a:chOff x="0" y="0"/>
            <a:chExt cx="4625268" cy="2348532"/>
          </a:xfrm>
        </p:grpSpPr>
        <p:sp>
          <p:nvSpPr>
            <p:cNvPr name="Freeform 3" id="3"/>
            <p:cNvSpPr/>
            <p:nvPr/>
          </p:nvSpPr>
          <p:spPr>
            <a:xfrm flipH="false" flipV="false" rot="0">
              <a:off x="0" y="0"/>
              <a:ext cx="4625268" cy="2348532"/>
            </a:xfrm>
            <a:custGeom>
              <a:avLst/>
              <a:gdLst/>
              <a:ahLst/>
              <a:cxnLst/>
              <a:rect r="r" b="b" t="t" l="l"/>
              <a:pathLst>
                <a:path h="2348532" w="4625268">
                  <a:moveTo>
                    <a:pt x="22483" y="0"/>
                  </a:moveTo>
                  <a:lnTo>
                    <a:pt x="4602785" y="0"/>
                  </a:lnTo>
                  <a:cubicBezTo>
                    <a:pt x="4615202" y="0"/>
                    <a:pt x="4625268" y="10066"/>
                    <a:pt x="4625268" y="22483"/>
                  </a:cubicBezTo>
                  <a:lnTo>
                    <a:pt x="4625268" y="2326049"/>
                  </a:lnTo>
                  <a:cubicBezTo>
                    <a:pt x="4625268" y="2338466"/>
                    <a:pt x="4615202" y="2348532"/>
                    <a:pt x="4602785" y="2348532"/>
                  </a:cubicBezTo>
                  <a:lnTo>
                    <a:pt x="22483" y="2348532"/>
                  </a:lnTo>
                  <a:cubicBezTo>
                    <a:pt x="10066" y="2348532"/>
                    <a:pt x="0" y="2338466"/>
                    <a:pt x="0" y="2326049"/>
                  </a:cubicBezTo>
                  <a:lnTo>
                    <a:pt x="0" y="22483"/>
                  </a:lnTo>
                  <a:cubicBezTo>
                    <a:pt x="0" y="10066"/>
                    <a:pt x="10066" y="0"/>
                    <a:pt x="22483" y="0"/>
                  </a:cubicBezTo>
                  <a:close/>
                </a:path>
              </a:pathLst>
            </a:custGeom>
            <a:gradFill rotWithShape="true">
              <a:gsLst>
                <a:gs pos="0">
                  <a:srgbClr val="000000">
                    <a:alpha val="100000"/>
                  </a:srgbClr>
                </a:gs>
                <a:gs pos="100000">
                  <a:srgbClr val="3533CD">
                    <a:alpha val="100000"/>
                  </a:srgbClr>
                </a:gs>
              </a:gsLst>
              <a:lin ang="0"/>
            </a:gradFill>
          </p:spPr>
        </p:sp>
        <p:sp>
          <p:nvSpPr>
            <p:cNvPr name="TextBox 4" id="4"/>
            <p:cNvSpPr txBox="true"/>
            <p:nvPr/>
          </p:nvSpPr>
          <p:spPr>
            <a:xfrm>
              <a:off x="0" y="-66675"/>
              <a:ext cx="4625268" cy="2415207"/>
            </a:xfrm>
            <a:prstGeom prst="rect">
              <a:avLst/>
            </a:prstGeom>
          </p:spPr>
          <p:txBody>
            <a:bodyPr anchor="ctr" rtlCol="false" tIns="50800" lIns="50800" bIns="50800" rIns="50800"/>
            <a:lstStyle/>
            <a:p>
              <a:pPr algn="ctr">
                <a:lnSpc>
                  <a:spcPts val="3499"/>
                </a:lnSpc>
              </a:pPr>
            </a:p>
          </p:txBody>
        </p:sp>
      </p:grpSp>
      <p:sp>
        <p:nvSpPr>
          <p:cNvPr name="TextBox 5" id="5"/>
          <p:cNvSpPr txBox="true"/>
          <p:nvPr/>
        </p:nvSpPr>
        <p:spPr>
          <a:xfrm rot="0">
            <a:off x="15748292" y="172750"/>
            <a:ext cx="1854547" cy="618490"/>
          </a:xfrm>
          <a:prstGeom prst="rect">
            <a:avLst/>
          </a:prstGeom>
        </p:spPr>
        <p:txBody>
          <a:bodyPr anchor="t" rtlCol="false" tIns="0" lIns="0" bIns="0" rIns="0">
            <a:spAutoFit/>
          </a:bodyPr>
          <a:lstStyle/>
          <a:p>
            <a:pPr algn="ctr">
              <a:lnSpc>
                <a:spcPts val="4759"/>
              </a:lnSpc>
            </a:pPr>
            <a:r>
              <a:rPr lang="en-US" sz="3399">
                <a:solidFill>
                  <a:srgbClr val="000000"/>
                </a:solidFill>
                <a:latin typeface="Poppins Bold"/>
              </a:rPr>
              <a:t>Giorno 5</a:t>
            </a:r>
          </a:p>
        </p:txBody>
      </p:sp>
      <p:sp>
        <p:nvSpPr>
          <p:cNvPr name="TextBox 6" id="6"/>
          <p:cNvSpPr txBox="true"/>
          <p:nvPr/>
        </p:nvSpPr>
        <p:spPr>
          <a:xfrm rot="0">
            <a:off x="2735043" y="3447052"/>
            <a:ext cx="12817914" cy="2986405"/>
          </a:xfrm>
          <a:prstGeom prst="rect">
            <a:avLst/>
          </a:prstGeom>
        </p:spPr>
        <p:txBody>
          <a:bodyPr anchor="t" rtlCol="false" tIns="0" lIns="0" bIns="0" rIns="0">
            <a:spAutoFit/>
          </a:bodyPr>
          <a:lstStyle/>
          <a:p>
            <a:pPr algn="l">
              <a:lnSpc>
                <a:spcPts val="3920"/>
              </a:lnSpc>
            </a:pPr>
            <a:r>
              <a:rPr lang="en-US" sz="2800">
                <a:solidFill>
                  <a:srgbClr val="FFFFFF"/>
                </a:solidFill>
                <a:latin typeface="Poppins"/>
              </a:rPr>
              <a:t>Analizzati i rischi e le possibili mitigazioni, il team di autorizzazione approva il piano fornito in precedenza dai tecnici per quanto riguarda l’implementazione dell’opzione 2 e dei susseguenti controlli.</a:t>
            </a:r>
          </a:p>
          <a:p>
            <a:pPr algn="l">
              <a:lnSpc>
                <a:spcPts val="3920"/>
              </a:lnSpc>
            </a:pPr>
          </a:p>
          <a:p>
            <a:pPr algn="l">
              <a:lnSpc>
                <a:spcPts val="3920"/>
              </a:lnSpc>
            </a:pPr>
            <a:r>
              <a:rPr lang="en-US" sz="2800">
                <a:solidFill>
                  <a:srgbClr val="FFFFFF"/>
                </a:solidFill>
                <a:latin typeface="Poppins"/>
              </a:rPr>
              <a:t>Si consiglia, inoltre, di effettuare dei controlli di routine sulle implementazioni ogni 3 mesi, a cadenza regolare.</a:t>
            </a:r>
          </a:p>
        </p:txBody>
      </p:sp>
      <p:sp>
        <p:nvSpPr>
          <p:cNvPr name="TextBox 7" id="7"/>
          <p:cNvSpPr txBox="true"/>
          <p:nvPr/>
        </p:nvSpPr>
        <p:spPr>
          <a:xfrm rot="0">
            <a:off x="3874331" y="1160818"/>
            <a:ext cx="10539338" cy="618490"/>
          </a:xfrm>
          <a:prstGeom prst="rect">
            <a:avLst/>
          </a:prstGeom>
        </p:spPr>
        <p:txBody>
          <a:bodyPr anchor="t" rtlCol="false" tIns="0" lIns="0" bIns="0" rIns="0">
            <a:spAutoFit/>
          </a:bodyPr>
          <a:lstStyle/>
          <a:p>
            <a:pPr algn="ctr">
              <a:lnSpc>
                <a:spcPts val="4759"/>
              </a:lnSpc>
            </a:pPr>
            <a:r>
              <a:rPr lang="en-US" sz="3399">
                <a:solidFill>
                  <a:srgbClr val="FFFFFF"/>
                </a:solidFill>
                <a:latin typeface="Poppins Bold"/>
              </a:rPr>
              <a:t>Fase di autorizzazione - Considerazioni finali</a:t>
            </a:r>
          </a:p>
        </p:txBody>
      </p:sp>
    </p:spTree>
  </p:cSld>
  <p:clrMapOvr>
    <a:masterClrMapping/>
  </p:clrMapOvr>
</p:sld>
</file>

<file path=ppt/slides/slide3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66" r="0" b="-16666"/>
            </a:stretch>
          </a:blipFill>
        </p:spPr>
      </p:sp>
      <p:grpSp>
        <p:nvGrpSpPr>
          <p:cNvPr name="Group 3" id="3"/>
          <p:cNvGrpSpPr/>
          <p:nvPr/>
        </p:nvGrpSpPr>
        <p:grpSpPr>
          <a:xfrm rot="0">
            <a:off x="-717550" y="-130175"/>
            <a:ext cx="13627100" cy="10547350"/>
            <a:chOff x="0" y="0"/>
            <a:chExt cx="3589030" cy="2777903"/>
          </a:xfrm>
        </p:grpSpPr>
        <p:sp>
          <p:nvSpPr>
            <p:cNvPr name="Freeform 4" id="4"/>
            <p:cNvSpPr/>
            <p:nvPr/>
          </p:nvSpPr>
          <p:spPr>
            <a:xfrm flipH="false" flipV="false" rot="0">
              <a:off x="0" y="0"/>
              <a:ext cx="3589031" cy="2777903"/>
            </a:xfrm>
            <a:custGeom>
              <a:avLst/>
              <a:gdLst/>
              <a:ahLst/>
              <a:cxnLst/>
              <a:rect r="r" b="b" t="t" l="l"/>
              <a:pathLst>
                <a:path h="2777903" w="3589031">
                  <a:moveTo>
                    <a:pt x="28974" y="0"/>
                  </a:moveTo>
                  <a:lnTo>
                    <a:pt x="3560056" y="0"/>
                  </a:lnTo>
                  <a:cubicBezTo>
                    <a:pt x="3576058" y="0"/>
                    <a:pt x="3589031" y="12972"/>
                    <a:pt x="3589031" y="28974"/>
                  </a:cubicBezTo>
                  <a:lnTo>
                    <a:pt x="3589031" y="2748929"/>
                  </a:lnTo>
                  <a:cubicBezTo>
                    <a:pt x="3589031" y="2764931"/>
                    <a:pt x="3576058" y="2777903"/>
                    <a:pt x="3560056" y="2777903"/>
                  </a:cubicBezTo>
                  <a:lnTo>
                    <a:pt x="28974" y="2777903"/>
                  </a:lnTo>
                  <a:cubicBezTo>
                    <a:pt x="12972" y="2777903"/>
                    <a:pt x="0" y="2764931"/>
                    <a:pt x="0" y="2748929"/>
                  </a:cubicBezTo>
                  <a:lnTo>
                    <a:pt x="0" y="28974"/>
                  </a:lnTo>
                  <a:cubicBezTo>
                    <a:pt x="0" y="12972"/>
                    <a:pt x="12972" y="0"/>
                    <a:pt x="28974" y="0"/>
                  </a:cubicBezTo>
                  <a:close/>
                </a:path>
              </a:pathLst>
            </a:custGeom>
            <a:gradFill rotWithShape="true">
              <a:gsLst>
                <a:gs pos="0">
                  <a:srgbClr val="000000">
                    <a:alpha val="100000"/>
                  </a:srgbClr>
                </a:gs>
                <a:gs pos="100000">
                  <a:srgbClr val="3533CD">
                    <a:alpha val="100000"/>
                  </a:srgbClr>
                </a:gs>
              </a:gsLst>
              <a:lin ang="0"/>
            </a:gradFill>
          </p:spPr>
        </p:sp>
        <p:sp>
          <p:nvSpPr>
            <p:cNvPr name="TextBox 5" id="5"/>
            <p:cNvSpPr txBox="true"/>
            <p:nvPr/>
          </p:nvSpPr>
          <p:spPr>
            <a:xfrm>
              <a:off x="0" y="-47625"/>
              <a:ext cx="3589030" cy="2825528"/>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1028700" y="962025"/>
            <a:ext cx="11763059" cy="1303655"/>
          </a:xfrm>
          <a:prstGeom prst="rect">
            <a:avLst/>
          </a:prstGeom>
        </p:spPr>
        <p:txBody>
          <a:bodyPr anchor="t" rtlCol="false" tIns="0" lIns="0" bIns="0" rIns="0">
            <a:spAutoFit/>
          </a:bodyPr>
          <a:lstStyle/>
          <a:p>
            <a:pPr algn="l">
              <a:lnSpc>
                <a:spcPts val="5319"/>
              </a:lnSpc>
              <a:spcBef>
                <a:spcPct val="0"/>
              </a:spcBef>
            </a:pPr>
            <a:r>
              <a:rPr lang="en-US" sz="3799">
                <a:solidFill>
                  <a:srgbClr val="FFFFFF"/>
                </a:solidFill>
                <a:latin typeface="League Spartan"/>
              </a:rPr>
              <a:t>OPZIONE 1: ARCHITETTURA DI RETE CON MIDDLEWARE ON-PREMISES</a:t>
            </a:r>
          </a:p>
        </p:txBody>
      </p:sp>
      <p:sp>
        <p:nvSpPr>
          <p:cNvPr name="TextBox 7" id="7"/>
          <p:cNvSpPr txBox="true"/>
          <p:nvPr/>
        </p:nvSpPr>
        <p:spPr>
          <a:xfrm rot="0">
            <a:off x="1898857" y="2583523"/>
            <a:ext cx="10264653" cy="5246027"/>
          </a:xfrm>
          <a:prstGeom prst="rect">
            <a:avLst/>
          </a:prstGeom>
        </p:spPr>
        <p:txBody>
          <a:bodyPr anchor="t" rtlCol="false" tIns="0" lIns="0" bIns="0" rIns="0">
            <a:spAutoFit/>
          </a:bodyPr>
          <a:lstStyle/>
          <a:p>
            <a:pPr algn="l">
              <a:lnSpc>
                <a:spcPts val="3798"/>
              </a:lnSpc>
            </a:pPr>
            <a:r>
              <a:rPr lang="en-US" sz="2713">
                <a:solidFill>
                  <a:srgbClr val="FFFFFF"/>
                </a:solidFill>
                <a:latin typeface="Poppins"/>
              </a:rPr>
              <a:t>Vantaggi </a:t>
            </a:r>
          </a:p>
          <a:p>
            <a:pPr algn="l" marL="585848" indent="-292924" lvl="1">
              <a:lnSpc>
                <a:spcPts val="3798"/>
              </a:lnSpc>
              <a:buFont typeface="Arial"/>
              <a:buChar char="•"/>
            </a:pPr>
            <a:r>
              <a:rPr lang="en-US" sz="2713">
                <a:solidFill>
                  <a:srgbClr val="FFFFFF"/>
                </a:solidFill>
                <a:latin typeface="Poppins"/>
              </a:rPr>
              <a:t>Sicurezza: Maggiore controllo sulla sicurezza dei dati poiché il middleware è on-premises. </a:t>
            </a:r>
          </a:p>
          <a:p>
            <a:pPr algn="l" marL="585848" indent="-292924" lvl="1">
              <a:lnSpc>
                <a:spcPts val="3798"/>
              </a:lnSpc>
              <a:buFont typeface="Arial"/>
              <a:buChar char="•"/>
            </a:pPr>
            <a:r>
              <a:rPr lang="en-US" sz="2713">
                <a:solidFill>
                  <a:srgbClr val="FFFFFF"/>
                </a:solidFill>
                <a:latin typeface="Poppins"/>
              </a:rPr>
              <a:t>Riservatezza: Minore esposizione dei dati sensibili su internet. </a:t>
            </a:r>
          </a:p>
          <a:p>
            <a:pPr algn="l">
              <a:lnSpc>
                <a:spcPts val="3798"/>
              </a:lnSpc>
            </a:pPr>
          </a:p>
          <a:p>
            <a:pPr algn="l">
              <a:lnSpc>
                <a:spcPts val="3798"/>
              </a:lnSpc>
            </a:pPr>
            <a:r>
              <a:rPr lang="en-US" sz="2713">
                <a:solidFill>
                  <a:srgbClr val="FFFFFF"/>
                </a:solidFill>
                <a:latin typeface="Poppins"/>
              </a:rPr>
              <a:t>Svantaggi </a:t>
            </a:r>
          </a:p>
          <a:p>
            <a:pPr algn="l" marL="585848" indent="-292924" lvl="1">
              <a:lnSpc>
                <a:spcPts val="3798"/>
              </a:lnSpc>
              <a:buFont typeface="Arial"/>
              <a:buChar char="•"/>
            </a:pPr>
            <a:r>
              <a:rPr lang="en-US" sz="2713">
                <a:solidFill>
                  <a:srgbClr val="FFFFFF"/>
                </a:solidFill>
                <a:latin typeface="Poppins"/>
              </a:rPr>
              <a:t>Manutenzione: Maggiore complessità nella gestione e manutenzione dell'infrastruttura on-premises. </a:t>
            </a:r>
          </a:p>
          <a:p>
            <a:pPr algn="l" marL="585848" indent="-292924" lvl="1">
              <a:lnSpc>
                <a:spcPts val="3798"/>
              </a:lnSpc>
              <a:buFont typeface="Arial"/>
              <a:buChar char="•"/>
            </a:pPr>
            <a:r>
              <a:rPr lang="en-US" sz="2713">
                <a:solidFill>
                  <a:srgbClr val="FFFFFF"/>
                </a:solidFill>
                <a:latin typeface="Poppins"/>
              </a:rPr>
              <a:t>Scalabilità: Potrebbe essere più difficile scalare rispetto a una soluzione completamente cloud.</a:t>
            </a:r>
          </a:p>
        </p:txBody>
      </p:sp>
      <p:sp>
        <p:nvSpPr>
          <p:cNvPr name="TextBox 8" id="8"/>
          <p:cNvSpPr txBox="true"/>
          <p:nvPr/>
        </p:nvSpPr>
        <p:spPr>
          <a:xfrm rot="0">
            <a:off x="15807451" y="172750"/>
            <a:ext cx="1736229" cy="618490"/>
          </a:xfrm>
          <a:prstGeom prst="rect">
            <a:avLst/>
          </a:prstGeom>
        </p:spPr>
        <p:txBody>
          <a:bodyPr anchor="t" rtlCol="false" tIns="0" lIns="0" bIns="0" rIns="0">
            <a:spAutoFit/>
          </a:bodyPr>
          <a:lstStyle/>
          <a:p>
            <a:pPr algn="ctr">
              <a:lnSpc>
                <a:spcPts val="4759"/>
              </a:lnSpc>
            </a:pPr>
            <a:r>
              <a:rPr lang="en-US" sz="3399">
                <a:solidFill>
                  <a:srgbClr val="000000"/>
                </a:solidFill>
                <a:latin typeface="Poppins Bold"/>
              </a:rPr>
              <a:t>Giorno 1</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66" r="0" b="-16666"/>
            </a:stretch>
          </a:blipFill>
        </p:spPr>
      </p:sp>
      <p:grpSp>
        <p:nvGrpSpPr>
          <p:cNvPr name="Group 3" id="3"/>
          <p:cNvGrpSpPr/>
          <p:nvPr/>
        </p:nvGrpSpPr>
        <p:grpSpPr>
          <a:xfrm rot="0">
            <a:off x="-717550" y="-130175"/>
            <a:ext cx="13627100" cy="10547350"/>
            <a:chOff x="0" y="0"/>
            <a:chExt cx="3589030" cy="2777903"/>
          </a:xfrm>
        </p:grpSpPr>
        <p:sp>
          <p:nvSpPr>
            <p:cNvPr name="Freeform 4" id="4"/>
            <p:cNvSpPr/>
            <p:nvPr/>
          </p:nvSpPr>
          <p:spPr>
            <a:xfrm flipH="false" flipV="false" rot="0">
              <a:off x="0" y="0"/>
              <a:ext cx="3589031" cy="2777903"/>
            </a:xfrm>
            <a:custGeom>
              <a:avLst/>
              <a:gdLst/>
              <a:ahLst/>
              <a:cxnLst/>
              <a:rect r="r" b="b" t="t" l="l"/>
              <a:pathLst>
                <a:path h="2777903" w="3589031">
                  <a:moveTo>
                    <a:pt x="28974" y="0"/>
                  </a:moveTo>
                  <a:lnTo>
                    <a:pt x="3560056" y="0"/>
                  </a:lnTo>
                  <a:cubicBezTo>
                    <a:pt x="3576058" y="0"/>
                    <a:pt x="3589031" y="12972"/>
                    <a:pt x="3589031" y="28974"/>
                  </a:cubicBezTo>
                  <a:lnTo>
                    <a:pt x="3589031" y="2748929"/>
                  </a:lnTo>
                  <a:cubicBezTo>
                    <a:pt x="3589031" y="2764931"/>
                    <a:pt x="3576058" y="2777903"/>
                    <a:pt x="3560056" y="2777903"/>
                  </a:cubicBezTo>
                  <a:lnTo>
                    <a:pt x="28974" y="2777903"/>
                  </a:lnTo>
                  <a:cubicBezTo>
                    <a:pt x="12972" y="2777903"/>
                    <a:pt x="0" y="2764931"/>
                    <a:pt x="0" y="2748929"/>
                  </a:cubicBezTo>
                  <a:lnTo>
                    <a:pt x="0" y="28974"/>
                  </a:lnTo>
                  <a:cubicBezTo>
                    <a:pt x="0" y="12972"/>
                    <a:pt x="12972" y="0"/>
                    <a:pt x="28974" y="0"/>
                  </a:cubicBezTo>
                  <a:close/>
                </a:path>
              </a:pathLst>
            </a:custGeom>
            <a:gradFill rotWithShape="true">
              <a:gsLst>
                <a:gs pos="0">
                  <a:srgbClr val="000000">
                    <a:alpha val="100000"/>
                  </a:srgbClr>
                </a:gs>
                <a:gs pos="100000">
                  <a:srgbClr val="3533CD">
                    <a:alpha val="100000"/>
                  </a:srgbClr>
                </a:gs>
              </a:gsLst>
              <a:lin ang="0"/>
            </a:gradFill>
          </p:spPr>
        </p:sp>
        <p:sp>
          <p:nvSpPr>
            <p:cNvPr name="TextBox 5" id="5"/>
            <p:cNvSpPr txBox="true"/>
            <p:nvPr/>
          </p:nvSpPr>
          <p:spPr>
            <a:xfrm>
              <a:off x="0" y="-47625"/>
              <a:ext cx="3589030" cy="2825528"/>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1028700" y="962025"/>
            <a:ext cx="11763059" cy="1303655"/>
          </a:xfrm>
          <a:prstGeom prst="rect">
            <a:avLst/>
          </a:prstGeom>
        </p:spPr>
        <p:txBody>
          <a:bodyPr anchor="t" rtlCol="false" tIns="0" lIns="0" bIns="0" rIns="0">
            <a:spAutoFit/>
          </a:bodyPr>
          <a:lstStyle/>
          <a:p>
            <a:pPr algn="l">
              <a:lnSpc>
                <a:spcPts val="5319"/>
              </a:lnSpc>
              <a:spcBef>
                <a:spcPct val="0"/>
              </a:spcBef>
            </a:pPr>
            <a:r>
              <a:rPr lang="en-US" sz="3799">
                <a:solidFill>
                  <a:srgbClr val="FFFFFF"/>
                </a:solidFill>
                <a:latin typeface="League Spartan"/>
              </a:rPr>
              <a:t>OPZIONE 2: SOSTITUZIONE DEL MIDDLEWARE CON UNA SOLUZIONE SAAS/IPAAS</a:t>
            </a:r>
          </a:p>
        </p:txBody>
      </p:sp>
      <p:sp>
        <p:nvSpPr>
          <p:cNvPr name="TextBox 7" id="7"/>
          <p:cNvSpPr txBox="true"/>
          <p:nvPr/>
        </p:nvSpPr>
        <p:spPr>
          <a:xfrm rot="0">
            <a:off x="1969950" y="3268211"/>
            <a:ext cx="9880560" cy="4293527"/>
          </a:xfrm>
          <a:prstGeom prst="rect">
            <a:avLst/>
          </a:prstGeom>
        </p:spPr>
        <p:txBody>
          <a:bodyPr anchor="t" rtlCol="false" tIns="0" lIns="0" bIns="0" rIns="0">
            <a:spAutoFit/>
          </a:bodyPr>
          <a:lstStyle/>
          <a:p>
            <a:pPr algn="l">
              <a:lnSpc>
                <a:spcPts val="3798"/>
              </a:lnSpc>
            </a:pPr>
            <a:r>
              <a:rPr lang="en-US" sz="2713">
                <a:solidFill>
                  <a:srgbClr val="FFFFFF"/>
                </a:solidFill>
                <a:latin typeface="Poppins"/>
              </a:rPr>
              <a:t>Architettura: </a:t>
            </a:r>
          </a:p>
          <a:p>
            <a:pPr algn="l">
              <a:lnSpc>
                <a:spcPts val="3798"/>
              </a:lnSpc>
            </a:pPr>
          </a:p>
          <a:p>
            <a:pPr algn="l" marL="585848" indent="-292924" lvl="1">
              <a:lnSpc>
                <a:spcPts val="3798"/>
              </a:lnSpc>
              <a:buFont typeface="Arial"/>
              <a:buChar char="•"/>
            </a:pPr>
            <a:r>
              <a:rPr lang="en-US" sz="2713">
                <a:solidFill>
                  <a:srgbClr val="FFFFFF"/>
                </a:solidFill>
                <a:latin typeface="Poppins"/>
              </a:rPr>
              <a:t>Sostituzione del middleware con una soluzione SaaS/iPaaS per l'integrazione dei dati. </a:t>
            </a:r>
          </a:p>
          <a:p>
            <a:pPr algn="l" marL="585848" indent="-292924" lvl="1">
              <a:lnSpc>
                <a:spcPts val="3798"/>
              </a:lnSpc>
              <a:buFont typeface="Arial"/>
              <a:buChar char="•"/>
            </a:pPr>
            <a:r>
              <a:rPr lang="en-US" sz="2713">
                <a:solidFill>
                  <a:srgbClr val="FFFFFF"/>
                </a:solidFill>
                <a:latin typeface="Poppins"/>
              </a:rPr>
              <a:t>Possibile utilizzo di soluzioni low-code/no-code per la gestione dei dati e la sincronizzazione tra ERP-HQ e ERP-BR. </a:t>
            </a:r>
          </a:p>
          <a:p>
            <a:pPr algn="l" marL="585848" indent="-292924" lvl="1">
              <a:lnSpc>
                <a:spcPts val="3798"/>
              </a:lnSpc>
              <a:buFont typeface="Arial"/>
              <a:buChar char="•"/>
            </a:pPr>
            <a:r>
              <a:rPr lang="en-US" sz="2713">
                <a:solidFill>
                  <a:srgbClr val="FFFFFF"/>
                </a:solidFill>
                <a:latin typeface="Poppins"/>
              </a:rPr>
              <a:t>Le soluzioni SaaS/iPaaS proposte includono Azure Data Factory, ByteRoute, Airbyte, Dataddo, Marjory. </a:t>
            </a:r>
          </a:p>
        </p:txBody>
      </p:sp>
      <p:sp>
        <p:nvSpPr>
          <p:cNvPr name="TextBox 8" id="8"/>
          <p:cNvSpPr txBox="true"/>
          <p:nvPr/>
        </p:nvSpPr>
        <p:spPr>
          <a:xfrm rot="0">
            <a:off x="15807451" y="172750"/>
            <a:ext cx="1736229" cy="618490"/>
          </a:xfrm>
          <a:prstGeom prst="rect">
            <a:avLst/>
          </a:prstGeom>
        </p:spPr>
        <p:txBody>
          <a:bodyPr anchor="t" rtlCol="false" tIns="0" lIns="0" bIns="0" rIns="0">
            <a:spAutoFit/>
          </a:bodyPr>
          <a:lstStyle/>
          <a:p>
            <a:pPr algn="ctr">
              <a:lnSpc>
                <a:spcPts val="4759"/>
              </a:lnSpc>
            </a:pPr>
            <a:r>
              <a:rPr lang="en-US" sz="3399">
                <a:solidFill>
                  <a:srgbClr val="000000"/>
                </a:solidFill>
                <a:latin typeface="Poppins Bold"/>
              </a:rPr>
              <a:t>Giorno 1</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66" r="0" b="-16666"/>
            </a:stretch>
          </a:blipFill>
        </p:spPr>
      </p:sp>
      <p:grpSp>
        <p:nvGrpSpPr>
          <p:cNvPr name="Group 3" id="3"/>
          <p:cNvGrpSpPr/>
          <p:nvPr/>
        </p:nvGrpSpPr>
        <p:grpSpPr>
          <a:xfrm rot="0">
            <a:off x="-149760" y="0"/>
            <a:ext cx="13627100" cy="10547350"/>
            <a:chOff x="0" y="0"/>
            <a:chExt cx="3589030" cy="2777903"/>
          </a:xfrm>
        </p:grpSpPr>
        <p:sp>
          <p:nvSpPr>
            <p:cNvPr name="Freeform 4" id="4"/>
            <p:cNvSpPr/>
            <p:nvPr/>
          </p:nvSpPr>
          <p:spPr>
            <a:xfrm flipH="false" flipV="false" rot="0">
              <a:off x="0" y="0"/>
              <a:ext cx="3589031" cy="2777903"/>
            </a:xfrm>
            <a:custGeom>
              <a:avLst/>
              <a:gdLst/>
              <a:ahLst/>
              <a:cxnLst/>
              <a:rect r="r" b="b" t="t" l="l"/>
              <a:pathLst>
                <a:path h="2777903" w="3589031">
                  <a:moveTo>
                    <a:pt x="28974" y="0"/>
                  </a:moveTo>
                  <a:lnTo>
                    <a:pt x="3560056" y="0"/>
                  </a:lnTo>
                  <a:cubicBezTo>
                    <a:pt x="3576058" y="0"/>
                    <a:pt x="3589031" y="12972"/>
                    <a:pt x="3589031" y="28974"/>
                  </a:cubicBezTo>
                  <a:lnTo>
                    <a:pt x="3589031" y="2748929"/>
                  </a:lnTo>
                  <a:cubicBezTo>
                    <a:pt x="3589031" y="2764931"/>
                    <a:pt x="3576058" y="2777903"/>
                    <a:pt x="3560056" y="2777903"/>
                  </a:cubicBezTo>
                  <a:lnTo>
                    <a:pt x="28974" y="2777903"/>
                  </a:lnTo>
                  <a:cubicBezTo>
                    <a:pt x="12972" y="2777903"/>
                    <a:pt x="0" y="2764931"/>
                    <a:pt x="0" y="2748929"/>
                  </a:cubicBezTo>
                  <a:lnTo>
                    <a:pt x="0" y="28974"/>
                  </a:lnTo>
                  <a:cubicBezTo>
                    <a:pt x="0" y="12972"/>
                    <a:pt x="12972" y="0"/>
                    <a:pt x="28974" y="0"/>
                  </a:cubicBezTo>
                  <a:close/>
                </a:path>
              </a:pathLst>
            </a:custGeom>
            <a:gradFill rotWithShape="true">
              <a:gsLst>
                <a:gs pos="0">
                  <a:srgbClr val="000000">
                    <a:alpha val="100000"/>
                  </a:srgbClr>
                </a:gs>
                <a:gs pos="100000">
                  <a:srgbClr val="3533CD">
                    <a:alpha val="100000"/>
                  </a:srgbClr>
                </a:gs>
              </a:gsLst>
              <a:lin ang="0"/>
            </a:gradFill>
          </p:spPr>
        </p:sp>
        <p:sp>
          <p:nvSpPr>
            <p:cNvPr name="TextBox 5" id="5"/>
            <p:cNvSpPr txBox="true"/>
            <p:nvPr/>
          </p:nvSpPr>
          <p:spPr>
            <a:xfrm>
              <a:off x="0" y="-47625"/>
              <a:ext cx="3589030" cy="2825528"/>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1028700" y="962025"/>
            <a:ext cx="11763059" cy="1303655"/>
          </a:xfrm>
          <a:prstGeom prst="rect">
            <a:avLst/>
          </a:prstGeom>
        </p:spPr>
        <p:txBody>
          <a:bodyPr anchor="t" rtlCol="false" tIns="0" lIns="0" bIns="0" rIns="0">
            <a:spAutoFit/>
          </a:bodyPr>
          <a:lstStyle/>
          <a:p>
            <a:pPr algn="l">
              <a:lnSpc>
                <a:spcPts val="5319"/>
              </a:lnSpc>
              <a:spcBef>
                <a:spcPct val="0"/>
              </a:spcBef>
            </a:pPr>
            <a:r>
              <a:rPr lang="en-US" sz="3799">
                <a:solidFill>
                  <a:srgbClr val="FFFFFF"/>
                </a:solidFill>
                <a:latin typeface="League Spartan"/>
              </a:rPr>
              <a:t>OPZIONE 2: SOSTITUZIONE DEL MIDDLEWARE CON UNA SOLUZIONE SAAS/IPAAS</a:t>
            </a:r>
          </a:p>
        </p:txBody>
      </p:sp>
      <p:sp>
        <p:nvSpPr>
          <p:cNvPr name="TextBox 7" id="7"/>
          <p:cNvSpPr txBox="true"/>
          <p:nvPr/>
        </p:nvSpPr>
        <p:spPr>
          <a:xfrm rot="0">
            <a:off x="1581563" y="2533424"/>
            <a:ext cx="10164454" cy="7151027"/>
          </a:xfrm>
          <a:prstGeom prst="rect">
            <a:avLst/>
          </a:prstGeom>
        </p:spPr>
        <p:txBody>
          <a:bodyPr anchor="t" rtlCol="false" tIns="0" lIns="0" bIns="0" rIns="0">
            <a:spAutoFit/>
          </a:bodyPr>
          <a:lstStyle/>
          <a:p>
            <a:pPr algn="l">
              <a:lnSpc>
                <a:spcPts val="3798"/>
              </a:lnSpc>
            </a:pPr>
            <a:r>
              <a:rPr lang="en-US" sz="2713">
                <a:solidFill>
                  <a:srgbClr val="FFFFFF"/>
                </a:solidFill>
                <a:latin typeface="Poppins"/>
              </a:rPr>
              <a:t>Passaggi di Implementazione</a:t>
            </a:r>
          </a:p>
          <a:p>
            <a:pPr algn="l">
              <a:lnSpc>
                <a:spcPts val="3798"/>
              </a:lnSpc>
            </a:pPr>
          </a:p>
          <a:p>
            <a:pPr algn="l" marL="585848" indent="-292924" lvl="1">
              <a:lnSpc>
                <a:spcPts val="3798"/>
              </a:lnSpc>
              <a:buFont typeface="Arial"/>
              <a:buChar char="•"/>
            </a:pPr>
            <a:r>
              <a:rPr lang="en-US" sz="2713">
                <a:solidFill>
                  <a:srgbClr val="FFFFFF"/>
                </a:solidFill>
                <a:latin typeface="Poppins"/>
              </a:rPr>
              <a:t>Selezione della Soluzione SaaS/iPaaS: Valutare e selezionare una soluzione SaaS/iPaaS adatta alle esigenze aziendali. </a:t>
            </a:r>
          </a:p>
          <a:p>
            <a:pPr algn="l">
              <a:lnSpc>
                <a:spcPts val="3798"/>
              </a:lnSpc>
            </a:pPr>
          </a:p>
          <a:p>
            <a:pPr algn="l" marL="585848" indent="-292924" lvl="1">
              <a:lnSpc>
                <a:spcPts val="3798"/>
              </a:lnSpc>
              <a:buFont typeface="Arial"/>
              <a:buChar char="•"/>
            </a:pPr>
            <a:r>
              <a:rPr lang="en-US" sz="2713">
                <a:solidFill>
                  <a:srgbClr val="FFFFFF"/>
                </a:solidFill>
                <a:latin typeface="Poppins"/>
              </a:rPr>
              <a:t>Migrazione dei Dati: Migrare i processi di integrazione dei dati esistenti dal middleware attuale alla nuova piattaforma SaaS/iPaaS. </a:t>
            </a:r>
          </a:p>
          <a:p>
            <a:pPr algn="l">
              <a:lnSpc>
                <a:spcPts val="3798"/>
              </a:lnSpc>
            </a:pPr>
          </a:p>
          <a:p>
            <a:pPr algn="l" marL="585848" indent="-292924" lvl="1">
              <a:lnSpc>
                <a:spcPts val="3798"/>
              </a:lnSpc>
              <a:buFont typeface="Arial"/>
              <a:buChar char="•"/>
            </a:pPr>
            <a:r>
              <a:rPr lang="en-US" sz="2713">
                <a:solidFill>
                  <a:srgbClr val="FFFFFF"/>
                </a:solidFill>
                <a:latin typeface="Poppins"/>
              </a:rPr>
              <a:t>Configurazione della Nuova Piattaforma: Configurare la piattaforma SaaS/iPaaS per gestire la sincronizzazione tra ERP-HQ e ERP-BR; Assicurarsi che la piattaforma gestisca correttamente la trasformazione e il mapping dei dati. </a:t>
            </a:r>
          </a:p>
        </p:txBody>
      </p:sp>
      <p:sp>
        <p:nvSpPr>
          <p:cNvPr name="TextBox 8" id="8"/>
          <p:cNvSpPr txBox="true"/>
          <p:nvPr/>
        </p:nvSpPr>
        <p:spPr>
          <a:xfrm rot="0">
            <a:off x="15807451" y="172750"/>
            <a:ext cx="1736229" cy="618490"/>
          </a:xfrm>
          <a:prstGeom prst="rect">
            <a:avLst/>
          </a:prstGeom>
        </p:spPr>
        <p:txBody>
          <a:bodyPr anchor="t" rtlCol="false" tIns="0" lIns="0" bIns="0" rIns="0">
            <a:spAutoFit/>
          </a:bodyPr>
          <a:lstStyle/>
          <a:p>
            <a:pPr algn="ctr">
              <a:lnSpc>
                <a:spcPts val="4759"/>
              </a:lnSpc>
            </a:pPr>
            <a:r>
              <a:rPr lang="en-US" sz="3399">
                <a:solidFill>
                  <a:srgbClr val="000000"/>
                </a:solidFill>
                <a:latin typeface="Poppins Bold"/>
              </a:rPr>
              <a:t>Giorno 1</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66" r="0" b="-16666"/>
            </a:stretch>
          </a:blipFill>
        </p:spPr>
      </p:sp>
      <p:grpSp>
        <p:nvGrpSpPr>
          <p:cNvPr name="Group 3" id="3"/>
          <p:cNvGrpSpPr/>
          <p:nvPr/>
        </p:nvGrpSpPr>
        <p:grpSpPr>
          <a:xfrm rot="0">
            <a:off x="-717550" y="-130175"/>
            <a:ext cx="13627100" cy="10547350"/>
            <a:chOff x="0" y="0"/>
            <a:chExt cx="3589030" cy="2777903"/>
          </a:xfrm>
        </p:grpSpPr>
        <p:sp>
          <p:nvSpPr>
            <p:cNvPr name="Freeform 4" id="4"/>
            <p:cNvSpPr/>
            <p:nvPr/>
          </p:nvSpPr>
          <p:spPr>
            <a:xfrm flipH="false" flipV="false" rot="0">
              <a:off x="0" y="0"/>
              <a:ext cx="3589031" cy="2777903"/>
            </a:xfrm>
            <a:custGeom>
              <a:avLst/>
              <a:gdLst/>
              <a:ahLst/>
              <a:cxnLst/>
              <a:rect r="r" b="b" t="t" l="l"/>
              <a:pathLst>
                <a:path h="2777903" w="3589031">
                  <a:moveTo>
                    <a:pt x="28974" y="0"/>
                  </a:moveTo>
                  <a:lnTo>
                    <a:pt x="3560056" y="0"/>
                  </a:lnTo>
                  <a:cubicBezTo>
                    <a:pt x="3576058" y="0"/>
                    <a:pt x="3589031" y="12972"/>
                    <a:pt x="3589031" y="28974"/>
                  </a:cubicBezTo>
                  <a:lnTo>
                    <a:pt x="3589031" y="2748929"/>
                  </a:lnTo>
                  <a:cubicBezTo>
                    <a:pt x="3589031" y="2764931"/>
                    <a:pt x="3576058" y="2777903"/>
                    <a:pt x="3560056" y="2777903"/>
                  </a:cubicBezTo>
                  <a:lnTo>
                    <a:pt x="28974" y="2777903"/>
                  </a:lnTo>
                  <a:cubicBezTo>
                    <a:pt x="12972" y="2777903"/>
                    <a:pt x="0" y="2764931"/>
                    <a:pt x="0" y="2748929"/>
                  </a:cubicBezTo>
                  <a:lnTo>
                    <a:pt x="0" y="28974"/>
                  </a:lnTo>
                  <a:cubicBezTo>
                    <a:pt x="0" y="12972"/>
                    <a:pt x="12972" y="0"/>
                    <a:pt x="28974" y="0"/>
                  </a:cubicBezTo>
                  <a:close/>
                </a:path>
              </a:pathLst>
            </a:custGeom>
            <a:gradFill rotWithShape="true">
              <a:gsLst>
                <a:gs pos="0">
                  <a:srgbClr val="000000">
                    <a:alpha val="100000"/>
                  </a:srgbClr>
                </a:gs>
                <a:gs pos="100000">
                  <a:srgbClr val="3533CD">
                    <a:alpha val="100000"/>
                  </a:srgbClr>
                </a:gs>
              </a:gsLst>
              <a:lin ang="0"/>
            </a:gradFill>
          </p:spPr>
        </p:sp>
        <p:sp>
          <p:nvSpPr>
            <p:cNvPr name="TextBox 5" id="5"/>
            <p:cNvSpPr txBox="true"/>
            <p:nvPr/>
          </p:nvSpPr>
          <p:spPr>
            <a:xfrm>
              <a:off x="0" y="-47625"/>
              <a:ext cx="3589030" cy="2825528"/>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1028700" y="962025"/>
            <a:ext cx="11763059" cy="1303655"/>
          </a:xfrm>
          <a:prstGeom prst="rect">
            <a:avLst/>
          </a:prstGeom>
        </p:spPr>
        <p:txBody>
          <a:bodyPr anchor="t" rtlCol="false" tIns="0" lIns="0" bIns="0" rIns="0">
            <a:spAutoFit/>
          </a:bodyPr>
          <a:lstStyle/>
          <a:p>
            <a:pPr algn="l">
              <a:lnSpc>
                <a:spcPts val="5319"/>
              </a:lnSpc>
              <a:spcBef>
                <a:spcPct val="0"/>
              </a:spcBef>
            </a:pPr>
            <a:r>
              <a:rPr lang="en-US" sz="3799">
                <a:solidFill>
                  <a:srgbClr val="FFFFFF"/>
                </a:solidFill>
                <a:latin typeface="League Spartan"/>
              </a:rPr>
              <a:t>OPZIONE 2: SOSTITUZIONE DEL MIDDLEWARE CON UNA SOLUZIONE SAAS/IPAAS</a:t>
            </a:r>
          </a:p>
        </p:txBody>
      </p:sp>
      <p:sp>
        <p:nvSpPr>
          <p:cNvPr name="TextBox 7" id="7"/>
          <p:cNvSpPr txBox="true"/>
          <p:nvPr/>
        </p:nvSpPr>
        <p:spPr>
          <a:xfrm rot="0">
            <a:off x="1581563" y="2533424"/>
            <a:ext cx="10164454" cy="6198527"/>
          </a:xfrm>
          <a:prstGeom prst="rect">
            <a:avLst/>
          </a:prstGeom>
        </p:spPr>
        <p:txBody>
          <a:bodyPr anchor="t" rtlCol="false" tIns="0" lIns="0" bIns="0" rIns="0">
            <a:spAutoFit/>
          </a:bodyPr>
          <a:lstStyle/>
          <a:p>
            <a:pPr algn="l">
              <a:lnSpc>
                <a:spcPts val="3798"/>
              </a:lnSpc>
            </a:pPr>
            <a:r>
              <a:rPr lang="en-US" sz="2713">
                <a:solidFill>
                  <a:srgbClr val="FFFFFF"/>
                </a:solidFill>
                <a:latin typeface="Poppins"/>
              </a:rPr>
              <a:t>Vantaggi </a:t>
            </a:r>
          </a:p>
          <a:p>
            <a:pPr algn="l" marL="585848" indent="-292924" lvl="1">
              <a:lnSpc>
                <a:spcPts val="3798"/>
              </a:lnSpc>
              <a:buFont typeface="Arial"/>
              <a:buChar char="•"/>
            </a:pPr>
            <a:r>
              <a:rPr lang="en-US" sz="2713">
                <a:solidFill>
                  <a:srgbClr val="FFFFFF"/>
                </a:solidFill>
                <a:latin typeface="Poppins"/>
              </a:rPr>
              <a:t>Scalabilità: Maggiore facilità di scalabilità grazie alla natura cloud della soluzione SaaS/iPaaS. </a:t>
            </a:r>
          </a:p>
          <a:p>
            <a:pPr algn="l" marL="585848" indent="-292924" lvl="1">
              <a:lnSpc>
                <a:spcPts val="3798"/>
              </a:lnSpc>
              <a:buFont typeface="Arial"/>
              <a:buChar char="•"/>
            </a:pPr>
            <a:r>
              <a:rPr lang="en-US" sz="2713">
                <a:solidFill>
                  <a:srgbClr val="FFFFFF"/>
                </a:solidFill>
                <a:latin typeface="Poppins"/>
              </a:rPr>
              <a:t>Manutenzione: Riduzione della complessità di gestione e manutenzione, poiché la responsabilità ricade sul fornitore del servizio. </a:t>
            </a:r>
          </a:p>
          <a:p>
            <a:pPr algn="l">
              <a:lnSpc>
                <a:spcPts val="3798"/>
              </a:lnSpc>
            </a:pPr>
          </a:p>
          <a:p>
            <a:pPr algn="l">
              <a:lnSpc>
                <a:spcPts val="3798"/>
              </a:lnSpc>
            </a:pPr>
            <a:r>
              <a:rPr lang="en-US" sz="2713">
                <a:solidFill>
                  <a:srgbClr val="FFFFFF"/>
                </a:solidFill>
                <a:latin typeface="Poppins"/>
              </a:rPr>
              <a:t>Svantaggi </a:t>
            </a:r>
          </a:p>
          <a:p>
            <a:pPr algn="l" marL="585848" indent="-292924" lvl="1">
              <a:lnSpc>
                <a:spcPts val="3798"/>
              </a:lnSpc>
              <a:buFont typeface="Arial"/>
              <a:buChar char="•"/>
            </a:pPr>
            <a:r>
              <a:rPr lang="en-US" sz="2713">
                <a:solidFill>
                  <a:srgbClr val="FFFFFF"/>
                </a:solidFill>
                <a:latin typeface="Poppins"/>
              </a:rPr>
              <a:t>Sicurezza: Potenziali preoccupazioni sulla sicurezza e privacy dei dati, in quanto i dati sono gestiti da un fornitore esterno. </a:t>
            </a:r>
          </a:p>
          <a:p>
            <a:pPr algn="l" marL="585848" indent="-292924" lvl="1">
              <a:lnSpc>
                <a:spcPts val="3798"/>
              </a:lnSpc>
              <a:buFont typeface="Arial"/>
              <a:buChar char="•"/>
            </a:pPr>
            <a:r>
              <a:rPr lang="en-US" sz="2713">
                <a:solidFill>
                  <a:srgbClr val="FFFFFF"/>
                </a:solidFill>
                <a:latin typeface="Poppins"/>
              </a:rPr>
              <a:t>Dipendenza da Terzi: Dipendenza da un fornitore esterno per la gestione dell'integrazione dei dati.</a:t>
            </a:r>
          </a:p>
        </p:txBody>
      </p:sp>
      <p:sp>
        <p:nvSpPr>
          <p:cNvPr name="TextBox 8" id="8"/>
          <p:cNvSpPr txBox="true"/>
          <p:nvPr/>
        </p:nvSpPr>
        <p:spPr>
          <a:xfrm rot="0">
            <a:off x="15807451" y="172750"/>
            <a:ext cx="1736229" cy="618490"/>
          </a:xfrm>
          <a:prstGeom prst="rect">
            <a:avLst/>
          </a:prstGeom>
        </p:spPr>
        <p:txBody>
          <a:bodyPr anchor="t" rtlCol="false" tIns="0" lIns="0" bIns="0" rIns="0">
            <a:spAutoFit/>
          </a:bodyPr>
          <a:lstStyle/>
          <a:p>
            <a:pPr algn="ctr">
              <a:lnSpc>
                <a:spcPts val="4759"/>
              </a:lnSpc>
            </a:pPr>
            <a:r>
              <a:rPr lang="en-US" sz="3399">
                <a:solidFill>
                  <a:srgbClr val="000000"/>
                </a:solidFill>
                <a:latin typeface="Poppins Bold"/>
              </a:rPr>
              <a:t>Giorno 1</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66" r="0" b="-16666"/>
            </a:stretch>
          </a:blipFill>
        </p:spPr>
      </p:sp>
      <p:grpSp>
        <p:nvGrpSpPr>
          <p:cNvPr name="Group 3" id="3"/>
          <p:cNvGrpSpPr/>
          <p:nvPr/>
        </p:nvGrpSpPr>
        <p:grpSpPr>
          <a:xfrm rot="0">
            <a:off x="0" y="1781798"/>
            <a:ext cx="18288000" cy="7703184"/>
            <a:chOff x="0" y="0"/>
            <a:chExt cx="4816593" cy="2028822"/>
          </a:xfrm>
        </p:grpSpPr>
        <p:sp>
          <p:nvSpPr>
            <p:cNvPr name="Freeform 4" id="4"/>
            <p:cNvSpPr/>
            <p:nvPr/>
          </p:nvSpPr>
          <p:spPr>
            <a:xfrm flipH="false" flipV="false" rot="0">
              <a:off x="0" y="0"/>
              <a:ext cx="4816592" cy="2028822"/>
            </a:xfrm>
            <a:custGeom>
              <a:avLst/>
              <a:gdLst/>
              <a:ahLst/>
              <a:cxnLst/>
              <a:rect r="r" b="b" t="t" l="l"/>
              <a:pathLst>
                <a:path h="2028822" w="4816592">
                  <a:moveTo>
                    <a:pt x="21590" y="0"/>
                  </a:moveTo>
                  <a:lnTo>
                    <a:pt x="4795002" y="0"/>
                  </a:lnTo>
                  <a:cubicBezTo>
                    <a:pt x="4800728" y="0"/>
                    <a:pt x="4806220" y="2275"/>
                    <a:pt x="4810269" y="6324"/>
                  </a:cubicBezTo>
                  <a:cubicBezTo>
                    <a:pt x="4814318" y="10372"/>
                    <a:pt x="4816592" y="15864"/>
                    <a:pt x="4816592" y="21590"/>
                  </a:cubicBezTo>
                  <a:lnTo>
                    <a:pt x="4816592" y="2007232"/>
                  </a:lnTo>
                  <a:cubicBezTo>
                    <a:pt x="4816592" y="2019156"/>
                    <a:pt x="4806926" y="2028822"/>
                    <a:pt x="4795002" y="2028822"/>
                  </a:cubicBezTo>
                  <a:lnTo>
                    <a:pt x="21590" y="2028822"/>
                  </a:lnTo>
                  <a:cubicBezTo>
                    <a:pt x="9666" y="2028822"/>
                    <a:pt x="0" y="2019156"/>
                    <a:pt x="0" y="2007232"/>
                  </a:cubicBezTo>
                  <a:lnTo>
                    <a:pt x="0" y="21590"/>
                  </a:lnTo>
                  <a:cubicBezTo>
                    <a:pt x="0" y="9666"/>
                    <a:pt x="9666" y="0"/>
                    <a:pt x="21590" y="0"/>
                  </a:cubicBezTo>
                  <a:close/>
                </a:path>
              </a:pathLst>
            </a:custGeom>
            <a:gradFill rotWithShape="true">
              <a:gsLst>
                <a:gs pos="0">
                  <a:srgbClr val="000000">
                    <a:alpha val="100000"/>
                  </a:srgbClr>
                </a:gs>
                <a:gs pos="100000">
                  <a:srgbClr val="3533CD">
                    <a:alpha val="100000"/>
                  </a:srgbClr>
                </a:gs>
              </a:gsLst>
              <a:lin ang="0"/>
            </a:gradFill>
          </p:spPr>
        </p:sp>
        <p:sp>
          <p:nvSpPr>
            <p:cNvPr name="TextBox 5" id="5"/>
            <p:cNvSpPr txBox="true"/>
            <p:nvPr/>
          </p:nvSpPr>
          <p:spPr>
            <a:xfrm>
              <a:off x="0" y="-66675"/>
              <a:ext cx="4816593" cy="2095497"/>
            </a:xfrm>
            <a:prstGeom prst="rect">
              <a:avLst/>
            </a:prstGeom>
          </p:spPr>
          <p:txBody>
            <a:bodyPr anchor="ctr" rtlCol="false" tIns="50800" lIns="50800" bIns="50800" rIns="50800"/>
            <a:lstStyle/>
            <a:p>
              <a:pPr algn="ctr">
                <a:lnSpc>
                  <a:spcPts val="3499"/>
                </a:lnSpc>
              </a:pPr>
              <a:r>
                <a:rPr lang="en-US" sz="2499">
                  <a:solidFill>
                    <a:srgbClr val="FFFFFF"/>
                  </a:solidFill>
                  <a:latin typeface="Poppins"/>
                </a:rPr>
                <a:t>Abbiamo scelto di adottare l'opzione 2, che prevede la sostituzione del middleware con una soluzione SaaS/iPaaS di data integration/automation, per diversi motivi chiave: </a:t>
              </a:r>
            </a:p>
            <a:p>
              <a:pPr algn="ctr" marL="539746" indent="-269873" lvl="1">
                <a:lnSpc>
                  <a:spcPts val="3499"/>
                </a:lnSpc>
                <a:buFont typeface="Arial"/>
                <a:buChar char="•"/>
              </a:pPr>
              <a:r>
                <a:rPr lang="en-US" sz="2499">
                  <a:solidFill>
                    <a:srgbClr val="FFFFFF"/>
                  </a:solidFill>
                  <a:latin typeface="Poppins"/>
                </a:rPr>
                <a:t>Scalabilità: Le soluzioni SaaS/iPaaS offrono una scalabilità superiore rispetto alle soluzioni on-premises. Questo ci permette di adattare facilmente l'infrastruttura alle crescenti esigenze aziendali senza dover investire in costosi hardware e risorse IT. </a:t>
              </a:r>
            </a:p>
            <a:p>
              <a:pPr algn="ctr" marL="539746" indent="-269873" lvl="1">
                <a:lnSpc>
                  <a:spcPts val="3499"/>
                </a:lnSpc>
                <a:buFont typeface="Arial"/>
                <a:buChar char="•"/>
              </a:pPr>
              <a:r>
                <a:rPr lang="en-US" sz="2499">
                  <a:solidFill>
                    <a:srgbClr val="FFFFFF"/>
                  </a:solidFill>
                  <a:latin typeface="Poppins"/>
                </a:rPr>
                <a:t>Riduzione dei Costi di Manutenzione: La manutenzione e l'aggiornamento dell'infrastruttura on-premises richiedono risorse significative in termini di tempo e denaro. Con una soluzione SaaS/iPaaS, il fornitore si occupa di queste attività, permettendoci di concentrare le risorse interne su altre priorità strategiche. </a:t>
              </a:r>
            </a:p>
            <a:p>
              <a:pPr algn="ctr" marL="539746" indent="-269873" lvl="1">
                <a:lnSpc>
                  <a:spcPts val="3499"/>
                </a:lnSpc>
                <a:buFont typeface="Arial"/>
                <a:buChar char="•"/>
              </a:pPr>
              <a:r>
                <a:rPr lang="en-US" sz="2499">
                  <a:solidFill>
                    <a:srgbClr val="FFFFFF"/>
                  </a:solidFill>
                  <a:latin typeface="Poppins"/>
                </a:rPr>
                <a:t>Implementazione Rapida: Le piattaforme iPaaS offrono strumenti di integrazione low-code/no-code che consentono una configurazione e un'implementazione più rapide rispetto alle soluzioni tradizionali. Questo accelera il tempo di messa in opera e riduce il tempo necessario per iniziare a vedere i benefici dell'integrazione. </a:t>
              </a:r>
            </a:p>
            <a:p>
              <a:pPr algn="ctr" marL="539746" indent="-269873" lvl="1">
                <a:lnSpc>
                  <a:spcPts val="3499"/>
                </a:lnSpc>
                <a:buFont typeface="Arial"/>
                <a:buChar char="•"/>
              </a:pPr>
              <a:r>
                <a:rPr lang="en-US" sz="2499">
                  <a:solidFill>
                    <a:srgbClr val="FFFFFF"/>
                  </a:solidFill>
                  <a:latin typeface="Poppins"/>
                </a:rPr>
                <a:t>Affidabilità e Uptime: I fornitori di soluzioni SaaS/iPaaS garantiscono alti livelli di uptime e disponibilità attraverso contratti SLA (Service Level Agreement), assicurando che i nostri sistemi siano sempre operativi e riducendo al minimo i tempi di inattività. </a:t>
              </a:r>
            </a:p>
            <a:p>
              <a:pPr algn="ctr" marL="539746" indent="-269873" lvl="1">
                <a:lnSpc>
                  <a:spcPts val="3499"/>
                </a:lnSpc>
                <a:buFont typeface="Arial"/>
                <a:buChar char="•"/>
              </a:pPr>
              <a:r>
                <a:rPr lang="en-US" sz="2499">
                  <a:solidFill>
                    <a:srgbClr val="FFFFFF"/>
                  </a:solidFill>
                  <a:latin typeface="Poppins"/>
                </a:rPr>
                <a:t>Supporto e Assistenza: I fornitori di iPaaS offrono supporto tecnico e assistenza continua, riducendo il carico sul nostro team IT e garantendo una risoluzione rapida dei problemi. </a:t>
              </a:r>
            </a:p>
          </p:txBody>
        </p:sp>
      </p:grpSp>
      <p:sp>
        <p:nvSpPr>
          <p:cNvPr name="TextBox 6" id="6"/>
          <p:cNvSpPr txBox="true"/>
          <p:nvPr/>
        </p:nvSpPr>
        <p:spPr>
          <a:xfrm rot="0">
            <a:off x="4987614" y="513374"/>
            <a:ext cx="8312773" cy="925878"/>
          </a:xfrm>
          <a:prstGeom prst="rect">
            <a:avLst/>
          </a:prstGeom>
        </p:spPr>
        <p:txBody>
          <a:bodyPr anchor="t" rtlCol="false" tIns="0" lIns="0" bIns="0" rIns="0">
            <a:spAutoFit/>
          </a:bodyPr>
          <a:lstStyle/>
          <a:p>
            <a:pPr algn="ctr">
              <a:lnSpc>
                <a:spcPts val="7575"/>
              </a:lnSpc>
              <a:spcBef>
                <a:spcPct val="0"/>
              </a:spcBef>
            </a:pPr>
            <a:r>
              <a:rPr lang="en-US" sz="5411">
                <a:solidFill>
                  <a:srgbClr val="004AAD"/>
                </a:solidFill>
                <a:latin typeface="League Spartan"/>
              </a:rPr>
              <a:t>THE BEST OPTION</a:t>
            </a:r>
          </a:p>
        </p:txBody>
      </p:sp>
      <p:sp>
        <p:nvSpPr>
          <p:cNvPr name="TextBox 7" id="7"/>
          <p:cNvSpPr txBox="true"/>
          <p:nvPr/>
        </p:nvSpPr>
        <p:spPr>
          <a:xfrm rot="0">
            <a:off x="15807451" y="172750"/>
            <a:ext cx="1736229" cy="618490"/>
          </a:xfrm>
          <a:prstGeom prst="rect">
            <a:avLst/>
          </a:prstGeom>
        </p:spPr>
        <p:txBody>
          <a:bodyPr anchor="t" rtlCol="false" tIns="0" lIns="0" bIns="0" rIns="0">
            <a:spAutoFit/>
          </a:bodyPr>
          <a:lstStyle/>
          <a:p>
            <a:pPr algn="ctr">
              <a:lnSpc>
                <a:spcPts val="4759"/>
              </a:lnSpc>
            </a:pPr>
            <a:r>
              <a:rPr lang="en-US" sz="3399">
                <a:solidFill>
                  <a:srgbClr val="000000"/>
                </a:solidFill>
                <a:latin typeface="Poppins Bold"/>
              </a:rPr>
              <a:t>Giorno 1</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66" r="0" b="-16666"/>
            </a:stretch>
          </a:blipFill>
        </p:spPr>
      </p:sp>
      <p:grpSp>
        <p:nvGrpSpPr>
          <p:cNvPr name="Group 3" id="3"/>
          <p:cNvGrpSpPr/>
          <p:nvPr/>
        </p:nvGrpSpPr>
        <p:grpSpPr>
          <a:xfrm rot="0">
            <a:off x="523035" y="785530"/>
            <a:ext cx="17241930" cy="8715940"/>
            <a:chOff x="0" y="0"/>
            <a:chExt cx="4541084" cy="2295556"/>
          </a:xfrm>
        </p:grpSpPr>
        <p:sp>
          <p:nvSpPr>
            <p:cNvPr name="Freeform 4" id="4"/>
            <p:cNvSpPr/>
            <p:nvPr/>
          </p:nvSpPr>
          <p:spPr>
            <a:xfrm flipH="false" flipV="false" rot="0">
              <a:off x="0" y="0"/>
              <a:ext cx="4541084" cy="2295556"/>
            </a:xfrm>
            <a:custGeom>
              <a:avLst/>
              <a:gdLst/>
              <a:ahLst/>
              <a:cxnLst/>
              <a:rect r="r" b="b" t="t" l="l"/>
              <a:pathLst>
                <a:path h="2295556" w="4541084">
                  <a:moveTo>
                    <a:pt x="22900" y="0"/>
                  </a:moveTo>
                  <a:lnTo>
                    <a:pt x="4518185" y="0"/>
                  </a:lnTo>
                  <a:cubicBezTo>
                    <a:pt x="4524258" y="0"/>
                    <a:pt x="4530083" y="2413"/>
                    <a:pt x="4534377" y="6707"/>
                  </a:cubicBezTo>
                  <a:cubicBezTo>
                    <a:pt x="4538672" y="11002"/>
                    <a:pt x="4541084" y="16826"/>
                    <a:pt x="4541084" y="22900"/>
                  </a:cubicBezTo>
                  <a:lnTo>
                    <a:pt x="4541084" y="2272656"/>
                  </a:lnTo>
                  <a:cubicBezTo>
                    <a:pt x="4541084" y="2285304"/>
                    <a:pt x="4530832" y="2295556"/>
                    <a:pt x="4518185" y="2295556"/>
                  </a:cubicBezTo>
                  <a:lnTo>
                    <a:pt x="22900" y="2295556"/>
                  </a:lnTo>
                  <a:cubicBezTo>
                    <a:pt x="10253" y="2295556"/>
                    <a:pt x="0" y="2285304"/>
                    <a:pt x="0" y="2272656"/>
                  </a:cubicBezTo>
                  <a:lnTo>
                    <a:pt x="0" y="22900"/>
                  </a:lnTo>
                  <a:cubicBezTo>
                    <a:pt x="0" y="10253"/>
                    <a:pt x="10253" y="0"/>
                    <a:pt x="22900" y="0"/>
                  </a:cubicBezTo>
                  <a:close/>
                </a:path>
              </a:pathLst>
            </a:custGeom>
            <a:gradFill rotWithShape="true">
              <a:gsLst>
                <a:gs pos="0">
                  <a:srgbClr val="000000">
                    <a:alpha val="100000"/>
                  </a:srgbClr>
                </a:gs>
                <a:gs pos="100000">
                  <a:srgbClr val="3533CD">
                    <a:alpha val="100000"/>
                  </a:srgbClr>
                </a:gs>
              </a:gsLst>
              <a:lin ang="0"/>
            </a:gradFill>
          </p:spPr>
        </p:sp>
        <p:sp>
          <p:nvSpPr>
            <p:cNvPr name="TextBox 5" id="5"/>
            <p:cNvSpPr txBox="true"/>
            <p:nvPr/>
          </p:nvSpPr>
          <p:spPr>
            <a:xfrm>
              <a:off x="0" y="-114300"/>
              <a:ext cx="4541084" cy="2409856"/>
            </a:xfrm>
            <a:prstGeom prst="rect">
              <a:avLst/>
            </a:prstGeom>
          </p:spPr>
          <p:txBody>
            <a:bodyPr anchor="ctr" rtlCol="false" tIns="50800" lIns="50800" bIns="50800" rIns="50800"/>
            <a:lstStyle/>
            <a:p>
              <a:pPr algn="ctr">
                <a:lnSpc>
                  <a:spcPts val="5599"/>
                </a:lnSpc>
              </a:pPr>
              <a:r>
                <a:rPr lang="en-US" sz="3999">
                  <a:solidFill>
                    <a:srgbClr val="FFFFFF"/>
                  </a:solidFill>
                  <a:latin typeface="Poppins Semi-Bold"/>
                </a:rPr>
                <a:t>ARCHITETTURA iPaaS:</a:t>
              </a:r>
            </a:p>
            <a:p>
              <a:pPr algn="ctr">
                <a:lnSpc>
                  <a:spcPts val="2520"/>
                </a:lnSpc>
              </a:pPr>
            </a:p>
            <a:p>
              <a:pPr algn="ctr" marL="388620" indent="-194310" lvl="1">
                <a:lnSpc>
                  <a:spcPts val="2520"/>
                </a:lnSpc>
                <a:buAutoNum type="arabicPeriod" startAt="1"/>
              </a:pPr>
              <a:r>
                <a:rPr lang="en-US" sz="1800">
                  <a:solidFill>
                    <a:srgbClr val="FFFFFF"/>
                  </a:solidFill>
                  <a:latin typeface="Poppins Semi-Bold"/>
                </a:rPr>
                <a:t>Azure Data Factory (ADF):</a:t>
              </a:r>
            </a:p>
            <a:p>
              <a:pPr algn="ctr" marL="777240" indent="-259080" lvl="2">
                <a:lnSpc>
                  <a:spcPts val="2520"/>
                </a:lnSpc>
                <a:buFont typeface="Arial"/>
                <a:buChar char="⚬"/>
              </a:pPr>
              <a:r>
                <a:rPr lang="en-US" sz="1800">
                  <a:solidFill>
                    <a:srgbClr val="FFFFFF"/>
                  </a:solidFill>
                  <a:latin typeface="Poppins"/>
                </a:rPr>
                <a:t>Creeremo un'istanza di Azure Data Factory nel tenant Azure dell'azienda, utilizzando le risorse di calcolo e archiviazione appropriate.</a:t>
              </a:r>
            </a:p>
            <a:p>
              <a:pPr algn="ctr" marL="388620" indent="-194310" lvl="1">
                <a:lnSpc>
                  <a:spcPts val="2520"/>
                </a:lnSpc>
                <a:buAutoNum type="arabicPeriod" startAt="1"/>
              </a:pPr>
              <a:r>
                <a:rPr lang="en-US" sz="1800">
                  <a:solidFill>
                    <a:srgbClr val="FFFFFF"/>
                  </a:solidFill>
                  <a:latin typeface="Poppins Semi-Bold"/>
                </a:rPr>
                <a:t>Connettività:</a:t>
              </a:r>
            </a:p>
            <a:p>
              <a:pPr algn="ctr" marL="777240" indent="-259080" lvl="2">
                <a:lnSpc>
                  <a:spcPts val="2520"/>
                </a:lnSpc>
                <a:buFont typeface="Arial"/>
                <a:buChar char="⚬"/>
              </a:pPr>
              <a:r>
                <a:rPr lang="en-US" sz="1800">
                  <a:solidFill>
                    <a:srgbClr val="FFFFFF"/>
                  </a:solidFill>
                  <a:latin typeface="Poppins"/>
                </a:rPr>
                <a:t>Configureremo connettori sicuri per accedere agli ERP HQ e BR, utilizzando autenticazione basata su credenziali crittografate.</a:t>
              </a:r>
            </a:p>
            <a:p>
              <a:pPr algn="ctr" marL="777240" indent="-259080" lvl="2">
                <a:lnSpc>
                  <a:spcPts val="2520"/>
                </a:lnSpc>
                <a:buFont typeface="Arial"/>
                <a:buChar char="⚬"/>
              </a:pPr>
              <a:r>
                <a:rPr lang="en-US" sz="1800">
                  <a:solidFill>
                    <a:srgbClr val="FFFFFF"/>
                  </a:solidFill>
                  <a:latin typeface="Poppins"/>
                </a:rPr>
                <a:t>Utilizzeremo Azure Virtual Network per stabilire una connessione sicura tra Azure Data Factory e l'ERP HQ on-premises.</a:t>
              </a:r>
            </a:p>
            <a:p>
              <a:pPr algn="ctr" marL="388620" indent="-194310" lvl="1">
                <a:lnSpc>
                  <a:spcPts val="2520"/>
                </a:lnSpc>
                <a:buAutoNum type="arabicPeriod" startAt="1"/>
              </a:pPr>
              <a:r>
                <a:rPr lang="en-US" sz="1800">
                  <a:solidFill>
                    <a:srgbClr val="FFFFFF"/>
                  </a:solidFill>
                  <a:latin typeface="Poppins Semi-Bold"/>
                </a:rPr>
                <a:t>Trasformazione dei dati:</a:t>
              </a:r>
            </a:p>
            <a:p>
              <a:pPr algn="ctr" marL="777240" indent="-259080" lvl="2">
                <a:lnSpc>
                  <a:spcPts val="2520"/>
                </a:lnSpc>
                <a:buFont typeface="Arial"/>
                <a:buChar char="⚬"/>
              </a:pPr>
              <a:r>
                <a:rPr lang="en-US" sz="1800">
                  <a:solidFill>
                    <a:srgbClr val="FFFFFF"/>
                  </a:solidFill>
                  <a:latin typeface="Poppins"/>
                </a:rPr>
                <a:t>Implementeremo trasformazioni dei dati utilizzando l'attività Data Flow di Azure Data Factory, garantendo che i dati siano adeguatamente trasformati e armonizzati tra i due ERP.</a:t>
              </a:r>
            </a:p>
            <a:p>
              <a:pPr algn="ctr" marL="388620" indent="-194310" lvl="1">
                <a:lnSpc>
                  <a:spcPts val="2520"/>
                </a:lnSpc>
                <a:buAutoNum type="arabicPeriod" startAt="1"/>
              </a:pPr>
              <a:r>
                <a:rPr lang="en-US" sz="1800">
                  <a:solidFill>
                    <a:srgbClr val="FFFFFF"/>
                  </a:solidFill>
                  <a:latin typeface="Poppins Semi-Bold"/>
                </a:rPr>
                <a:t>Automazione e monitoraggio:</a:t>
              </a:r>
            </a:p>
            <a:p>
              <a:pPr algn="ctr" marL="777240" indent="-259080" lvl="2">
                <a:lnSpc>
                  <a:spcPts val="2520"/>
                </a:lnSpc>
                <a:buFont typeface="Arial"/>
                <a:buChar char="⚬"/>
              </a:pPr>
              <a:r>
                <a:rPr lang="en-US" sz="1800">
                  <a:solidFill>
                    <a:srgbClr val="FFFFFF"/>
                  </a:solidFill>
                  <a:latin typeface="Poppins"/>
                </a:rPr>
                <a:t>Pianificheremo e orchestreremo i flussi di lavoro di integrazione dei dati utilizzando trigger basati su orari o eventi.</a:t>
              </a:r>
            </a:p>
            <a:p>
              <a:pPr algn="ctr" marL="777240" indent="-259080" lvl="2">
                <a:lnSpc>
                  <a:spcPts val="2520"/>
                </a:lnSpc>
                <a:buFont typeface="Arial"/>
                <a:buChar char="⚬"/>
              </a:pPr>
              <a:r>
                <a:rPr lang="en-US" sz="1800">
                  <a:solidFill>
                    <a:srgbClr val="FFFFFF"/>
                  </a:solidFill>
                  <a:latin typeface="Poppins"/>
                </a:rPr>
                <a:t>Utilizzeremo Azure Monitor per monitorare le attività di integrazione dei dati e rilevare eventuali anomalie.</a:t>
              </a:r>
            </a:p>
            <a:p>
              <a:pPr algn="ctr" marL="388620" indent="-194310" lvl="1">
                <a:lnSpc>
                  <a:spcPts val="2520"/>
                </a:lnSpc>
                <a:buAutoNum type="arabicPeriod" startAt="1"/>
              </a:pPr>
              <a:r>
                <a:rPr lang="en-US" sz="1800">
                  <a:solidFill>
                    <a:srgbClr val="FFFFFF"/>
                  </a:solidFill>
                  <a:latin typeface="Poppins Semi-Bold"/>
                </a:rPr>
                <a:t>Sicurezza:</a:t>
              </a:r>
            </a:p>
            <a:p>
              <a:pPr algn="ctr" marL="777240" indent="-259080" lvl="2">
                <a:lnSpc>
                  <a:spcPts val="2520"/>
                </a:lnSpc>
                <a:buFont typeface="Arial"/>
                <a:buChar char="⚬"/>
              </a:pPr>
              <a:r>
                <a:rPr lang="en-US" sz="1800">
                  <a:solidFill>
                    <a:srgbClr val="FFFFFF"/>
                  </a:solidFill>
                  <a:latin typeface="Poppins"/>
                </a:rPr>
                <a:t>Implementeremo il controllo degli accessi basato sui ruoli (RBAC) per garantire che solo gli utenti autorizzati possano accedere e modificare le risorse di Azure Data Factory.</a:t>
              </a:r>
            </a:p>
            <a:p>
              <a:pPr algn="ctr" marL="777240" indent="-259080" lvl="2">
                <a:lnSpc>
                  <a:spcPts val="2520"/>
                </a:lnSpc>
                <a:buFont typeface="Arial"/>
                <a:buChar char="⚬"/>
              </a:pPr>
              <a:r>
                <a:rPr lang="en-US" sz="1800">
                  <a:solidFill>
                    <a:srgbClr val="FFFFFF"/>
                  </a:solidFill>
                  <a:latin typeface="Poppins"/>
                </a:rPr>
                <a:t>Utilizzeremo Azure Key Vault per gestire e proteggere le credenziali sensibili utilizzate nei connettori e nelle attività di integrazione dei dati.</a:t>
              </a:r>
            </a:p>
            <a:p>
              <a:pPr algn="ctr" marL="777240" indent="-259080" lvl="2">
                <a:lnSpc>
                  <a:spcPts val="2520"/>
                </a:lnSpc>
                <a:buFont typeface="Arial"/>
                <a:buChar char="⚬"/>
              </a:pPr>
              <a:r>
                <a:rPr lang="en-US" sz="1800">
                  <a:solidFill>
                    <a:srgbClr val="FFFFFF"/>
                  </a:solidFill>
                  <a:latin typeface="Poppins"/>
                </a:rPr>
                <a:t>Abiliteremo il logging dettagliato e l'auditing per tenere traccia delle attività degli utenti e dei cambiamenti nelle risorse di Azure Data Factory.</a:t>
              </a:r>
            </a:p>
            <a:p>
              <a:pPr algn="ctr" marL="388620" indent="-194310" lvl="1">
                <a:lnSpc>
                  <a:spcPts val="2520"/>
                </a:lnSpc>
                <a:buAutoNum type="arabicPeriod" startAt="1"/>
              </a:pPr>
              <a:r>
                <a:rPr lang="en-US" sz="1800">
                  <a:solidFill>
                    <a:srgbClr val="FFFFFF"/>
                  </a:solidFill>
                  <a:latin typeface="Poppins Semi-Bold"/>
                </a:rPr>
                <a:t>Backup e ripristino:</a:t>
              </a:r>
            </a:p>
            <a:p>
              <a:pPr algn="ctr" marL="777240" indent="-259080" lvl="2">
                <a:lnSpc>
                  <a:spcPts val="2520"/>
                </a:lnSpc>
                <a:buFont typeface="Arial"/>
                <a:buChar char="⚬"/>
              </a:pPr>
              <a:r>
                <a:rPr lang="en-US" sz="1800">
                  <a:solidFill>
                    <a:srgbClr val="FFFFFF"/>
                  </a:solidFill>
                  <a:latin typeface="Poppins"/>
                </a:rPr>
                <a:t>Configureremo backup regolari dei dati del database su entrambi i lati (ERP HQ e BR).</a:t>
              </a:r>
            </a:p>
            <a:p>
              <a:pPr algn="ctr" marL="777240" indent="-259080" lvl="2">
                <a:lnSpc>
                  <a:spcPts val="2520"/>
                </a:lnSpc>
                <a:buFont typeface="Arial"/>
                <a:buChar char="⚬"/>
              </a:pPr>
              <a:r>
                <a:rPr lang="en-US" sz="1800">
                  <a:solidFill>
                    <a:srgbClr val="FFFFFF"/>
                  </a:solidFill>
                  <a:latin typeface="Poppins"/>
                </a:rPr>
                <a:t>Utilizzeremo Azure Backup per eseguire backup regolari del database sul cloud, garantendo la protezione dei dati in caso di perdita o corruzione.</a:t>
              </a:r>
            </a:p>
            <a:p>
              <a:pPr algn="ctr" marL="777240" indent="-259080" lvl="2">
                <a:lnSpc>
                  <a:spcPts val="2520"/>
                </a:lnSpc>
                <a:buFont typeface="Arial"/>
                <a:buChar char="⚬"/>
              </a:pPr>
              <a:r>
                <a:rPr lang="en-US" sz="1800">
                  <a:solidFill>
                    <a:srgbClr val="FFFFFF"/>
                  </a:solidFill>
                  <a:latin typeface="Poppins"/>
                </a:rPr>
                <a:t>Implementeremo una strategia di backup e ripristino su un database fisico per l'ERP HQ on-premises, utilizzando soluzioni di backup locali e la replica dei dati su un secondo sito sicuro.</a:t>
              </a:r>
            </a:p>
            <a:p>
              <a:pPr algn="ctr">
                <a:lnSpc>
                  <a:spcPts val="2520"/>
                </a:lnSpc>
              </a:pPr>
            </a:p>
          </p:txBody>
        </p:sp>
      </p:grpSp>
      <p:sp>
        <p:nvSpPr>
          <p:cNvPr name="TextBox 6" id="6"/>
          <p:cNvSpPr txBox="true"/>
          <p:nvPr/>
        </p:nvSpPr>
        <p:spPr>
          <a:xfrm rot="0">
            <a:off x="15807451" y="39152"/>
            <a:ext cx="1736229" cy="618490"/>
          </a:xfrm>
          <a:prstGeom prst="rect">
            <a:avLst/>
          </a:prstGeom>
        </p:spPr>
        <p:txBody>
          <a:bodyPr anchor="t" rtlCol="false" tIns="0" lIns="0" bIns="0" rIns="0">
            <a:spAutoFit/>
          </a:bodyPr>
          <a:lstStyle/>
          <a:p>
            <a:pPr algn="ctr">
              <a:lnSpc>
                <a:spcPts val="4759"/>
              </a:lnSpc>
            </a:pPr>
            <a:r>
              <a:rPr lang="en-US" sz="3399">
                <a:solidFill>
                  <a:srgbClr val="000000"/>
                </a:solidFill>
                <a:latin typeface="Poppins Bold"/>
              </a:rPr>
              <a:t>Giorno 1</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DAGFff2ALUU</dc:identifier>
  <dcterms:modified xsi:type="dcterms:W3CDTF">2011-08-01T06:04:30Z</dcterms:modified>
  <cp:revision>1</cp:revision>
  <dc:title>Opzione 1</dc:title>
</cp:coreProperties>
</file>