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</p:sldIdLst>
  <p:sldSz cx="18288000" cy="10287000"/>
  <p:notesSz cx="6858000" cy="9144000"/>
  <p:embeddedFontLst>
    <p:embeddedFont>
      <p:font typeface="Libre Baskerville" charset="1" panose="02000000000000000000"/>
      <p:regular r:id="rId6"/>
    </p:embeddedFont>
    <p:embeddedFont>
      <p:font typeface="Libre Baskerville Bold" charset="1" panose="02000000000000000000"/>
      <p:regular r:id="rId7"/>
    </p:embeddedFont>
    <p:embeddedFont>
      <p:font typeface="Libre Baskerville Italics" charset="1" panose="02000000000000000000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  <p:embeddedFont>
      <p:font typeface="Public Sans" charset="1" panose="00000000000000000000"/>
      <p:regular r:id="rId13"/>
    </p:embeddedFont>
    <p:embeddedFont>
      <p:font typeface="Public Sans Bold" charset="1" panose="00000000000000000000"/>
      <p:regular r:id="rId14"/>
    </p:embeddedFont>
    <p:embeddedFont>
      <p:font typeface="Public Sans Italics" charset="1" panose="00000000000000000000"/>
      <p:regular r:id="rId15"/>
    </p:embeddedFont>
    <p:embeddedFont>
      <p:font typeface="Public Sans Bold Italics" charset="1" panose="00000000000000000000"/>
      <p:regular r:id="rId16"/>
    </p:embeddedFont>
    <p:embeddedFont>
      <p:font typeface="Public Sans Thin" charset="1" panose="00000000000000000000"/>
      <p:regular r:id="rId17"/>
    </p:embeddedFont>
    <p:embeddedFont>
      <p:font typeface="Public Sans Thin Italics" charset="1" panose="00000000000000000000"/>
      <p:regular r:id="rId18"/>
    </p:embeddedFont>
    <p:embeddedFont>
      <p:font typeface="Public Sans Medium" charset="1" panose="00000000000000000000"/>
      <p:regular r:id="rId19"/>
    </p:embeddedFont>
    <p:embeddedFont>
      <p:font typeface="Public Sans Medium Italics" charset="1" panose="00000000000000000000"/>
      <p:regular r:id="rId20"/>
    </p:embeddedFont>
    <p:embeddedFont>
      <p:font typeface="Public Sans Heavy" charset="1" panose="00000000000000000000"/>
      <p:regular r:id="rId21"/>
    </p:embeddedFont>
    <p:embeddedFont>
      <p:font typeface="Public Sans Heav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22570" y="2318357"/>
            <a:ext cx="3636730" cy="5650287"/>
          </a:xfrm>
          <a:custGeom>
            <a:avLst/>
            <a:gdLst/>
            <a:ahLst/>
            <a:cxnLst/>
            <a:rect r="r" b="b" t="t" l="l"/>
            <a:pathLst>
              <a:path h="5650287" w="3636730">
                <a:moveTo>
                  <a:pt x="0" y="0"/>
                </a:moveTo>
                <a:lnTo>
                  <a:pt x="3636730" y="0"/>
                </a:lnTo>
                <a:lnTo>
                  <a:pt x="3636730" y="5650286"/>
                </a:lnTo>
                <a:lnTo>
                  <a:pt x="0" y="565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5394" y="6670386"/>
            <a:ext cx="5613359" cy="3368015"/>
          </a:xfrm>
          <a:custGeom>
            <a:avLst/>
            <a:gdLst/>
            <a:ahLst/>
            <a:cxnLst/>
            <a:rect r="r" b="b" t="t" l="l"/>
            <a:pathLst>
              <a:path h="3368015" w="5613359">
                <a:moveTo>
                  <a:pt x="0" y="0"/>
                </a:moveTo>
                <a:lnTo>
                  <a:pt x="5613359" y="0"/>
                </a:lnTo>
                <a:lnTo>
                  <a:pt x="5613359" y="3368015"/>
                </a:lnTo>
                <a:lnTo>
                  <a:pt x="0" y="3368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39028" y="405648"/>
            <a:ext cx="3583757" cy="3505566"/>
          </a:xfrm>
          <a:custGeom>
            <a:avLst/>
            <a:gdLst/>
            <a:ahLst/>
            <a:cxnLst/>
            <a:rect r="r" b="b" t="t" l="l"/>
            <a:pathLst>
              <a:path h="3505566" w="3583757">
                <a:moveTo>
                  <a:pt x="0" y="0"/>
                </a:moveTo>
                <a:lnTo>
                  <a:pt x="3583757" y="0"/>
                </a:lnTo>
                <a:lnTo>
                  <a:pt x="3583757" y="3505566"/>
                </a:lnTo>
                <a:lnTo>
                  <a:pt x="0" y="3505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51257" y="8213974"/>
            <a:ext cx="7736743" cy="4951515"/>
          </a:xfrm>
          <a:custGeom>
            <a:avLst/>
            <a:gdLst/>
            <a:ahLst/>
            <a:cxnLst/>
            <a:rect r="r" b="b" t="t" l="l"/>
            <a:pathLst>
              <a:path h="4951515" w="7736743">
                <a:moveTo>
                  <a:pt x="0" y="0"/>
                </a:moveTo>
                <a:lnTo>
                  <a:pt x="7736743" y="0"/>
                </a:lnTo>
                <a:lnTo>
                  <a:pt x="7736743" y="4951515"/>
                </a:lnTo>
                <a:lnTo>
                  <a:pt x="0" y="49515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3450" y="5552889"/>
            <a:ext cx="5750608" cy="2645089"/>
          </a:xfrm>
          <a:custGeom>
            <a:avLst/>
            <a:gdLst/>
            <a:ahLst/>
            <a:cxnLst/>
            <a:rect r="r" b="b" t="t" l="l"/>
            <a:pathLst>
              <a:path h="2645089" w="5750608">
                <a:moveTo>
                  <a:pt x="0" y="0"/>
                </a:moveTo>
                <a:lnTo>
                  <a:pt x="5750608" y="0"/>
                </a:lnTo>
                <a:lnTo>
                  <a:pt x="5750608" y="2645090"/>
                </a:lnTo>
                <a:lnTo>
                  <a:pt x="0" y="26450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57785" r="0" b="-5962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3450" y="2148906"/>
            <a:ext cx="10760724" cy="2840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5"/>
              </a:lnSpc>
            </a:pPr>
            <a:r>
              <a:rPr lang="en-US" sz="9337" spc="-289">
                <a:solidFill>
                  <a:srgbClr val="000000"/>
                </a:solidFill>
                <a:latin typeface="Public Sans Bold"/>
              </a:rPr>
              <a:t>ISO/IEC 27001 </a:t>
            </a:r>
          </a:p>
          <a:p>
            <a:pPr algn="l">
              <a:lnSpc>
                <a:spcPts val="11205"/>
              </a:lnSpc>
            </a:pPr>
            <a:r>
              <a:rPr lang="en-US" sz="9337" spc="-289">
                <a:solidFill>
                  <a:srgbClr val="000000"/>
                </a:solidFill>
                <a:latin typeface="Public Sans Bold"/>
              </a:rPr>
              <a:t>E GDPR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90600"/>
            <a:ext cx="858390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237">
                <a:solidFill>
                  <a:srgbClr val="000000"/>
                </a:solidFill>
                <a:latin typeface="Libre Baskerville"/>
              </a:rPr>
              <a:t>ESERCITAZIONE S2/L3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532490"/>
            <a:ext cx="7096694" cy="72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9"/>
              </a:lnSpc>
            </a:pPr>
            <a:r>
              <a:rPr lang="en-US" sz="3299" spc="-102">
                <a:solidFill>
                  <a:srgbClr val="000000"/>
                </a:solidFill>
                <a:latin typeface="Public Sans"/>
              </a:rPr>
              <a:t>Mattia Chiriatti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0665474" cy="990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2"/>
              </a:lnSpc>
            </a:pPr>
            <a:r>
              <a:rPr lang="en-US" sz="6468" spc="-200">
                <a:solidFill>
                  <a:srgbClr val="000000"/>
                </a:solidFill>
                <a:latin typeface="Public Sans Bold"/>
              </a:rPr>
              <a:t>Traccia: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40280"/>
            <a:ext cx="15611542" cy="665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Il GDPR è uno dei regolamenti sempre presenti nella valutazione della sicurezza per le informazioni e la gestione del rischio. Il GDPR stesso richiede una valutazione del rischio sul trattamento dei dati. </a:t>
            </a:r>
          </a:p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Prendere confidenza con la checklist GDPR generica: https://gdpr.eu/checklist/ </a:t>
            </a:r>
          </a:p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Visionare le checklist https://www.cookieyes.com/it/non-categorizzato/consenso-ai-cookie-gdpr/: </a:t>
            </a:r>
          </a:p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Checklist cookie GDPR -https://www.cookieyes.com/it/non-categorizzato/consenso-ai-cookie-gdpr/#Listadicontr-1 </a:t>
            </a:r>
          </a:p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Ogni nazione, in più, può specificare ulteriori requisiti da rispettare-https://www.cookieyes.com/it/noncategorizzato/consenso-ai-cookie-gdpr/#Lineeguidape-6 </a:t>
            </a:r>
          </a:p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Scegliere un sito web e verificare che la checklist per i cookie e quella nazionale sia soddisfatta (sui controlli che potete eseguire). </a:t>
            </a:r>
          </a:p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Rieffettuare il controllo con l’ausilio del tool https://2gdpr.com/e vedere le differenze.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E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14022" y="206526"/>
            <a:ext cx="5647793" cy="7229175"/>
          </a:xfrm>
          <a:custGeom>
            <a:avLst/>
            <a:gdLst/>
            <a:ahLst/>
            <a:cxnLst/>
            <a:rect r="r" b="b" t="t" l="l"/>
            <a:pathLst>
              <a:path h="7229175" w="5647793">
                <a:moveTo>
                  <a:pt x="0" y="0"/>
                </a:moveTo>
                <a:lnTo>
                  <a:pt x="5647793" y="0"/>
                </a:lnTo>
                <a:lnTo>
                  <a:pt x="5647793" y="7229175"/>
                </a:lnTo>
                <a:lnTo>
                  <a:pt x="0" y="722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7254" y="206526"/>
            <a:ext cx="8847171" cy="7229175"/>
          </a:xfrm>
          <a:custGeom>
            <a:avLst/>
            <a:gdLst/>
            <a:ahLst/>
            <a:cxnLst/>
            <a:rect r="r" b="b" t="t" l="l"/>
            <a:pathLst>
              <a:path h="7229175" w="8847171">
                <a:moveTo>
                  <a:pt x="0" y="0"/>
                </a:moveTo>
                <a:lnTo>
                  <a:pt x="8847172" y="0"/>
                </a:lnTo>
                <a:lnTo>
                  <a:pt x="8847172" y="7229175"/>
                </a:lnTo>
                <a:lnTo>
                  <a:pt x="0" y="7229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7254" y="7667216"/>
            <a:ext cx="15611542" cy="238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Il sito preso in analisi è </a:t>
            </a:r>
            <a:r>
              <a:rPr lang="en-US" sz="2400" spc="-24">
                <a:solidFill>
                  <a:srgbClr val="000000"/>
                </a:solidFill>
                <a:latin typeface="Public Sans Bold"/>
              </a:rPr>
              <a:t>Tuttomercatoweb.com</a:t>
            </a:r>
            <a:r>
              <a:rPr lang="en-US" sz="2400" spc="-24">
                <a:solidFill>
                  <a:srgbClr val="000000"/>
                </a:solidFill>
                <a:latin typeface="Public Sans"/>
              </a:rPr>
              <a:t>, noto sito d’informazione sportiva. Un sito che, come tanti altri, utilizza i cookie per raccogliere dati personali sugli utenti. Verificando la sezione dei cookie, si può notare subito come e quanti siano i siti o le terze parti interessate ai nostri dati. Passando a una breve analisi, </a:t>
            </a:r>
            <a:r>
              <a:rPr lang="en-US" sz="2400" spc="-24">
                <a:solidFill>
                  <a:srgbClr val="000000"/>
                </a:solidFill>
                <a:latin typeface="Public Sans Bold"/>
              </a:rPr>
              <a:t>sembra tutto in linea con il GDPR</a:t>
            </a:r>
            <a:r>
              <a:rPr lang="en-US" sz="2400" spc="-24">
                <a:solidFill>
                  <a:srgbClr val="000000"/>
                </a:solidFill>
                <a:latin typeface="Public Sa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E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2690" y="275222"/>
            <a:ext cx="8847171" cy="7229175"/>
          </a:xfrm>
          <a:custGeom>
            <a:avLst/>
            <a:gdLst/>
            <a:ahLst/>
            <a:cxnLst/>
            <a:rect r="r" b="b" t="t" l="l"/>
            <a:pathLst>
              <a:path h="7229175" w="8847171">
                <a:moveTo>
                  <a:pt x="0" y="0"/>
                </a:moveTo>
                <a:lnTo>
                  <a:pt x="8847171" y="0"/>
                </a:lnTo>
                <a:lnTo>
                  <a:pt x="8847171" y="7229175"/>
                </a:lnTo>
                <a:lnTo>
                  <a:pt x="0" y="722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4677" y="2039801"/>
            <a:ext cx="8051833" cy="4249579"/>
          </a:xfrm>
          <a:custGeom>
            <a:avLst/>
            <a:gdLst/>
            <a:ahLst/>
            <a:cxnLst/>
            <a:rect r="r" b="b" t="t" l="l"/>
            <a:pathLst>
              <a:path h="4249579" w="8051833">
                <a:moveTo>
                  <a:pt x="0" y="0"/>
                </a:moveTo>
                <a:lnTo>
                  <a:pt x="8051833" y="0"/>
                </a:lnTo>
                <a:lnTo>
                  <a:pt x="8051833" y="4249579"/>
                </a:lnTo>
                <a:lnTo>
                  <a:pt x="0" y="4249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7908" y="7667216"/>
            <a:ext cx="17598602" cy="238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L’unico vero problema per quanto riguarda il GDPR è che il sito obbliga l’utente a scegliere una fra le seguenti opzioni: </a:t>
            </a:r>
            <a:r>
              <a:rPr lang="en-US" sz="2400" spc="-24">
                <a:solidFill>
                  <a:srgbClr val="000000"/>
                </a:solidFill>
                <a:latin typeface="Public Sans Bold"/>
              </a:rPr>
              <a:t>“Accetta tutto” o “Accetta solo cookie necessari”</a:t>
            </a:r>
            <a:r>
              <a:rPr lang="en-US" sz="2400" spc="-24">
                <a:solidFill>
                  <a:srgbClr val="000000"/>
                </a:solidFill>
                <a:latin typeface="Public Sans"/>
              </a:rPr>
              <a:t>, </a:t>
            </a:r>
            <a:r>
              <a:rPr lang="en-US" sz="2400" spc="-24">
                <a:solidFill>
                  <a:srgbClr val="000000"/>
                </a:solidFill>
                <a:latin typeface="Public Sans Bold"/>
              </a:rPr>
              <a:t>senza offrire la possibilità di rifiutare</a:t>
            </a:r>
            <a:r>
              <a:rPr lang="en-US" sz="2400" spc="-24">
                <a:solidFill>
                  <a:srgbClr val="000000"/>
                </a:solidFill>
                <a:latin typeface="Public Sans"/>
              </a:rPr>
              <a:t> il tracciamento dei cookie di sessione. Questo è presto spiegato: TMW è una piattaforma d’informazione e ha bisogno dei cookie per restare in vita. Qualora l’utente non voglia i cookie, sarà obbligato a sottoscrivere un abbonamento mensile.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E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0473" y="492777"/>
            <a:ext cx="9504520" cy="6577202"/>
          </a:xfrm>
          <a:custGeom>
            <a:avLst/>
            <a:gdLst/>
            <a:ahLst/>
            <a:cxnLst/>
            <a:rect r="r" b="b" t="t" l="l"/>
            <a:pathLst>
              <a:path h="6577202" w="9504520">
                <a:moveTo>
                  <a:pt x="0" y="0"/>
                </a:moveTo>
                <a:lnTo>
                  <a:pt x="9504520" y="0"/>
                </a:lnTo>
                <a:lnTo>
                  <a:pt x="9504520" y="6577202"/>
                </a:lnTo>
                <a:lnTo>
                  <a:pt x="0" y="6577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75562" y="496732"/>
            <a:ext cx="7823526" cy="6573247"/>
          </a:xfrm>
          <a:custGeom>
            <a:avLst/>
            <a:gdLst/>
            <a:ahLst/>
            <a:cxnLst/>
            <a:rect r="r" b="b" t="t" l="l"/>
            <a:pathLst>
              <a:path h="6573247" w="7823526">
                <a:moveTo>
                  <a:pt x="0" y="0"/>
                </a:moveTo>
                <a:lnTo>
                  <a:pt x="7823526" y="0"/>
                </a:lnTo>
                <a:lnTo>
                  <a:pt x="7823526" y="6573247"/>
                </a:lnTo>
                <a:lnTo>
                  <a:pt x="0" y="65732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7908" y="7667216"/>
            <a:ext cx="17598602" cy="177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Sebbene analizzando la sezione Application della console del nostro browser sembri tutto in ordine, l’analisi con il sito specializzato 2gdpr.com evidenzia due importanti criticità: Il previo consenso per cookie diversi da quelli strettamente necessari, e il previo consenso ai dati personali.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3E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2191" y="761222"/>
            <a:ext cx="10969076" cy="2806394"/>
          </a:xfrm>
          <a:custGeom>
            <a:avLst/>
            <a:gdLst/>
            <a:ahLst/>
            <a:cxnLst/>
            <a:rect r="r" b="b" t="t" l="l"/>
            <a:pathLst>
              <a:path h="2806394" w="10969076">
                <a:moveTo>
                  <a:pt x="0" y="0"/>
                </a:moveTo>
                <a:lnTo>
                  <a:pt x="10969077" y="0"/>
                </a:lnTo>
                <a:lnTo>
                  <a:pt x="10969077" y="2806394"/>
                </a:lnTo>
                <a:lnTo>
                  <a:pt x="0" y="2806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2191" y="4223825"/>
            <a:ext cx="10969076" cy="3007395"/>
          </a:xfrm>
          <a:custGeom>
            <a:avLst/>
            <a:gdLst/>
            <a:ahLst/>
            <a:cxnLst/>
            <a:rect r="r" b="b" t="t" l="l"/>
            <a:pathLst>
              <a:path h="3007395" w="10969076">
                <a:moveTo>
                  <a:pt x="0" y="0"/>
                </a:moveTo>
                <a:lnTo>
                  <a:pt x="10969077" y="0"/>
                </a:lnTo>
                <a:lnTo>
                  <a:pt x="10969077" y="3007394"/>
                </a:lnTo>
                <a:lnTo>
                  <a:pt x="0" y="3007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7908" y="7667216"/>
            <a:ext cx="17598602" cy="2385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Fortunatamente per i proprietari del sito, non si tratta di problemi veramente seri e pregnanti. Il primo, come si evince, riguarda dei cookie non strettamente necessari che, solitamente, si installano solo dopo aver ottenuto il previo consenso dell’utente.</a:t>
            </a:r>
          </a:p>
          <a:p>
            <a:pPr algn="l">
              <a:lnSpc>
                <a:spcPts val="4872"/>
              </a:lnSpc>
            </a:pPr>
            <a:r>
              <a:rPr lang="en-US" sz="2400" spc="-24">
                <a:solidFill>
                  <a:srgbClr val="000000"/>
                </a:solidFill>
                <a:latin typeface="Public Sans"/>
              </a:rPr>
              <a:t>Il secondo, invece, riguarda dei cookie di marketing rilevanti che si autoinstallano al momento del download della pagina e, anche questi, possono essere installati dopo aver ottenuto il previo consenso dell’utente.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DAGELPtbiS8</dc:identifier>
  <dcterms:modified xsi:type="dcterms:W3CDTF">2011-08-01T06:04:30Z</dcterms:modified>
  <cp:revision>1</cp:revision>
  <dc:title>ESERCITAZIONE S2/L3</dc:title>
</cp:coreProperties>
</file>