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ays" charset="1" panose="02000505050000020004"/>
      <p:regular r:id="rId10"/>
    </p:embeddedFont>
    <p:embeddedFont>
      <p:font typeface="Agrandir Narrow" charset="1" panose="00000506000000000000"/>
      <p:regular r:id="rId11"/>
    </p:embeddedFont>
    <p:embeddedFont>
      <p:font typeface="Agrandir Narrow Bold" charset="1" panose="00000806000000000000"/>
      <p:regular r:id="rId12"/>
    </p:embeddedFont>
    <p:embeddedFont>
      <p:font typeface="Agrandir Narrow Italics" charset="1" panose="00000506000000000000"/>
      <p:regular r:id="rId13"/>
    </p:embeddedFont>
    <p:embeddedFont>
      <p:font typeface="Agrandir Narrow Bold Italics" charset="1" panose="00000806000000000000"/>
      <p:regular r:id="rId14"/>
    </p:embeddedFont>
    <p:embeddedFont>
      <p:font typeface="Agrandir Narrow Thin" charset="1" panose="00000206000000000000"/>
      <p:regular r:id="rId15"/>
    </p:embeddedFont>
    <p:embeddedFont>
      <p:font typeface="Agrandir Narrow Thin Italics" charset="1" panose="00000206000000000000"/>
      <p:regular r:id="rId16"/>
    </p:embeddedFont>
    <p:embeddedFont>
      <p:font typeface="Agrandir Narrow Medium" charset="1" panose="00000606000000000000"/>
      <p:regular r:id="rId17"/>
    </p:embeddedFont>
    <p:embeddedFont>
      <p:font typeface="Agrandir Narrow Medium Italics" charset="1" panose="00000606000000000000"/>
      <p:regular r:id="rId18"/>
    </p:embeddedFont>
    <p:embeddedFont>
      <p:font typeface="Agrandir Narrow Ultra-Bold" charset="1" panose="00000906000000000000"/>
      <p:regular r:id="rId19"/>
    </p:embeddedFont>
    <p:embeddedFont>
      <p:font typeface="Agrandir Narrow Ultra-Bold Italics" charset="1" panose="00000906000000000000"/>
      <p:regular r:id="rId20"/>
    </p:embeddedFont>
    <p:embeddedFont>
      <p:font typeface="Agrandir Narrow Heavy" charset="1" panose="00000A06000000000000"/>
      <p:regular r:id="rId21"/>
    </p:embeddedFont>
    <p:embeddedFont>
      <p:font typeface="Agrandir Narrow Heavy Italics" charset="1" panose="00000A06000000000000"/>
      <p:regular r:id="rId22"/>
    </p:embeddedFont>
    <p:embeddedFont>
      <p:font typeface="Open Sauce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Open Sauce Italics" charset="1" panose="00000500000000000000"/>
      <p:regular r:id="rId25"/>
    </p:embeddedFont>
    <p:embeddedFont>
      <p:font typeface="Open Sauce Bold Italics" charset="1" panose="00000800000000000000"/>
      <p:regular r:id="rId26"/>
    </p:embeddedFont>
    <p:embeddedFont>
      <p:font typeface="Open Sauce Light" charset="1" panose="00000400000000000000"/>
      <p:regular r:id="rId27"/>
    </p:embeddedFont>
    <p:embeddedFont>
      <p:font typeface="Open Sauce Light Italics" charset="1" panose="00000400000000000000"/>
      <p:regular r:id="rId28"/>
    </p:embeddedFont>
    <p:embeddedFont>
      <p:font typeface="Open Sauce Medium" charset="1" panose="00000600000000000000"/>
      <p:regular r:id="rId29"/>
    </p:embeddedFont>
    <p:embeddedFont>
      <p:font typeface="Open Sauce Medium Italics" charset="1" panose="00000600000000000000"/>
      <p:regular r:id="rId30"/>
    </p:embeddedFont>
    <p:embeddedFont>
      <p:font typeface="Open Sauce Semi-Bold" charset="1" panose="00000700000000000000"/>
      <p:regular r:id="rId31"/>
    </p:embeddedFont>
    <p:embeddedFont>
      <p:font typeface="Open Sauce Semi-Bold Italics" charset="1" panose="00000700000000000000"/>
      <p:regular r:id="rId32"/>
    </p:embeddedFont>
    <p:embeddedFont>
      <p:font typeface="Open Sauce Heavy" charset="1" panose="00000A00000000000000"/>
      <p:regular r:id="rId33"/>
    </p:embeddedFont>
    <p:embeddedFont>
      <p:font typeface="Open Sauce Heavy Italics" charset="1" panose="00000A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slides/slide1.xml" Type="http://schemas.openxmlformats.org/officeDocument/2006/relationships/slide"/><Relationship Id="rId36" Target="slides/slide2.xml" Type="http://schemas.openxmlformats.org/officeDocument/2006/relationships/slide"/><Relationship Id="rId37" Target="slides/slide3.xml" Type="http://schemas.openxmlformats.org/officeDocument/2006/relationships/slide"/><Relationship Id="rId38" Target="slides/slide4.xml" Type="http://schemas.openxmlformats.org/officeDocument/2006/relationships/slide"/><Relationship Id="rId39" Target="slides/slide5.xml" Type="http://schemas.openxmlformats.org/officeDocument/2006/relationships/slide"/><Relationship Id="rId4" Target="theme/theme1.xml" Type="http://schemas.openxmlformats.org/officeDocument/2006/relationships/theme"/><Relationship Id="rId40" Target="slides/slide6.xml" Type="http://schemas.openxmlformats.org/officeDocument/2006/relationships/slide"/><Relationship Id="rId41" Target="slides/slide7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7453">
            <a:off x="-212140" y="-387358"/>
            <a:ext cx="18712279" cy="11061715"/>
          </a:xfrm>
          <a:custGeom>
            <a:avLst/>
            <a:gdLst/>
            <a:ahLst/>
            <a:cxnLst/>
            <a:rect r="r" b="b" t="t" l="l"/>
            <a:pathLst>
              <a:path h="11061715" w="18712279">
                <a:moveTo>
                  <a:pt x="441100" y="0"/>
                </a:moveTo>
                <a:lnTo>
                  <a:pt x="18712280" y="784177"/>
                </a:lnTo>
                <a:lnTo>
                  <a:pt x="18271180" y="11061716"/>
                </a:lnTo>
                <a:lnTo>
                  <a:pt x="0" y="10277539"/>
                </a:lnTo>
                <a:lnTo>
                  <a:pt x="441100" y="0"/>
                </a:lnTo>
                <a:close/>
              </a:path>
            </a:pathLst>
          </a:custGeom>
          <a:blipFill>
            <a:blip r:embed="rId2"/>
            <a:stretch>
              <a:fillRect l="-9549" t="-14710" r="-62593" b="-4909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564160" y="6931968"/>
            <a:ext cx="9526284" cy="0"/>
          </a:xfrm>
          <a:prstGeom prst="line">
            <a:avLst/>
          </a:prstGeom>
          <a:ln cap="rnd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090444" y="476843"/>
            <a:ext cx="5816742" cy="2021322"/>
            <a:chOff x="0" y="0"/>
            <a:chExt cx="1531981" cy="5323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31981" cy="532365"/>
            </a:xfrm>
            <a:custGeom>
              <a:avLst/>
              <a:gdLst/>
              <a:ahLst/>
              <a:cxnLst/>
              <a:rect r="r" b="b" t="t" l="l"/>
              <a:pathLst>
                <a:path h="532365" w="1531981">
                  <a:moveTo>
                    <a:pt x="0" y="0"/>
                  </a:moveTo>
                  <a:lnTo>
                    <a:pt x="1531981" y="0"/>
                  </a:lnTo>
                  <a:lnTo>
                    <a:pt x="1531981" y="532365"/>
                  </a:lnTo>
                  <a:lnTo>
                    <a:pt x="0" y="5323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31981" cy="570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090444" y="475316"/>
            <a:ext cx="5750608" cy="1950690"/>
          </a:xfrm>
          <a:custGeom>
            <a:avLst/>
            <a:gdLst/>
            <a:ahLst/>
            <a:cxnLst/>
            <a:rect r="r" b="b" t="t" l="l"/>
            <a:pathLst>
              <a:path h="1950690" w="5750608">
                <a:moveTo>
                  <a:pt x="0" y="0"/>
                </a:moveTo>
                <a:lnTo>
                  <a:pt x="5750608" y="0"/>
                </a:lnTo>
                <a:lnTo>
                  <a:pt x="5750608" y="1950690"/>
                </a:lnTo>
                <a:lnTo>
                  <a:pt x="0" y="1950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681" r="0" b="-1041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4160" y="3648668"/>
            <a:ext cx="10011419" cy="1286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50"/>
              </a:lnSpc>
            </a:pPr>
            <a:r>
              <a:rPr lang="en-US" sz="9045" spc="334">
                <a:solidFill>
                  <a:srgbClr val="FFFFFF"/>
                </a:solidFill>
                <a:latin typeface="Days"/>
              </a:rPr>
              <a:t>Identificazione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4160" y="5013259"/>
            <a:ext cx="11062781" cy="171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263"/>
              </a:lnSpc>
            </a:pPr>
            <a:r>
              <a:rPr lang="en-US" sz="12057" spc="868">
                <a:solidFill>
                  <a:srgbClr val="FFFFFF"/>
                </a:solidFill>
                <a:latin typeface="Open Sauce Medium"/>
              </a:rPr>
              <a:t>DEL RISCHIO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71550"/>
            <a:ext cx="3802262" cy="479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68"/>
              </a:lnSpc>
            </a:pPr>
            <a:r>
              <a:rPr lang="en-US" sz="2789" spc="209">
                <a:solidFill>
                  <a:srgbClr val="FFFFFF"/>
                </a:solidFill>
                <a:latin typeface="Agrandir Narrow Bold"/>
              </a:rPr>
              <a:t>Esercitazione L3/S1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9281" y="7254681"/>
            <a:ext cx="5132793" cy="35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51"/>
              </a:lnSpc>
            </a:pPr>
            <a:r>
              <a:rPr lang="en-US" sz="2137" spc="181">
                <a:solidFill>
                  <a:srgbClr val="FFFFFF"/>
                </a:solidFill>
                <a:latin typeface="Agrandir Narrow Bold"/>
              </a:rPr>
              <a:t>Mattia Chiriatti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1959183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584975" y="2805473"/>
            <a:ext cx="13443578" cy="638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Utilizzando il framework di modellizzazione delle minacce di Adam Shostack, identifica una minaccia per un’azienda di sviluppo software. </a:t>
            </a:r>
          </a:p>
          <a:p>
            <a:pPr algn="ctr">
              <a:lnSpc>
                <a:spcPts val="3674"/>
              </a:lnSpc>
            </a:pP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Su cosa stiamo lavorando? 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Cosa può andare storto? 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Che cosa faremo al riguardo? 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Abbiamo fatto un buon lavoro? </a:t>
            </a:r>
          </a:p>
          <a:p>
            <a:pPr algn="ctr">
              <a:lnSpc>
                <a:spcPts val="3674"/>
              </a:lnSpc>
            </a:pP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Ripeti il processo, eseguendo una gap analysis per trovare i punti di miglioramento. </a:t>
            </a:r>
          </a:p>
          <a:p>
            <a:pPr algn="ctr"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I controlli NIST SP 800-53 Rev. 5. possono aiutare nella modellizzazione delle minacce: </a:t>
            </a:r>
          </a:p>
          <a:p>
            <a:pPr algn="ctr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NIST SP 800-53 Rev. 5-Security and Privacy Controls for Information Systems and Organizations </a:t>
            </a:r>
          </a:p>
          <a:p>
            <a:pPr algn="ctr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 Light"/>
              </a:rPr>
              <a:t>NIST SP 800-53A Rev. 5 -Assessing Security and Privacy Controls in Information Systems and Organizations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8536" y="660899"/>
            <a:ext cx="10610702" cy="108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0"/>
              </a:lnSpc>
            </a:pPr>
            <a:r>
              <a:rPr lang="en-US" sz="7700" spc="2194">
                <a:solidFill>
                  <a:srgbClr val="FFFFFF"/>
                </a:solidFill>
                <a:latin typeface="Open Sauce Medium"/>
              </a:rPr>
              <a:t>TRACCIA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2073512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283234" y="6158055"/>
            <a:ext cx="1543050" cy="15430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8192" y="5624368"/>
            <a:ext cx="5730614" cy="2605232"/>
            <a:chOff x="0" y="0"/>
            <a:chExt cx="1509298" cy="6861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9298" cy="686152"/>
            </a:xfrm>
            <a:custGeom>
              <a:avLst/>
              <a:gdLst/>
              <a:ahLst/>
              <a:cxnLst/>
              <a:rect r="r" b="b" t="t" l="l"/>
              <a:pathLst>
                <a:path h="686152" w="1509298">
                  <a:moveTo>
                    <a:pt x="0" y="0"/>
                  </a:moveTo>
                  <a:lnTo>
                    <a:pt x="1509298" y="0"/>
                  </a:lnTo>
                  <a:lnTo>
                    <a:pt x="1509298" y="686152"/>
                  </a:lnTo>
                  <a:lnTo>
                    <a:pt x="0" y="6861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09298" cy="724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59931" y="5991367"/>
            <a:ext cx="5266921" cy="180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Su cosa stiamo lavorando? 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Cosa può andare storto? 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Che cosa faremo al riguardo? 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Abbiamo fatto un buon lavoro?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10623" y="179941"/>
            <a:ext cx="13066755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spc="1881">
                <a:solidFill>
                  <a:srgbClr val="FFFFFF"/>
                </a:solidFill>
                <a:latin typeface="Open Sauce Medium"/>
              </a:rPr>
              <a:t>FRAMEWORK DI SHOSTACK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815158" y="4619888"/>
            <a:ext cx="8082743" cy="4657317"/>
            <a:chOff x="0" y="0"/>
            <a:chExt cx="2128788" cy="12266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28788" cy="1226619"/>
            </a:xfrm>
            <a:custGeom>
              <a:avLst/>
              <a:gdLst/>
              <a:ahLst/>
              <a:cxnLst/>
              <a:rect r="r" b="b" t="t" l="l"/>
              <a:pathLst>
                <a:path h="1226619" w="2128788">
                  <a:moveTo>
                    <a:pt x="0" y="0"/>
                  </a:moveTo>
                  <a:lnTo>
                    <a:pt x="2128788" y="0"/>
                  </a:lnTo>
                  <a:lnTo>
                    <a:pt x="2128788" y="1226619"/>
                  </a:lnTo>
                  <a:lnTo>
                    <a:pt x="0" y="12266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28788" cy="1264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64935" y="2619637"/>
            <a:ext cx="16758131" cy="135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</a:rPr>
              <a:t>Il Threat Modelling Framework di Shostack, unitamente ad altri modelli, è uno dei metodi più efficaci per l’identificazione, l’analisi e la mitigazione di minacce. Questo Framework si basa sulle 4 domande che seguono, a cui poi proveremo a dare delle risposte logiche e che siano allineate alle esigenze aziendali.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52997" y="4884507"/>
            <a:ext cx="7638818" cy="4095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Creazione di un nuovo software per la sicurezza della privacy utenti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</a:rPr>
              <a:t>Il codice del software potrebbe avere errori logici che potrebbero portare a furti di dati sensibili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Vulnerability Assessment, Patching, Testing, Staging, Bug Hunting, Configuration Testing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Monitoraggio, testing e controllo di tutte le attività svolte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1609818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20324" y="4780685"/>
            <a:ext cx="5438917" cy="3326534"/>
            <a:chOff x="0" y="0"/>
            <a:chExt cx="1432472" cy="8761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32472" cy="876124"/>
            </a:xfrm>
            <a:custGeom>
              <a:avLst/>
              <a:gdLst/>
              <a:ahLst/>
              <a:cxnLst/>
              <a:rect r="r" b="b" t="t" l="l"/>
              <a:pathLst>
                <a:path h="876124" w="1432472">
                  <a:moveTo>
                    <a:pt x="0" y="0"/>
                  </a:moveTo>
                  <a:lnTo>
                    <a:pt x="1432472" y="0"/>
                  </a:lnTo>
                  <a:lnTo>
                    <a:pt x="1432472" y="876124"/>
                  </a:lnTo>
                  <a:lnTo>
                    <a:pt x="0" y="876124"/>
                  </a:lnTo>
                  <a:close/>
                </a:path>
              </a:pathLst>
            </a:custGeom>
            <a:solidFill>
              <a:srgbClr val="F4ED4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32472" cy="91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Stato corrente</a:t>
              </a: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 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Software inefficiente alla protezione dati sensibili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29875" y="4780685"/>
            <a:ext cx="5438917" cy="3326534"/>
            <a:chOff x="0" y="0"/>
            <a:chExt cx="1432472" cy="8761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32472" cy="876124"/>
            </a:xfrm>
            <a:custGeom>
              <a:avLst/>
              <a:gdLst/>
              <a:ahLst/>
              <a:cxnLst/>
              <a:rect r="r" b="b" t="t" l="l"/>
              <a:pathLst>
                <a:path h="876124" w="1432472">
                  <a:moveTo>
                    <a:pt x="0" y="0"/>
                  </a:moveTo>
                  <a:lnTo>
                    <a:pt x="1432472" y="0"/>
                  </a:lnTo>
                  <a:lnTo>
                    <a:pt x="1432472" y="876124"/>
                  </a:lnTo>
                  <a:lnTo>
                    <a:pt x="0" y="876124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32472" cy="914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Stato desiderato</a:t>
              </a: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 </a:t>
              </a: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Software efficiente e pronto per essere immesso nel mercato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79835" y="5622706"/>
            <a:ext cx="2329446" cy="1642492"/>
            <a:chOff x="0" y="0"/>
            <a:chExt cx="1152745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52744" cy="812800"/>
            </a:xfrm>
            <a:custGeom>
              <a:avLst/>
              <a:gdLst/>
              <a:ahLst/>
              <a:cxnLst/>
              <a:rect r="r" b="b" t="t" l="l"/>
              <a:pathLst>
                <a:path h="812800" w="1152744">
                  <a:moveTo>
                    <a:pt x="1152744" y="406400"/>
                  </a:moveTo>
                  <a:lnTo>
                    <a:pt x="746345" y="0"/>
                  </a:lnTo>
                  <a:lnTo>
                    <a:pt x="746345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746345" y="609600"/>
                  </a:lnTo>
                  <a:lnTo>
                    <a:pt x="746345" y="812800"/>
                  </a:lnTo>
                  <a:lnTo>
                    <a:pt x="1152744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65100"/>
              <a:ext cx="105114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410898" y="7265197"/>
            <a:ext cx="1042221" cy="2678605"/>
          </a:xfrm>
          <a:custGeom>
            <a:avLst/>
            <a:gdLst/>
            <a:ahLst/>
            <a:cxnLst/>
            <a:rect r="r" b="b" t="t" l="l"/>
            <a:pathLst>
              <a:path h="2678605" w="1042221">
                <a:moveTo>
                  <a:pt x="0" y="0"/>
                </a:moveTo>
                <a:lnTo>
                  <a:pt x="1042221" y="0"/>
                </a:lnTo>
                <a:lnTo>
                  <a:pt x="1042221" y="2678606"/>
                </a:lnTo>
                <a:lnTo>
                  <a:pt x="0" y="267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4935" y="2230295"/>
            <a:ext cx="16758131" cy="180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</a:rPr>
              <a:t>La  Gap Analysis è un processo che coinvolge la valutazione delle discrepanze o lacune tra la situazione attuale e quella desiderata in termini di gestione del rischio. In questo caso specifico, è stato scelto il modello di </a:t>
            </a:r>
            <a:r>
              <a:rPr lang="en-US" sz="2499" u="sng">
                <a:solidFill>
                  <a:srgbClr val="FFFFFF"/>
                </a:solidFill>
                <a:latin typeface="Open Sauce Bold"/>
              </a:rPr>
              <a:t>valutazione del prodotto</a:t>
            </a:r>
            <a:r>
              <a:rPr lang="en-US" sz="2499">
                <a:solidFill>
                  <a:srgbClr val="FFFFFF"/>
                </a:solidFill>
                <a:latin typeface="Open Sauce"/>
              </a:rPr>
              <a:t>, ovvero un’analisi del proprio prodotto per garantire che tutte le caratteristiche e le funzioni descritte nei requisiti aziendali siano presenti e funzionino come previsto.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0623" y="334506"/>
            <a:ext cx="13066755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spc="1881">
                <a:solidFill>
                  <a:srgbClr val="FFFFFF"/>
                </a:solidFill>
                <a:latin typeface="Open Sauce Medium"/>
              </a:rPr>
              <a:t>GAP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10898" y="4963970"/>
            <a:ext cx="992539" cy="59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850"/>
              </a:lnSpc>
            </a:pPr>
            <a:r>
              <a:rPr lang="en-US" sz="3299">
                <a:solidFill>
                  <a:srgbClr val="FFFFFF"/>
                </a:solidFill>
                <a:latin typeface="Open Sauce Bold"/>
              </a:rPr>
              <a:t>GAP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1609818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148917" y="3063734"/>
            <a:ext cx="7000772" cy="6194566"/>
            <a:chOff x="0" y="0"/>
            <a:chExt cx="1843825" cy="16314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43825" cy="1631491"/>
            </a:xfrm>
            <a:custGeom>
              <a:avLst/>
              <a:gdLst/>
              <a:ahLst/>
              <a:cxnLst/>
              <a:rect r="r" b="b" t="t" l="l"/>
              <a:pathLst>
                <a:path h="1631491" w="1843825">
                  <a:moveTo>
                    <a:pt x="0" y="0"/>
                  </a:moveTo>
                  <a:lnTo>
                    <a:pt x="1843825" y="0"/>
                  </a:lnTo>
                  <a:lnTo>
                    <a:pt x="1843825" y="1631491"/>
                  </a:lnTo>
                  <a:lnTo>
                    <a:pt x="0" y="163149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43825" cy="1669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149689" y="1930202"/>
            <a:ext cx="1988622" cy="4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</a:rPr>
              <a:t>Action Plan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10623" y="334506"/>
            <a:ext cx="13066755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spc="1881">
                <a:solidFill>
                  <a:srgbClr val="FFFFFF"/>
                </a:solidFill>
                <a:latin typeface="Open Sauce Medium"/>
              </a:rPr>
              <a:t>GAP ANALYSIS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138311" y="3063734"/>
            <a:ext cx="7120989" cy="6194566"/>
            <a:chOff x="0" y="0"/>
            <a:chExt cx="1875487" cy="16314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75487" cy="1631491"/>
            </a:xfrm>
            <a:custGeom>
              <a:avLst/>
              <a:gdLst/>
              <a:ahLst/>
              <a:cxnLst/>
              <a:rect r="r" b="b" t="t" l="l"/>
              <a:pathLst>
                <a:path h="1631491" w="1875487">
                  <a:moveTo>
                    <a:pt x="0" y="0"/>
                  </a:moveTo>
                  <a:lnTo>
                    <a:pt x="1875487" y="0"/>
                  </a:lnTo>
                  <a:lnTo>
                    <a:pt x="1875487" y="1631491"/>
                  </a:lnTo>
                  <a:lnTo>
                    <a:pt x="0" y="1631491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75487" cy="1669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42609" y="3165404"/>
            <a:ext cx="5972955" cy="59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Creazione del software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Check del codice utilizzato per la creazione del software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Vulnerability assessment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Creazione e criptazione del database utenti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Collegamento database utenti alla piattaforma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Creazione di un registro attività e di log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Creazione GUI</a:t>
            </a:r>
          </a:p>
          <a:p>
            <a:pPr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Primo testing, patching e staging del software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02997" y="3165404"/>
            <a:ext cx="5972955" cy="5924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Implementazione policy di privacy in accordo con GDPR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Testing delle funzioni privacy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Rendere accessibili le info sui propri diritti agli utenti in una sezione apposita del proprio profilo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Final testing, patching e staging del software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Verifica dell’effettiva compliance con il GDPR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Elaborazione strategia di vendita B2B</a:t>
            </a:r>
          </a:p>
          <a:p>
            <a:pPr algn="just" marL="539746" indent="-269873" lvl="1">
              <a:lnSpc>
                <a:spcPts val="36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</a:rPr>
              <a:t>Lancio sul mercato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1609818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4489888" y="5537200"/>
            <a:ext cx="1543050" cy="15430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15352" y="3320533"/>
            <a:ext cx="3086100" cy="767631"/>
            <a:chOff x="0" y="0"/>
            <a:chExt cx="812800" cy="2021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F4ED4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1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69906" y="1917243"/>
            <a:ext cx="1988622" cy="4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</a:rPr>
              <a:t>Roadmap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10623" y="334506"/>
            <a:ext cx="13066755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spc="1881">
                <a:solidFill>
                  <a:srgbClr val="FFFFFF"/>
                </a:solidFill>
                <a:latin typeface="Open Sauce Medium"/>
              </a:rPr>
              <a:t>GAP ANALYSIS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06223" y="4623149"/>
            <a:ext cx="3691165" cy="3670011"/>
            <a:chOff x="0" y="0"/>
            <a:chExt cx="972159" cy="9665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F4ED4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entro Aprile 2024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Elaborazione e approvazione nuovo progetto software, inizio delle attività di creazione del software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09321" y="5537200"/>
            <a:ext cx="1543050" cy="15430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734786" y="3320533"/>
            <a:ext cx="3086100" cy="767631"/>
            <a:chOff x="0" y="0"/>
            <a:chExt cx="812800" cy="2021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25656" y="4623149"/>
            <a:ext cx="3691165" cy="3670011"/>
            <a:chOff x="0" y="0"/>
            <a:chExt cx="972159" cy="9665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Ottobre 2024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Prima fase di controllo generalizzato dell’attività di creazione del software, vulnerability assessment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526087" y="5537200"/>
            <a:ext cx="1543050" cy="154305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751552" y="3320533"/>
            <a:ext cx="3086100" cy="767631"/>
            <a:chOff x="0" y="0"/>
            <a:chExt cx="812800" cy="2021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2442423" y="4623149"/>
            <a:ext cx="3691165" cy="3670011"/>
            <a:chOff x="0" y="0"/>
            <a:chExt cx="972159" cy="9665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Gennaio 2025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Creazione e implementazione del nuovo database, creazione e implementazione GUI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1346395" y="8949171"/>
            <a:ext cx="14908648" cy="0"/>
          </a:xfrm>
          <a:prstGeom prst="line">
            <a:avLst/>
          </a:prstGeom>
          <a:ln cap="flat" w="104775">
            <a:solidFill>
              <a:srgbClr val="F5F5F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4" id="34"/>
          <p:cNvSpPr txBox="true"/>
          <p:nvPr/>
        </p:nvSpPr>
        <p:spPr>
          <a:xfrm rot="0">
            <a:off x="5650894" y="9172575"/>
            <a:ext cx="7226646" cy="55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6"/>
              </a:lnSpc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Monitoraggio costante delle attività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56" t="-19866" r="-347" b="-33836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3838666" y="1609818"/>
            <a:ext cx="10610668" cy="53684"/>
          </a:xfrm>
          <a:prstGeom prst="line">
            <a:avLst/>
          </a:prstGeom>
          <a:ln cap="flat" w="76200">
            <a:solidFill>
              <a:srgbClr val="F5F5F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422609" y="5588722"/>
            <a:ext cx="1543050" cy="15430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58046" y="3222625"/>
            <a:ext cx="3086100" cy="767631"/>
            <a:chOff x="0" y="0"/>
            <a:chExt cx="812800" cy="2021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4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69906" y="1917243"/>
            <a:ext cx="1988622" cy="43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74"/>
              </a:lnSpc>
            </a:pPr>
            <a:r>
              <a:rPr lang="en-US" sz="2499">
                <a:solidFill>
                  <a:srgbClr val="FFFFFF"/>
                </a:solidFill>
                <a:latin typeface="Open Sauce Bold"/>
              </a:rPr>
              <a:t>Roadmap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10623" y="334506"/>
            <a:ext cx="13066755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0"/>
              </a:lnSpc>
            </a:pPr>
            <a:r>
              <a:rPr lang="en-US" sz="6600" spc="1881">
                <a:solidFill>
                  <a:srgbClr val="FFFFFF"/>
                </a:solidFill>
                <a:latin typeface="Open Sauce Medium"/>
              </a:rPr>
              <a:t>GAP ANALYSIS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48917" y="4525242"/>
            <a:ext cx="3691165" cy="3670011"/>
            <a:chOff x="0" y="0"/>
            <a:chExt cx="972159" cy="9665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Maggio 2025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Primo testing, patching e staging del software, i</a:t>
              </a:r>
              <a:r>
                <a:rPr lang="en-US" sz="2137" spc="181">
                  <a:solidFill>
                    <a:srgbClr val="000000"/>
                  </a:solidFill>
                  <a:latin typeface="Agrandir Narrow Light"/>
                </a:rPr>
                <a:t>mplementazione GDPR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442042" y="5588722"/>
            <a:ext cx="1543050" cy="15430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77479" y="3222625"/>
            <a:ext cx="3086100" cy="767631"/>
            <a:chOff x="0" y="0"/>
            <a:chExt cx="812800" cy="2021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168350" y="4525242"/>
            <a:ext cx="3691165" cy="3670011"/>
            <a:chOff x="0" y="0"/>
            <a:chExt cx="972159" cy="96658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Luglio 2025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Final testing, patching e staging del software, check con la compliance GDPR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494246" y="3222625"/>
            <a:ext cx="3086100" cy="767631"/>
            <a:chOff x="0" y="0"/>
            <a:chExt cx="812800" cy="20217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202174"/>
            </a:xfrm>
            <a:custGeom>
              <a:avLst/>
              <a:gdLst/>
              <a:ahLst/>
              <a:cxnLst/>
              <a:rect r="r" b="b" t="t" l="l"/>
              <a:pathLst>
                <a:path h="20217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02174"/>
                  </a:lnTo>
                  <a:lnTo>
                    <a:pt x="0" y="202174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812800" cy="240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Fase 6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185117" y="4525242"/>
            <a:ext cx="3691165" cy="3670011"/>
            <a:chOff x="0" y="0"/>
            <a:chExt cx="972159" cy="96658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72159" cy="966587"/>
            </a:xfrm>
            <a:custGeom>
              <a:avLst/>
              <a:gdLst/>
              <a:ahLst/>
              <a:cxnLst/>
              <a:rect r="r" b="b" t="t" l="l"/>
              <a:pathLst>
                <a:path h="966587" w="972159">
                  <a:moveTo>
                    <a:pt x="0" y="0"/>
                  </a:moveTo>
                  <a:lnTo>
                    <a:pt x="972159" y="0"/>
                  </a:lnTo>
                  <a:lnTo>
                    <a:pt x="972159" y="966587"/>
                  </a:lnTo>
                  <a:lnTo>
                    <a:pt x="0" y="966587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972159" cy="1004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 Bold"/>
                </a:rPr>
                <a:t>Settembre/Ottobre 2025</a:t>
              </a:r>
            </a:p>
            <a:p>
              <a:pPr algn="ctr">
                <a:lnSpc>
                  <a:spcPts val="2351"/>
                </a:lnSpc>
              </a:pPr>
            </a:p>
            <a:p>
              <a:pPr algn="ctr">
                <a:lnSpc>
                  <a:spcPts val="2351"/>
                </a:lnSpc>
              </a:pPr>
              <a:r>
                <a:rPr lang="en-US" sz="2137" spc="181">
                  <a:solidFill>
                    <a:srgbClr val="000000"/>
                  </a:solidFill>
                  <a:latin typeface="Agrandir Narrow"/>
                </a:rPr>
                <a:t>Elaborazione strategia di vendita e lancio sul mercato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346395" y="8949171"/>
            <a:ext cx="11638697" cy="0"/>
          </a:xfrm>
          <a:prstGeom prst="line">
            <a:avLst/>
          </a:prstGeom>
          <a:ln cap="flat" w="104775">
            <a:solidFill>
              <a:srgbClr val="F5F5F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3632870" y="9069532"/>
            <a:ext cx="7226646" cy="55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6"/>
              </a:lnSpc>
            </a:pPr>
            <a:r>
              <a:rPr lang="en-US" sz="3099">
                <a:solidFill>
                  <a:srgbClr val="FFFFFF"/>
                </a:solidFill>
                <a:latin typeface="Open Sauce Bold"/>
              </a:rPr>
              <a:t>Monitoraggio costante delle attività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DAGDUP-Cxbs</dc:identifier>
  <dcterms:modified xsi:type="dcterms:W3CDTF">2011-08-01T06:04:30Z</dcterms:modified>
  <cp:revision>1</cp:revision>
  <dc:title>Esercitazione L3S1</dc:title>
</cp:coreProperties>
</file>