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tserrat Ultra-Bold" charset="1" panose="00000900000000000000"/>
      <p:regular r:id="rId17"/>
    </p:embeddedFont>
    <p:embeddedFont>
      <p:font typeface="Montserrat" charset="1" panose="00000500000000000000"/>
      <p:regular r:id="rId18"/>
    </p:embeddedFont>
    <p:embeddedFont>
      <p:font typeface="Montserrat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598D"/>
        </a:solidFill>
      </p:bgPr>
    </p:bg>
    <p:spTree>
      <p:nvGrpSpPr>
        <p:cNvPr id="1" name=""/>
        <p:cNvGrpSpPr/>
        <p:nvPr/>
      </p:nvGrpSpPr>
      <p:grpSpPr>
        <a:xfrm>
          <a:off x="0" y="0"/>
          <a:ext cx="0" cy="0"/>
          <a:chOff x="0" y="0"/>
          <a:chExt cx="0" cy="0"/>
        </a:xfrm>
      </p:grpSpPr>
      <p:grpSp>
        <p:nvGrpSpPr>
          <p:cNvPr name="Group 2" id="2"/>
          <p:cNvGrpSpPr/>
          <p:nvPr/>
        </p:nvGrpSpPr>
        <p:grpSpPr>
          <a:xfrm rot="0">
            <a:off x="7158324" y="0"/>
            <a:ext cx="11129676" cy="10287000"/>
            <a:chOff x="0" y="0"/>
            <a:chExt cx="14839567" cy="13716000"/>
          </a:xfrm>
        </p:grpSpPr>
        <p:pic>
          <p:nvPicPr>
            <p:cNvPr name="Picture 3" id="3"/>
            <p:cNvPicPr>
              <a:picLocks noChangeAspect="true"/>
            </p:cNvPicPr>
            <p:nvPr/>
          </p:nvPicPr>
          <p:blipFill>
            <a:blip r:embed="rId2"/>
            <a:srcRect l="0" t="0" r="18856" b="0"/>
            <a:stretch>
              <a:fillRect/>
            </a:stretch>
          </p:blipFill>
          <p:spPr>
            <a:xfrm flipH="false" flipV="false">
              <a:off x="0" y="0"/>
              <a:ext cx="14839567" cy="13716000"/>
            </a:xfrm>
            <a:prstGeom prst="rect">
              <a:avLst/>
            </a:prstGeom>
          </p:spPr>
        </p:pic>
      </p:grpSp>
      <p:sp>
        <p:nvSpPr>
          <p:cNvPr name="TextBox 4" id="4"/>
          <p:cNvSpPr txBox="true"/>
          <p:nvPr/>
        </p:nvSpPr>
        <p:spPr>
          <a:xfrm rot="0">
            <a:off x="1028700" y="3289588"/>
            <a:ext cx="10198751" cy="1305969"/>
          </a:xfrm>
          <a:prstGeom prst="rect">
            <a:avLst/>
          </a:prstGeom>
        </p:spPr>
        <p:txBody>
          <a:bodyPr anchor="t" rtlCol="false" tIns="0" lIns="0" bIns="0" rIns="0">
            <a:spAutoFit/>
          </a:bodyPr>
          <a:lstStyle/>
          <a:p>
            <a:pPr algn="l">
              <a:lnSpc>
                <a:spcPts val="9637"/>
              </a:lnSpc>
            </a:pPr>
            <a:r>
              <a:rPr lang="en-US" sz="10475">
                <a:solidFill>
                  <a:srgbClr val="FFFFFF"/>
                </a:solidFill>
                <a:latin typeface="Montserrat Ultra-Bold"/>
              </a:rPr>
              <a:t>Cobit</a:t>
            </a:r>
          </a:p>
        </p:txBody>
      </p:sp>
      <p:sp>
        <p:nvSpPr>
          <p:cNvPr name="TextBox 5" id="5"/>
          <p:cNvSpPr txBox="true"/>
          <p:nvPr/>
        </p:nvSpPr>
        <p:spPr>
          <a:xfrm rot="0">
            <a:off x="1028700" y="5367642"/>
            <a:ext cx="5099376" cy="455295"/>
          </a:xfrm>
          <a:prstGeom prst="rect">
            <a:avLst/>
          </a:prstGeom>
        </p:spPr>
        <p:txBody>
          <a:bodyPr anchor="t" rtlCol="false" tIns="0" lIns="0" bIns="0" rIns="0">
            <a:spAutoFit/>
          </a:bodyPr>
          <a:lstStyle/>
          <a:p>
            <a:pPr algn="l">
              <a:lnSpc>
                <a:spcPts val="3779"/>
              </a:lnSpc>
            </a:pPr>
            <a:r>
              <a:rPr lang="en-US" sz="2699">
                <a:solidFill>
                  <a:srgbClr val="FFFFFF"/>
                </a:solidFill>
                <a:latin typeface="Montserrat"/>
              </a:rPr>
              <a:t>Governance del rischio</a:t>
            </a:r>
          </a:p>
        </p:txBody>
      </p:sp>
      <p:sp>
        <p:nvSpPr>
          <p:cNvPr name="TextBox 6" id="6"/>
          <p:cNvSpPr txBox="true"/>
          <p:nvPr/>
        </p:nvSpPr>
        <p:spPr>
          <a:xfrm rot="0">
            <a:off x="1028700" y="9315450"/>
            <a:ext cx="2982346" cy="377204"/>
          </a:xfrm>
          <a:prstGeom prst="rect">
            <a:avLst/>
          </a:prstGeom>
        </p:spPr>
        <p:txBody>
          <a:bodyPr anchor="t" rtlCol="false" tIns="0" lIns="0" bIns="0" rIns="0">
            <a:spAutoFit/>
          </a:bodyPr>
          <a:lstStyle/>
          <a:p>
            <a:pPr algn="just" marL="0" indent="0" lvl="0">
              <a:lnSpc>
                <a:spcPts val="2850"/>
              </a:lnSpc>
              <a:spcBef>
                <a:spcPct val="0"/>
              </a:spcBef>
            </a:pPr>
            <a:r>
              <a:rPr lang="en-US" sz="2850">
                <a:solidFill>
                  <a:srgbClr val="FFFFFF"/>
                </a:solidFill>
                <a:latin typeface="Montserrat"/>
              </a:rPr>
              <a:t>Mattia Chiriatti</a:t>
            </a:r>
          </a:p>
        </p:txBody>
      </p:sp>
      <p:sp>
        <p:nvSpPr>
          <p:cNvPr name="TextBox 7" id="7"/>
          <p:cNvSpPr txBox="true"/>
          <p:nvPr/>
        </p:nvSpPr>
        <p:spPr>
          <a:xfrm rot="0">
            <a:off x="1028700" y="1066800"/>
            <a:ext cx="5099376" cy="271160"/>
          </a:xfrm>
          <a:prstGeom prst="rect">
            <a:avLst/>
          </a:prstGeom>
        </p:spPr>
        <p:txBody>
          <a:bodyPr anchor="t" rtlCol="false" tIns="0" lIns="0" bIns="0" rIns="0">
            <a:spAutoFit/>
          </a:bodyPr>
          <a:lstStyle/>
          <a:p>
            <a:pPr algn="l">
              <a:lnSpc>
                <a:spcPts val="2050"/>
              </a:lnSpc>
            </a:pPr>
            <a:r>
              <a:rPr lang="en-US" sz="2050">
                <a:solidFill>
                  <a:srgbClr val="FFFFFF"/>
                </a:solidFill>
                <a:latin typeface="Montserrat"/>
              </a:rPr>
              <a:t>Esercitazione S3/L2</a:t>
            </a:r>
          </a:p>
        </p:txBody>
      </p:sp>
      <p:sp>
        <p:nvSpPr>
          <p:cNvPr name="AutoShape 8" id="8"/>
          <p:cNvSpPr/>
          <p:nvPr/>
        </p:nvSpPr>
        <p:spPr>
          <a:xfrm rot="0">
            <a:off x="-282420" y="9096375"/>
            <a:ext cx="18852841" cy="0"/>
          </a:xfrm>
          <a:prstGeom prst="line">
            <a:avLst/>
          </a:prstGeom>
          <a:ln cap="rnd" w="28575">
            <a:solidFill>
              <a:srgbClr val="FFFFFF"/>
            </a:solidFill>
            <a:prstDash val="solid"/>
            <a:headEnd type="none" len="sm" w="sm"/>
            <a:tailEnd type="none" len="sm" w="sm"/>
          </a:ln>
        </p:spPr>
      </p:sp>
      <p:sp>
        <p:nvSpPr>
          <p:cNvPr name="AutoShape 9" id="9"/>
          <p:cNvSpPr/>
          <p:nvPr/>
        </p:nvSpPr>
        <p:spPr>
          <a:xfrm rot="0">
            <a:off x="1028700" y="4896894"/>
            <a:ext cx="2261045" cy="0"/>
          </a:xfrm>
          <a:prstGeom prst="line">
            <a:avLst/>
          </a:prstGeom>
          <a:ln cap="rnd" w="104775">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5813" y="-158270"/>
            <a:ext cx="19659626" cy="5690168"/>
          </a:xfrm>
          <a:prstGeom prst="rect">
            <a:avLst/>
          </a:prstGeom>
          <a:solidFill>
            <a:srgbClr val="19598D"/>
          </a:solidFill>
        </p:spPr>
      </p:sp>
      <p:grpSp>
        <p:nvGrpSpPr>
          <p:cNvPr name="Group 3" id="3"/>
          <p:cNvGrpSpPr/>
          <p:nvPr/>
        </p:nvGrpSpPr>
        <p:grpSpPr>
          <a:xfrm rot="0">
            <a:off x="4361084" y="3958319"/>
            <a:ext cx="1291433" cy="129143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name="TextBox 5" id="5"/>
            <p:cNvSpPr txBox="true"/>
            <p:nvPr/>
          </p:nvSpPr>
          <p:spPr>
            <a:xfrm>
              <a:off x="0" y="241300"/>
              <a:ext cx="711200" cy="368300"/>
            </a:xfrm>
            <a:prstGeom prst="rect">
              <a:avLst/>
            </a:prstGeom>
          </p:spPr>
          <p:txBody>
            <a:bodyPr anchor="ctr" rtlCol="false" tIns="50800" lIns="50800" bIns="50800" rIns="50800"/>
            <a:lstStyle/>
            <a:p>
              <a:pPr algn="ctr">
                <a:lnSpc>
                  <a:spcPts val="2050"/>
                </a:lnSpc>
              </a:pPr>
            </a:p>
          </p:txBody>
        </p:sp>
      </p:grpSp>
      <p:sp>
        <p:nvSpPr>
          <p:cNvPr name="Freeform 6" id="6"/>
          <p:cNvSpPr/>
          <p:nvPr/>
        </p:nvSpPr>
        <p:spPr>
          <a:xfrm flipH="false" flipV="false" rot="0">
            <a:off x="5804331" y="4028048"/>
            <a:ext cx="11886263" cy="1069764"/>
          </a:xfrm>
          <a:custGeom>
            <a:avLst/>
            <a:gdLst/>
            <a:ahLst/>
            <a:cxnLst/>
            <a:rect r="r" b="b" t="t" l="l"/>
            <a:pathLst>
              <a:path h="1069764" w="11886263">
                <a:moveTo>
                  <a:pt x="0" y="0"/>
                </a:moveTo>
                <a:lnTo>
                  <a:pt x="11886262" y="0"/>
                </a:lnTo>
                <a:lnTo>
                  <a:pt x="11886262" y="1069763"/>
                </a:lnTo>
                <a:lnTo>
                  <a:pt x="0" y="1069763"/>
                </a:lnTo>
                <a:lnTo>
                  <a:pt x="0" y="0"/>
                </a:lnTo>
                <a:close/>
              </a:path>
            </a:pathLst>
          </a:custGeom>
          <a:blipFill>
            <a:blip r:embed="rId2"/>
            <a:stretch>
              <a:fillRect l="0" t="0" r="0" b="0"/>
            </a:stretch>
          </a:blipFill>
        </p:spPr>
      </p:sp>
      <p:sp>
        <p:nvSpPr>
          <p:cNvPr name="TextBox 7" id="7"/>
          <p:cNvSpPr txBox="true"/>
          <p:nvPr/>
        </p:nvSpPr>
        <p:spPr>
          <a:xfrm rot="0">
            <a:off x="1124887" y="971550"/>
            <a:ext cx="16038226" cy="51435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a:rPr>
              <a:t>Domanda 4: Quali servizi/infrastrutture/applicazioni sono coinvolti?</a:t>
            </a:r>
          </a:p>
        </p:txBody>
      </p:sp>
      <p:sp>
        <p:nvSpPr>
          <p:cNvPr name="TextBox 8" id="8"/>
          <p:cNvSpPr txBox="true"/>
          <p:nvPr/>
        </p:nvSpPr>
        <p:spPr>
          <a:xfrm rot="0">
            <a:off x="1124887" y="4318285"/>
            <a:ext cx="1921324" cy="514350"/>
          </a:xfrm>
          <a:prstGeom prst="rect">
            <a:avLst/>
          </a:prstGeom>
        </p:spPr>
        <p:txBody>
          <a:bodyPr anchor="t" rtlCol="false" tIns="0" lIns="0" bIns="0" rIns="0">
            <a:spAutoFit/>
          </a:bodyPr>
          <a:lstStyle/>
          <a:p>
            <a:pPr algn="ctr">
              <a:lnSpc>
                <a:spcPts val="4200"/>
              </a:lnSpc>
            </a:pPr>
            <a:r>
              <a:rPr lang="en-US" sz="3000" u="sng">
                <a:solidFill>
                  <a:srgbClr val="FFFFFF"/>
                </a:solidFill>
                <a:latin typeface="Montserrat Bold"/>
              </a:rPr>
              <a:t>EDM01</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5813" y="-158270"/>
            <a:ext cx="19659626" cy="5690168"/>
          </a:xfrm>
          <a:prstGeom prst="rect">
            <a:avLst/>
          </a:prstGeom>
          <a:solidFill>
            <a:srgbClr val="19598D"/>
          </a:solidFill>
        </p:spPr>
      </p:sp>
      <p:grpSp>
        <p:nvGrpSpPr>
          <p:cNvPr name="Group 3" id="3"/>
          <p:cNvGrpSpPr/>
          <p:nvPr/>
        </p:nvGrpSpPr>
        <p:grpSpPr>
          <a:xfrm rot="0">
            <a:off x="4361084" y="3958319"/>
            <a:ext cx="1291433" cy="129143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name="TextBox 5" id="5"/>
            <p:cNvSpPr txBox="true"/>
            <p:nvPr/>
          </p:nvSpPr>
          <p:spPr>
            <a:xfrm>
              <a:off x="0" y="241300"/>
              <a:ext cx="711200" cy="368300"/>
            </a:xfrm>
            <a:prstGeom prst="rect">
              <a:avLst/>
            </a:prstGeom>
          </p:spPr>
          <p:txBody>
            <a:bodyPr anchor="ctr" rtlCol="false" tIns="50800" lIns="50800" bIns="50800" rIns="50800"/>
            <a:lstStyle/>
            <a:p>
              <a:pPr algn="ctr">
                <a:lnSpc>
                  <a:spcPts val="2050"/>
                </a:lnSpc>
              </a:pPr>
            </a:p>
          </p:txBody>
        </p:sp>
      </p:grpSp>
      <p:sp>
        <p:nvSpPr>
          <p:cNvPr name="Freeform 6" id="6"/>
          <p:cNvSpPr/>
          <p:nvPr/>
        </p:nvSpPr>
        <p:spPr>
          <a:xfrm flipH="false" flipV="false" rot="0">
            <a:off x="6039628" y="4070109"/>
            <a:ext cx="11644818" cy="1010432"/>
          </a:xfrm>
          <a:custGeom>
            <a:avLst/>
            <a:gdLst/>
            <a:ahLst/>
            <a:cxnLst/>
            <a:rect r="r" b="b" t="t" l="l"/>
            <a:pathLst>
              <a:path h="1010432" w="11644818">
                <a:moveTo>
                  <a:pt x="0" y="0"/>
                </a:moveTo>
                <a:lnTo>
                  <a:pt x="11644817" y="0"/>
                </a:lnTo>
                <a:lnTo>
                  <a:pt x="11644817" y="1010432"/>
                </a:lnTo>
                <a:lnTo>
                  <a:pt x="0" y="1010432"/>
                </a:lnTo>
                <a:lnTo>
                  <a:pt x="0" y="0"/>
                </a:lnTo>
                <a:close/>
              </a:path>
            </a:pathLst>
          </a:custGeom>
          <a:blipFill>
            <a:blip r:embed="rId2"/>
            <a:stretch>
              <a:fillRect l="0" t="0" r="0" b="0"/>
            </a:stretch>
          </a:blipFill>
        </p:spPr>
      </p:sp>
      <p:sp>
        <p:nvSpPr>
          <p:cNvPr name="TextBox 7" id="7"/>
          <p:cNvSpPr txBox="true"/>
          <p:nvPr/>
        </p:nvSpPr>
        <p:spPr>
          <a:xfrm rot="0">
            <a:off x="1124887" y="971550"/>
            <a:ext cx="16038226" cy="51435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a:rPr>
              <a:t>Domanda 4: Quali servizi/infrastrutture/applicazioni sono coinvolti?</a:t>
            </a:r>
          </a:p>
        </p:txBody>
      </p:sp>
      <p:sp>
        <p:nvSpPr>
          <p:cNvPr name="TextBox 8" id="8"/>
          <p:cNvSpPr txBox="true"/>
          <p:nvPr/>
        </p:nvSpPr>
        <p:spPr>
          <a:xfrm rot="0">
            <a:off x="1124887" y="4318285"/>
            <a:ext cx="1921324" cy="514350"/>
          </a:xfrm>
          <a:prstGeom prst="rect">
            <a:avLst/>
          </a:prstGeom>
        </p:spPr>
        <p:txBody>
          <a:bodyPr anchor="t" rtlCol="false" tIns="0" lIns="0" bIns="0" rIns="0">
            <a:spAutoFit/>
          </a:bodyPr>
          <a:lstStyle/>
          <a:p>
            <a:pPr algn="ctr">
              <a:lnSpc>
                <a:spcPts val="4200"/>
              </a:lnSpc>
            </a:pPr>
            <a:r>
              <a:rPr lang="en-US" sz="3000" u="sng">
                <a:solidFill>
                  <a:srgbClr val="FFFFFF"/>
                </a:solidFill>
                <a:latin typeface="Montserrat Bold"/>
              </a:rPr>
              <a:t>MEA03</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5640384" y="7004638"/>
            <a:ext cx="23928384" cy="8109383"/>
          </a:xfrm>
          <a:prstGeom prst="rect">
            <a:avLst/>
          </a:prstGeom>
          <a:solidFill>
            <a:srgbClr val="19598D"/>
          </a:solidFill>
        </p:spPr>
      </p:sp>
      <p:sp>
        <p:nvSpPr>
          <p:cNvPr name="TextBox 3" id="3"/>
          <p:cNvSpPr txBox="true"/>
          <p:nvPr/>
        </p:nvSpPr>
        <p:spPr>
          <a:xfrm rot="0">
            <a:off x="917727" y="976786"/>
            <a:ext cx="6787591" cy="1064007"/>
          </a:xfrm>
          <a:prstGeom prst="rect">
            <a:avLst/>
          </a:prstGeom>
        </p:spPr>
        <p:txBody>
          <a:bodyPr anchor="t" rtlCol="false" tIns="0" lIns="0" bIns="0" rIns="0">
            <a:spAutoFit/>
          </a:bodyPr>
          <a:lstStyle/>
          <a:p>
            <a:pPr algn="l">
              <a:lnSpc>
                <a:spcPts val="8057"/>
              </a:lnSpc>
              <a:spcBef>
                <a:spcPct val="0"/>
              </a:spcBef>
            </a:pPr>
            <a:r>
              <a:rPr lang="en-US" sz="8057">
                <a:solidFill>
                  <a:srgbClr val="19598D"/>
                </a:solidFill>
                <a:latin typeface="Montserrat Ultra-Bold"/>
              </a:rPr>
              <a:t>Traccia</a:t>
            </a:r>
          </a:p>
        </p:txBody>
      </p:sp>
      <p:sp>
        <p:nvSpPr>
          <p:cNvPr name="TextBox 4" id="4"/>
          <p:cNvSpPr txBox="true"/>
          <p:nvPr/>
        </p:nvSpPr>
        <p:spPr>
          <a:xfrm rot="0">
            <a:off x="1028700" y="2205734"/>
            <a:ext cx="15855382" cy="6108700"/>
          </a:xfrm>
          <a:prstGeom prst="rect">
            <a:avLst/>
          </a:prstGeom>
        </p:spPr>
        <p:txBody>
          <a:bodyPr anchor="t" rtlCol="false" tIns="0" lIns="0" bIns="0" rIns="0">
            <a:spAutoFit/>
          </a:bodyPr>
          <a:lstStyle/>
          <a:p>
            <a:pPr algn="just">
              <a:lnSpc>
                <a:spcPts val="3499"/>
              </a:lnSpc>
            </a:pPr>
            <a:r>
              <a:rPr lang="en-US" sz="2499">
                <a:solidFill>
                  <a:srgbClr val="000000"/>
                </a:solidFill>
                <a:latin typeface="Montserrat"/>
              </a:rPr>
              <a:t>L’Alta Direzione ha stabilito di aver bisogno che i dati sensibili degli utenti siano protetti, in conformità alle normative per migliorare anche la fiducia del cliente verso l’organizzazione (l’esigenza non si riferisce alla business continuity, non è richiesto Design Factors e Focus Area). </a:t>
            </a:r>
          </a:p>
          <a:p>
            <a:pPr algn="just">
              <a:lnSpc>
                <a:spcPts val="3499"/>
              </a:lnSpc>
            </a:pPr>
            <a:r>
              <a:rPr lang="en-US" sz="2499">
                <a:solidFill>
                  <a:srgbClr val="000000"/>
                </a:solidFill>
                <a:latin typeface="Montserrat"/>
              </a:rPr>
              <a:t>• collega a questo bisogno, un Enterprise Goal tra quelli in «A-Figure 4.17» </a:t>
            </a:r>
          </a:p>
          <a:p>
            <a:pPr algn="just">
              <a:lnSpc>
                <a:spcPts val="3499"/>
              </a:lnSpc>
            </a:pPr>
            <a:r>
              <a:rPr lang="en-US" sz="2499">
                <a:solidFill>
                  <a:srgbClr val="000000"/>
                </a:solidFill>
                <a:latin typeface="Montserrat"/>
              </a:rPr>
              <a:t>• collega all’EG scelto, un Alignment Goal tra quelli in «A-Figure 4.18», può essere di aiuto la «B-Figure A.1» </a:t>
            </a:r>
          </a:p>
          <a:p>
            <a:pPr algn="just">
              <a:lnSpc>
                <a:spcPts val="3499"/>
              </a:lnSpc>
            </a:pPr>
            <a:r>
              <a:rPr lang="en-US" sz="2499">
                <a:solidFill>
                  <a:srgbClr val="000000"/>
                </a:solidFill>
                <a:latin typeface="Montserrat"/>
              </a:rPr>
              <a:t>• collega all’AG scelto, un Governance and Management Objectives, tra quelli in «B-Chapter 4», può essere di aiuto la «B-Figure A.2» </a:t>
            </a:r>
          </a:p>
          <a:p>
            <a:pPr algn="just">
              <a:lnSpc>
                <a:spcPts val="3499"/>
              </a:lnSpc>
            </a:pPr>
            <a:r>
              <a:rPr lang="en-US" sz="2499">
                <a:solidFill>
                  <a:srgbClr val="000000"/>
                </a:solidFill>
                <a:latin typeface="Montserrat"/>
              </a:rPr>
              <a:t>• scegli una pratica che possa concorrere a soddisfare l’esigenza dell’Alta Direzione tra le pratiche presenti all’interno dell’elemento scelto precedentemente. B/D </a:t>
            </a:r>
          </a:p>
          <a:p>
            <a:pPr algn="just">
              <a:lnSpc>
                <a:spcPts val="3499"/>
              </a:lnSpc>
            </a:pPr>
            <a:r>
              <a:rPr lang="en-US" sz="2499">
                <a:solidFill>
                  <a:srgbClr val="000000"/>
                </a:solidFill>
                <a:latin typeface="Montserrat"/>
              </a:rPr>
              <a:t>• Quali sono i ruoli e le responsabilità per questa pratica? B/C </a:t>
            </a:r>
          </a:p>
          <a:p>
            <a:pPr algn="just">
              <a:lnSpc>
                <a:spcPts val="3499"/>
              </a:lnSpc>
            </a:pPr>
            <a:r>
              <a:rPr lang="en-US" sz="2499">
                <a:solidFill>
                  <a:srgbClr val="FFFFFF"/>
                </a:solidFill>
                <a:latin typeface="Montserrat"/>
              </a:rPr>
              <a:t>• Quali sono gli input/output per questa pratica? B </a:t>
            </a:r>
          </a:p>
          <a:p>
            <a:pPr algn="just">
              <a:lnSpc>
                <a:spcPts val="3499"/>
              </a:lnSpc>
            </a:pPr>
            <a:r>
              <a:rPr lang="en-US" sz="2499">
                <a:solidFill>
                  <a:srgbClr val="FFFFFF"/>
                </a:solidFill>
                <a:latin typeface="Montserrat"/>
              </a:rPr>
              <a:t>• In quale documento aziendale dovrebbe essere descritta la policy o la procedura? B</a:t>
            </a:r>
          </a:p>
          <a:p>
            <a:pPr algn="just">
              <a:lnSpc>
                <a:spcPts val="3499"/>
              </a:lnSpc>
            </a:pPr>
            <a:r>
              <a:rPr lang="en-US" sz="2499">
                <a:solidFill>
                  <a:srgbClr val="FFFFFF"/>
                </a:solidFill>
                <a:latin typeface="Montserrat"/>
              </a:rPr>
              <a:t>• Quali servizi/infrastrutture/applicazioni sono coinvolti? B</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685813" y="-158270"/>
            <a:ext cx="19659626" cy="6857990"/>
          </a:xfrm>
          <a:prstGeom prst="rect">
            <a:avLst/>
          </a:prstGeom>
          <a:solidFill>
            <a:srgbClr val="19598D"/>
          </a:solidFill>
        </p:spPr>
      </p:sp>
      <p:sp>
        <p:nvSpPr>
          <p:cNvPr name="AutoShape 3" id="3"/>
          <p:cNvSpPr/>
          <p:nvPr/>
        </p:nvSpPr>
        <p:spPr>
          <a:xfrm rot="0">
            <a:off x="9640829" y="4185866"/>
            <a:ext cx="3569582" cy="4231220"/>
          </a:xfrm>
          <a:prstGeom prst="rect">
            <a:avLst/>
          </a:prstGeom>
          <a:solidFill>
            <a:srgbClr val="000000">
              <a:alpha val="33725"/>
            </a:srgbClr>
          </a:solidFill>
        </p:spPr>
      </p:sp>
      <p:sp>
        <p:nvSpPr>
          <p:cNvPr name="AutoShape 4" id="4"/>
          <p:cNvSpPr/>
          <p:nvPr/>
        </p:nvSpPr>
        <p:spPr>
          <a:xfrm rot="0">
            <a:off x="13861168" y="4185866"/>
            <a:ext cx="3569582" cy="4231220"/>
          </a:xfrm>
          <a:prstGeom prst="rect">
            <a:avLst/>
          </a:prstGeom>
          <a:solidFill>
            <a:srgbClr val="000000">
              <a:alpha val="33725"/>
            </a:srgbClr>
          </a:solidFill>
        </p:spPr>
      </p:sp>
      <p:sp>
        <p:nvSpPr>
          <p:cNvPr name="AutoShape 5" id="5"/>
          <p:cNvSpPr/>
          <p:nvPr/>
        </p:nvSpPr>
        <p:spPr>
          <a:xfrm rot="0">
            <a:off x="1200150" y="4185866"/>
            <a:ext cx="3569582" cy="4231220"/>
          </a:xfrm>
          <a:prstGeom prst="rect">
            <a:avLst/>
          </a:prstGeom>
          <a:solidFill>
            <a:srgbClr val="000000">
              <a:alpha val="33725"/>
            </a:srgbClr>
          </a:solidFill>
        </p:spPr>
      </p:sp>
      <p:sp>
        <p:nvSpPr>
          <p:cNvPr name="AutoShape 6" id="6"/>
          <p:cNvSpPr/>
          <p:nvPr/>
        </p:nvSpPr>
        <p:spPr>
          <a:xfrm rot="0">
            <a:off x="5420489" y="4185866"/>
            <a:ext cx="3569582" cy="4231220"/>
          </a:xfrm>
          <a:prstGeom prst="rect">
            <a:avLst/>
          </a:prstGeom>
          <a:solidFill>
            <a:srgbClr val="000000">
              <a:alpha val="33725"/>
            </a:srgbClr>
          </a:solidFill>
        </p:spPr>
      </p:sp>
      <p:sp>
        <p:nvSpPr>
          <p:cNvPr name="AutoShape 7" id="7"/>
          <p:cNvSpPr/>
          <p:nvPr/>
        </p:nvSpPr>
        <p:spPr>
          <a:xfrm rot="0">
            <a:off x="9469379" y="4023941"/>
            <a:ext cx="3569582" cy="4220278"/>
          </a:xfrm>
          <a:prstGeom prst="rect">
            <a:avLst/>
          </a:prstGeom>
          <a:solidFill>
            <a:srgbClr val="FFFFFF"/>
          </a:solidFill>
        </p:spPr>
      </p:sp>
      <p:sp>
        <p:nvSpPr>
          <p:cNvPr name="AutoShape 8" id="8"/>
          <p:cNvSpPr/>
          <p:nvPr/>
        </p:nvSpPr>
        <p:spPr>
          <a:xfrm rot="0">
            <a:off x="13689718" y="4023941"/>
            <a:ext cx="3569582" cy="4220278"/>
          </a:xfrm>
          <a:prstGeom prst="rect">
            <a:avLst/>
          </a:prstGeom>
          <a:solidFill>
            <a:srgbClr val="FFFFFF"/>
          </a:solidFill>
        </p:spPr>
      </p:sp>
      <p:sp>
        <p:nvSpPr>
          <p:cNvPr name="AutoShape 9" id="9"/>
          <p:cNvSpPr/>
          <p:nvPr/>
        </p:nvSpPr>
        <p:spPr>
          <a:xfrm rot="0">
            <a:off x="1031758" y="4023941"/>
            <a:ext cx="3569582" cy="4220278"/>
          </a:xfrm>
          <a:prstGeom prst="rect">
            <a:avLst/>
          </a:prstGeom>
          <a:solidFill>
            <a:srgbClr val="FFFFFF"/>
          </a:solidFill>
        </p:spPr>
      </p:sp>
      <p:sp>
        <p:nvSpPr>
          <p:cNvPr name="AutoShape 10" id="10"/>
          <p:cNvSpPr/>
          <p:nvPr/>
        </p:nvSpPr>
        <p:spPr>
          <a:xfrm rot="0">
            <a:off x="5249039" y="4023941"/>
            <a:ext cx="3569582" cy="4220278"/>
          </a:xfrm>
          <a:prstGeom prst="rect">
            <a:avLst/>
          </a:prstGeom>
          <a:solidFill>
            <a:srgbClr val="FFFFFF"/>
          </a:solidFill>
        </p:spPr>
      </p:sp>
      <p:sp>
        <p:nvSpPr>
          <p:cNvPr name="TextBox 11" id="11"/>
          <p:cNvSpPr txBox="true"/>
          <p:nvPr/>
        </p:nvSpPr>
        <p:spPr>
          <a:xfrm rot="0">
            <a:off x="1028700" y="368300"/>
            <a:ext cx="7029179" cy="660400"/>
          </a:xfrm>
          <a:prstGeom prst="rect">
            <a:avLst/>
          </a:prstGeom>
        </p:spPr>
        <p:txBody>
          <a:bodyPr anchor="t" rtlCol="false" tIns="0" lIns="0" bIns="0" rIns="0">
            <a:spAutoFit/>
          </a:bodyPr>
          <a:lstStyle/>
          <a:p>
            <a:pPr algn="ctr">
              <a:lnSpc>
                <a:spcPts val="5000"/>
              </a:lnSpc>
              <a:spcBef>
                <a:spcPct val="0"/>
              </a:spcBef>
            </a:pPr>
            <a:r>
              <a:rPr lang="en-US" sz="5000">
                <a:solidFill>
                  <a:srgbClr val="FFFFFF"/>
                </a:solidFill>
                <a:latin typeface="Montserrat Ultra-Bold"/>
              </a:rPr>
              <a:t>COBIT Goal Cascade</a:t>
            </a:r>
          </a:p>
        </p:txBody>
      </p:sp>
      <p:sp>
        <p:nvSpPr>
          <p:cNvPr name="TextBox 12" id="12"/>
          <p:cNvSpPr txBox="true"/>
          <p:nvPr/>
        </p:nvSpPr>
        <p:spPr>
          <a:xfrm rot="0">
            <a:off x="1266094" y="5934054"/>
            <a:ext cx="3094794" cy="2213610"/>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a:rPr>
              <a:t>Dati sensibili utenti protetti, in conformità alle normative per migliorare la fiducia del cliente verso l’organizzazione.</a:t>
            </a:r>
          </a:p>
        </p:txBody>
      </p:sp>
      <p:sp>
        <p:nvSpPr>
          <p:cNvPr name="TextBox 13" id="13"/>
          <p:cNvSpPr txBox="true"/>
          <p:nvPr/>
        </p:nvSpPr>
        <p:spPr>
          <a:xfrm rot="0">
            <a:off x="5486433" y="5934054"/>
            <a:ext cx="3094794" cy="1470660"/>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a:rPr>
              <a:t>EG03 - Financial - Compliance with external laws and regulations</a:t>
            </a:r>
          </a:p>
        </p:txBody>
      </p:sp>
      <p:sp>
        <p:nvSpPr>
          <p:cNvPr name="TextBox 14" id="14"/>
          <p:cNvSpPr txBox="true"/>
          <p:nvPr/>
        </p:nvSpPr>
        <p:spPr>
          <a:xfrm rot="0">
            <a:off x="9706773" y="5934054"/>
            <a:ext cx="3094794" cy="2213610"/>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a:rPr>
              <a:t>AG01 - Financial - I&amp;T compliance and support for business compliance with external laws and regulations.</a:t>
            </a:r>
          </a:p>
        </p:txBody>
      </p:sp>
      <p:sp>
        <p:nvSpPr>
          <p:cNvPr name="TextBox 15" id="15"/>
          <p:cNvSpPr txBox="true"/>
          <p:nvPr/>
        </p:nvSpPr>
        <p:spPr>
          <a:xfrm rot="0">
            <a:off x="13927112" y="5562579"/>
            <a:ext cx="3094794" cy="2585085"/>
          </a:xfrm>
          <a:prstGeom prst="rect">
            <a:avLst/>
          </a:prstGeom>
        </p:spPr>
        <p:txBody>
          <a:bodyPr anchor="t" rtlCol="false" tIns="0" lIns="0" bIns="0" rIns="0">
            <a:spAutoFit/>
          </a:bodyPr>
          <a:lstStyle/>
          <a:p>
            <a:pPr algn="just">
              <a:lnSpc>
                <a:spcPts val="2940"/>
              </a:lnSpc>
            </a:pPr>
            <a:r>
              <a:rPr lang="en-US" sz="2100">
                <a:solidFill>
                  <a:srgbClr val="000000"/>
                </a:solidFill>
                <a:latin typeface="Montserrat Bold"/>
              </a:rPr>
              <a:t>Primary</a:t>
            </a:r>
            <a:r>
              <a:rPr lang="en-US" sz="2100">
                <a:solidFill>
                  <a:srgbClr val="000000"/>
                </a:solidFill>
                <a:latin typeface="Montserrat"/>
              </a:rPr>
              <a:t>: EDM01 - Ensured governance framework setting and maintenance; </a:t>
            </a:r>
          </a:p>
          <a:p>
            <a:pPr algn="just">
              <a:lnSpc>
                <a:spcPts val="2940"/>
              </a:lnSpc>
            </a:pPr>
            <a:r>
              <a:rPr lang="en-US" sz="2100">
                <a:solidFill>
                  <a:srgbClr val="000000"/>
                </a:solidFill>
                <a:latin typeface="Montserrat"/>
              </a:rPr>
              <a:t>MEA03 - Managed compliance with external requirements</a:t>
            </a:r>
          </a:p>
        </p:txBody>
      </p:sp>
      <p:sp>
        <p:nvSpPr>
          <p:cNvPr name="TextBox 16" id="16"/>
          <p:cNvSpPr txBox="true"/>
          <p:nvPr/>
        </p:nvSpPr>
        <p:spPr>
          <a:xfrm rot="0">
            <a:off x="1266094" y="4028396"/>
            <a:ext cx="3094794" cy="1462404"/>
          </a:xfrm>
          <a:prstGeom prst="rect">
            <a:avLst/>
          </a:prstGeom>
        </p:spPr>
        <p:txBody>
          <a:bodyPr anchor="t" rtlCol="false" tIns="0" lIns="0" bIns="0" rIns="0">
            <a:spAutoFit/>
          </a:bodyPr>
          <a:lstStyle/>
          <a:p>
            <a:pPr algn="ctr">
              <a:lnSpc>
                <a:spcPts val="3920"/>
              </a:lnSpc>
            </a:pPr>
            <a:r>
              <a:rPr lang="en-US" sz="2800">
                <a:solidFill>
                  <a:srgbClr val="19598D"/>
                </a:solidFill>
                <a:latin typeface="Montserrat Bold"/>
              </a:rPr>
              <a:t>Stakeholder Drivers and Needs</a:t>
            </a:r>
          </a:p>
        </p:txBody>
      </p:sp>
      <p:sp>
        <p:nvSpPr>
          <p:cNvPr name="TextBox 17" id="17"/>
          <p:cNvSpPr txBox="true"/>
          <p:nvPr/>
        </p:nvSpPr>
        <p:spPr>
          <a:xfrm rot="0">
            <a:off x="5488760" y="4523696"/>
            <a:ext cx="3094794" cy="471805"/>
          </a:xfrm>
          <a:prstGeom prst="rect">
            <a:avLst/>
          </a:prstGeom>
        </p:spPr>
        <p:txBody>
          <a:bodyPr anchor="t" rtlCol="false" tIns="0" lIns="0" bIns="0" rIns="0">
            <a:spAutoFit/>
          </a:bodyPr>
          <a:lstStyle/>
          <a:p>
            <a:pPr algn="ctr">
              <a:lnSpc>
                <a:spcPts val="3919"/>
              </a:lnSpc>
            </a:pPr>
            <a:r>
              <a:rPr lang="en-US" sz="2799">
                <a:solidFill>
                  <a:srgbClr val="19598D"/>
                </a:solidFill>
                <a:latin typeface="Montserrat Bold"/>
              </a:rPr>
              <a:t>Enterprise Goals</a:t>
            </a:r>
          </a:p>
        </p:txBody>
      </p:sp>
      <p:sp>
        <p:nvSpPr>
          <p:cNvPr name="TextBox 18" id="18"/>
          <p:cNvSpPr txBox="true"/>
          <p:nvPr/>
        </p:nvSpPr>
        <p:spPr>
          <a:xfrm rot="0">
            <a:off x="9706773" y="4376737"/>
            <a:ext cx="3094794" cy="967105"/>
          </a:xfrm>
          <a:prstGeom prst="rect">
            <a:avLst/>
          </a:prstGeom>
        </p:spPr>
        <p:txBody>
          <a:bodyPr anchor="t" rtlCol="false" tIns="0" lIns="0" bIns="0" rIns="0">
            <a:spAutoFit/>
          </a:bodyPr>
          <a:lstStyle/>
          <a:p>
            <a:pPr algn="ctr">
              <a:lnSpc>
                <a:spcPts val="3919"/>
              </a:lnSpc>
            </a:pPr>
            <a:r>
              <a:rPr lang="en-US" sz="2799">
                <a:solidFill>
                  <a:srgbClr val="19598D"/>
                </a:solidFill>
                <a:latin typeface="Montserrat Bold"/>
              </a:rPr>
              <a:t>Alignment Goals</a:t>
            </a:r>
          </a:p>
        </p:txBody>
      </p:sp>
      <p:sp>
        <p:nvSpPr>
          <p:cNvPr name="TextBox 19" id="19"/>
          <p:cNvSpPr txBox="true"/>
          <p:nvPr/>
        </p:nvSpPr>
        <p:spPr>
          <a:xfrm rot="0">
            <a:off x="13924786" y="4028396"/>
            <a:ext cx="3094794" cy="1462405"/>
          </a:xfrm>
          <a:prstGeom prst="rect">
            <a:avLst/>
          </a:prstGeom>
        </p:spPr>
        <p:txBody>
          <a:bodyPr anchor="t" rtlCol="false" tIns="0" lIns="0" bIns="0" rIns="0">
            <a:spAutoFit/>
          </a:bodyPr>
          <a:lstStyle/>
          <a:p>
            <a:pPr algn="ctr">
              <a:lnSpc>
                <a:spcPts val="3919"/>
              </a:lnSpc>
            </a:pPr>
            <a:r>
              <a:rPr lang="en-US" sz="2799">
                <a:solidFill>
                  <a:srgbClr val="19598D"/>
                </a:solidFill>
                <a:latin typeface="Montserrat Bold"/>
              </a:rPr>
              <a:t>Governance and Management Objectives</a:t>
            </a:r>
          </a:p>
        </p:txBody>
      </p:sp>
      <p:sp>
        <p:nvSpPr>
          <p:cNvPr name="AutoShape 20" id="20"/>
          <p:cNvSpPr/>
          <p:nvPr/>
        </p:nvSpPr>
        <p:spPr>
          <a:xfrm rot="0">
            <a:off x="1266094" y="5481276"/>
            <a:ext cx="3094794" cy="0"/>
          </a:xfrm>
          <a:prstGeom prst="line">
            <a:avLst/>
          </a:prstGeom>
          <a:ln cap="rnd" w="19050">
            <a:solidFill>
              <a:srgbClr val="000000"/>
            </a:solidFill>
            <a:prstDash val="solid"/>
            <a:headEnd type="none" len="sm" w="sm"/>
            <a:tailEnd type="none" len="sm" w="sm"/>
          </a:ln>
        </p:spPr>
      </p:sp>
      <p:sp>
        <p:nvSpPr>
          <p:cNvPr name="AutoShape 21" id="21"/>
          <p:cNvSpPr/>
          <p:nvPr/>
        </p:nvSpPr>
        <p:spPr>
          <a:xfrm rot="0">
            <a:off x="5486433" y="5481276"/>
            <a:ext cx="3094794" cy="0"/>
          </a:xfrm>
          <a:prstGeom prst="line">
            <a:avLst/>
          </a:prstGeom>
          <a:ln cap="rnd" w="19050">
            <a:solidFill>
              <a:srgbClr val="000000"/>
            </a:solidFill>
            <a:prstDash val="solid"/>
            <a:headEnd type="none" len="sm" w="sm"/>
            <a:tailEnd type="none" len="sm" w="sm"/>
          </a:ln>
        </p:spPr>
      </p:sp>
      <p:sp>
        <p:nvSpPr>
          <p:cNvPr name="AutoShape 22" id="22"/>
          <p:cNvSpPr/>
          <p:nvPr/>
        </p:nvSpPr>
        <p:spPr>
          <a:xfrm rot="0">
            <a:off x="9706773" y="5481276"/>
            <a:ext cx="3094794" cy="0"/>
          </a:xfrm>
          <a:prstGeom prst="line">
            <a:avLst/>
          </a:prstGeom>
          <a:ln cap="rnd" w="19050">
            <a:solidFill>
              <a:srgbClr val="000000"/>
            </a:solidFill>
            <a:prstDash val="solid"/>
            <a:headEnd type="none" len="sm" w="sm"/>
            <a:tailEnd type="none" len="sm" w="sm"/>
          </a:ln>
        </p:spPr>
      </p:sp>
      <p:sp>
        <p:nvSpPr>
          <p:cNvPr name="AutoShape 23" id="23"/>
          <p:cNvSpPr/>
          <p:nvPr/>
        </p:nvSpPr>
        <p:spPr>
          <a:xfrm rot="0">
            <a:off x="13927112" y="5481276"/>
            <a:ext cx="3094794" cy="0"/>
          </a:xfrm>
          <a:prstGeom prst="line">
            <a:avLst/>
          </a:prstGeom>
          <a:ln cap="rnd" w="19050">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5813" y="-158270"/>
            <a:ext cx="19659626" cy="6857990"/>
          </a:xfrm>
          <a:prstGeom prst="rect">
            <a:avLst/>
          </a:prstGeom>
          <a:solidFill>
            <a:srgbClr val="19598D"/>
          </a:solidFill>
        </p:spPr>
      </p:sp>
      <p:sp>
        <p:nvSpPr>
          <p:cNvPr name="Freeform 3" id="3"/>
          <p:cNvSpPr/>
          <p:nvPr/>
        </p:nvSpPr>
        <p:spPr>
          <a:xfrm flipH="false" flipV="false" rot="0">
            <a:off x="1221074" y="3270724"/>
            <a:ext cx="16256956" cy="2360495"/>
          </a:xfrm>
          <a:custGeom>
            <a:avLst/>
            <a:gdLst/>
            <a:ahLst/>
            <a:cxnLst/>
            <a:rect r="r" b="b" t="t" l="l"/>
            <a:pathLst>
              <a:path h="2360495" w="16256956">
                <a:moveTo>
                  <a:pt x="0" y="0"/>
                </a:moveTo>
                <a:lnTo>
                  <a:pt x="16256956" y="0"/>
                </a:lnTo>
                <a:lnTo>
                  <a:pt x="16256956" y="2360495"/>
                </a:lnTo>
                <a:lnTo>
                  <a:pt x="0" y="2360495"/>
                </a:lnTo>
                <a:lnTo>
                  <a:pt x="0" y="0"/>
                </a:lnTo>
                <a:close/>
              </a:path>
            </a:pathLst>
          </a:custGeom>
          <a:blipFill>
            <a:blip r:embed="rId2"/>
            <a:stretch>
              <a:fillRect l="0" t="0" r="0" b="0"/>
            </a:stretch>
          </a:blipFill>
        </p:spPr>
      </p:sp>
      <p:sp>
        <p:nvSpPr>
          <p:cNvPr name="Freeform 4" id="4"/>
          <p:cNvSpPr/>
          <p:nvPr/>
        </p:nvSpPr>
        <p:spPr>
          <a:xfrm flipH="false" flipV="false" rot="0">
            <a:off x="1221074" y="6870062"/>
            <a:ext cx="16256956" cy="1773947"/>
          </a:xfrm>
          <a:custGeom>
            <a:avLst/>
            <a:gdLst/>
            <a:ahLst/>
            <a:cxnLst/>
            <a:rect r="r" b="b" t="t" l="l"/>
            <a:pathLst>
              <a:path h="1773947" w="16256956">
                <a:moveTo>
                  <a:pt x="0" y="0"/>
                </a:moveTo>
                <a:lnTo>
                  <a:pt x="16256956" y="0"/>
                </a:lnTo>
                <a:lnTo>
                  <a:pt x="16256956" y="1773947"/>
                </a:lnTo>
                <a:lnTo>
                  <a:pt x="0" y="1773947"/>
                </a:lnTo>
                <a:lnTo>
                  <a:pt x="0" y="0"/>
                </a:lnTo>
                <a:close/>
              </a:path>
            </a:pathLst>
          </a:custGeom>
          <a:blipFill>
            <a:blip r:embed="rId3"/>
            <a:stretch>
              <a:fillRect l="0" t="0" r="0" b="0"/>
            </a:stretch>
          </a:blipFill>
        </p:spPr>
      </p:sp>
      <p:sp>
        <p:nvSpPr>
          <p:cNvPr name="TextBox 5" id="5"/>
          <p:cNvSpPr txBox="true"/>
          <p:nvPr/>
        </p:nvSpPr>
        <p:spPr>
          <a:xfrm rot="0">
            <a:off x="1124887" y="971550"/>
            <a:ext cx="16038226" cy="104775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a:rPr>
              <a:t>Domanda 1: Scegli una pratica che possa concorrere a soddisfare l’esigenza dell’Alta Direzione tra le pratiche presenti all’interno dell’elemento scelto precedentemente.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685813" y="-158270"/>
            <a:ext cx="19659626" cy="5690168"/>
          </a:xfrm>
          <a:prstGeom prst="rect">
            <a:avLst/>
          </a:prstGeom>
          <a:solidFill>
            <a:srgbClr val="19598D"/>
          </a:solidFill>
        </p:spPr>
      </p:sp>
      <p:sp>
        <p:nvSpPr>
          <p:cNvPr name="TextBox 3" id="3"/>
          <p:cNvSpPr txBox="true"/>
          <p:nvPr/>
        </p:nvSpPr>
        <p:spPr>
          <a:xfrm rot="0">
            <a:off x="1124887" y="971550"/>
            <a:ext cx="16038226" cy="51435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a:rPr>
              <a:t>Domanda 2: Quali sono i ruoli e le responsabilità per questa pratica?</a:t>
            </a:r>
          </a:p>
        </p:txBody>
      </p:sp>
      <p:sp>
        <p:nvSpPr>
          <p:cNvPr name="TextBox 4" id="4"/>
          <p:cNvSpPr txBox="true"/>
          <p:nvPr/>
        </p:nvSpPr>
        <p:spPr>
          <a:xfrm rot="0">
            <a:off x="309129" y="3204049"/>
            <a:ext cx="17978871" cy="1180465"/>
          </a:xfrm>
          <a:prstGeom prst="rect">
            <a:avLst/>
          </a:prstGeom>
        </p:spPr>
        <p:txBody>
          <a:bodyPr anchor="t" rtlCol="false" tIns="0" lIns="0" bIns="0" rIns="0">
            <a:spAutoFit/>
          </a:bodyPr>
          <a:lstStyle/>
          <a:p>
            <a:pPr algn="ctr">
              <a:lnSpc>
                <a:spcPts val="4759"/>
              </a:lnSpc>
            </a:pPr>
            <a:r>
              <a:rPr lang="en-US" sz="3399">
                <a:solidFill>
                  <a:srgbClr val="FFFFFF"/>
                </a:solidFill>
                <a:latin typeface="Montserrat"/>
              </a:rPr>
              <a:t>EDM01: Responsible sono il Board, l’Executive Committee,  il Chief Information Officer, l’I&amp;T Governance Board, </a:t>
            </a:r>
          </a:p>
        </p:txBody>
      </p:sp>
      <p:sp>
        <p:nvSpPr>
          <p:cNvPr name="TextBox 5" id="5"/>
          <p:cNvSpPr txBox="true"/>
          <p:nvPr/>
        </p:nvSpPr>
        <p:spPr>
          <a:xfrm rot="0">
            <a:off x="591632" y="6090832"/>
            <a:ext cx="17104735" cy="3580765"/>
          </a:xfrm>
          <a:prstGeom prst="rect">
            <a:avLst/>
          </a:prstGeom>
        </p:spPr>
        <p:txBody>
          <a:bodyPr anchor="t" rtlCol="false" tIns="0" lIns="0" bIns="0" rIns="0">
            <a:spAutoFit/>
          </a:bodyPr>
          <a:lstStyle/>
          <a:p>
            <a:pPr algn="ctr">
              <a:lnSpc>
                <a:spcPts val="4759"/>
              </a:lnSpc>
            </a:pPr>
            <a:r>
              <a:rPr lang="en-US" sz="3399">
                <a:solidFill>
                  <a:srgbClr val="000000"/>
                </a:solidFill>
                <a:latin typeface="Montserrat"/>
              </a:rPr>
              <a:t>MEA03: Responsible sono il Chief Information Officer, il Chief Operating Officer, il Chief Financial Officer, l’I&amp;T Governance Board, Il Business Process Owner, il Project Management Office, l’Head Development, l’Head IT Operations, l’Head IT Administration, il Service Manager, l’Information Security Manager, il Business Continuity Manager, il Privacy Officer, il Legal Counsel, la Compliance e l’Audit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5813" y="-158270"/>
            <a:ext cx="19659626" cy="5690168"/>
          </a:xfrm>
          <a:prstGeom prst="rect">
            <a:avLst/>
          </a:prstGeom>
          <a:solidFill>
            <a:srgbClr val="19598D"/>
          </a:solidFill>
        </p:spPr>
      </p:sp>
      <p:sp>
        <p:nvSpPr>
          <p:cNvPr name="Freeform 3" id="3"/>
          <p:cNvSpPr/>
          <p:nvPr/>
        </p:nvSpPr>
        <p:spPr>
          <a:xfrm flipH="false" flipV="false" rot="0">
            <a:off x="7688013" y="1935070"/>
            <a:ext cx="7418303" cy="7988130"/>
          </a:xfrm>
          <a:custGeom>
            <a:avLst/>
            <a:gdLst/>
            <a:ahLst/>
            <a:cxnLst/>
            <a:rect r="r" b="b" t="t" l="l"/>
            <a:pathLst>
              <a:path h="7988130" w="7418303">
                <a:moveTo>
                  <a:pt x="0" y="0"/>
                </a:moveTo>
                <a:lnTo>
                  <a:pt x="7418303" y="0"/>
                </a:lnTo>
                <a:lnTo>
                  <a:pt x="7418303" y="7988130"/>
                </a:lnTo>
                <a:lnTo>
                  <a:pt x="0" y="7988130"/>
                </a:lnTo>
                <a:lnTo>
                  <a:pt x="0" y="0"/>
                </a:lnTo>
                <a:close/>
              </a:path>
            </a:pathLst>
          </a:custGeom>
          <a:blipFill>
            <a:blip r:embed="rId2"/>
            <a:stretch>
              <a:fillRect l="0" t="0" r="0" b="0"/>
            </a:stretch>
          </a:blipFill>
        </p:spPr>
      </p:sp>
      <p:grpSp>
        <p:nvGrpSpPr>
          <p:cNvPr name="Group 4" id="4"/>
          <p:cNvGrpSpPr/>
          <p:nvPr/>
        </p:nvGrpSpPr>
        <p:grpSpPr>
          <a:xfrm rot="0">
            <a:off x="4361084" y="3958319"/>
            <a:ext cx="1291433" cy="129143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name="TextBox 6" id="6"/>
            <p:cNvSpPr txBox="true"/>
            <p:nvPr/>
          </p:nvSpPr>
          <p:spPr>
            <a:xfrm>
              <a:off x="0" y="241300"/>
              <a:ext cx="711200" cy="368300"/>
            </a:xfrm>
            <a:prstGeom prst="rect">
              <a:avLst/>
            </a:prstGeom>
          </p:spPr>
          <p:txBody>
            <a:bodyPr anchor="ctr" rtlCol="false" tIns="50800" lIns="50800" bIns="50800" rIns="50800"/>
            <a:lstStyle/>
            <a:p>
              <a:pPr algn="ctr">
                <a:lnSpc>
                  <a:spcPts val="2050"/>
                </a:lnSpc>
              </a:pPr>
            </a:p>
          </p:txBody>
        </p:sp>
      </p:grpSp>
      <p:sp>
        <p:nvSpPr>
          <p:cNvPr name="TextBox 7" id="7"/>
          <p:cNvSpPr txBox="true"/>
          <p:nvPr/>
        </p:nvSpPr>
        <p:spPr>
          <a:xfrm rot="0">
            <a:off x="1124887" y="971550"/>
            <a:ext cx="16038226" cy="51435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a:rPr>
              <a:t>Domanda 2: Quali sono gli input/output per questa pratica?</a:t>
            </a:r>
          </a:p>
        </p:txBody>
      </p:sp>
      <p:sp>
        <p:nvSpPr>
          <p:cNvPr name="TextBox 8" id="8"/>
          <p:cNvSpPr txBox="true"/>
          <p:nvPr/>
        </p:nvSpPr>
        <p:spPr>
          <a:xfrm rot="0">
            <a:off x="1124887" y="4318285"/>
            <a:ext cx="1921324" cy="514350"/>
          </a:xfrm>
          <a:prstGeom prst="rect">
            <a:avLst/>
          </a:prstGeom>
        </p:spPr>
        <p:txBody>
          <a:bodyPr anchor="t" rtlCol="false" tIns="0" lIns="0" bIns="0" rIns="0">
            <a:spAutoFit/>
          </a:bodyPr>
          <a:lstStyle/>
          <a:p>
            <a:pPr algn="ctr">
              <a:lnSpc>
                <a:spcPts val="4200"/>
              </a:lnSpc>
            </a:pPr>
            <a:r>
              <a:rPr lang="en-US" sz="3000" u="sng">
                <a:solidFill>
                  <a:srgbClr val="FFFFFF"/>
                </a:solidFill>
                <a:latin typeface="Montserrat Bold"/>
              </a:rPr>
              <a:t>EDM01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5813" y="-158270"/>
            <a:ext cx="19659626" cy="5690168"/>
          </a:xfrm>
          <a:prstGeom prst="rect">
            <a:avLst/>
          </a:prstGeom>
          <a:solidFill>
            <a:srgbClr val="19598D"/>
          </a:solidFill>
        </p:spPr>
      </p:sp>
      <p:sp>
        <p:nvSpPr>
          <p:cNvPr name="Freeform 3" id="3"/>
          <p:cNvSpPr/>
          <p:nvPr/>
        </p:nvSpPr>
        <p:spPr>
          <a:xfrm flipH="false" flipV="false" rot="0">
            <a:off x="6557694" y="2018677"/>
            <a:ext cx="10701606" cy="7873324"/>
          </a:xfrm>
          <a:custGeom>
            <a:avLst/>
            <a:gdLst/>
            <a:ahLst/>
            <a:cxnLst/>
            <a:rect r="r" b="b" t="t" l="l"/>
            <a:pathLst>
              <a:path h="7873324" w="10701606">
                <a:moveTo>
                  <a:pt x="0" y="0"/>
                </a:moveTo>
                <a:lnTo>
                  <a:pt x="10701606" y="0"/>
                </a:lnTo>
                <a:lnTo>
                  <a:pt x="10701606" y="7873325"/>
                </a:lnTo>
                <a:lnTo>
                  <a:pt x="0" y="7873325"/>
                </a:lnTo>
                <a:lnTo>
                  <a:pt x="0" y="0"/>
                </a:lnTo>
                <a:close/>
              </a:path>
            </a:pathLst>
          </a:custGeom>
          <a:blipFill>
            <a:blip r:embed="rId2"/>
            <a:stretch>
              <a:fillRect l="0" t="0" r="0" b="0"/>
            </a:stretch>
          </a:blipFill>
        </p:spPr>
      </p:sp>
      <p:sp>
        <p:nvSpPr>
          <p:cNvPr name="TextBox 4" id="4"/>
          <p:cNvSpPr txBox="true"/>
          <p:nvPr/>
        </p:nvSpPr>
        <p:spPr>
          <a:xfrm rot="0">
            <a:off x="1124887" y="971550"/>
            <a:ext cx="16038226" cy="51435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a:rPr>
              <a:t>Domanda 2: Quali sono gli input/output per questa pratica?</a:t>
            </a:r>
          </a:p>
        </p:txBody>
      </p:sp>
      <p:grpSp>
        <p:nvGrpSpPr>
          <p:cNvPr name="Group 5" id="5"/>
          <p:cNvGrpSpPr/>
          <p:nvPr/>
        </p:nvGrpSpPr>
        <p:grpSpPr>
          <a:xfrm rot="0">
            <a:off x="4361084" y="3958319"/>
            <a:ext cx="1291433" cy="12914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name="TextBox 7" id="7"/>
            <p:cNvSpPr txBox="true"/>
            <p:nvPr/>
          </p:nvSpPr>
          <p:spPr>
            <a:xfrm>
              <a:off x="0" y="241300"/>
              <a:ext cx="711200" cy="368300"/>
            </a:xfrm>
            <a:prstGeom prst="rect">
              <a:avLst/>
            </a:prstGeom>
          </p:spPr>
          <p:txBody>
            <a:bodyPr anchor="ctr" rtlCol="false" tIns="50800" lIns="50800" bIns="50800" rIns="50800"/>
            <a:lstStyle/>
            <a:p>
              <a:pPr algn="ctr">
                <a:lnSpc>
                  <a:spcPts val="2050"/>
                </a:lnSpc>
              </a:pPr>
            </a:p>
          </p:txBody>
        </p:sp>
      </p:grpSp>
      <p:sp>
        <p:nvSpPr>
          <p:cNvPr name="TextBox 8" id="8"/>
          <p:cNvSpPr txBox="true"/>
          <p:nvPr/>
        </p:nvSpPr>
        <p:spPr>
          <a:xfrm rot="0">
            <a:off x="1124887" y="4318285"/>
            <a:ext cx="1921324" cy="514350"/>
          </a:xfrm>
          <a:prstGeom prst="rect">
            <a:avLst/>
          </a:prstGeom>
        </p:spPr>
        <p:txBody>
          <a:bodyPr anchor="t" rtlCol="false" tIns="0" lIns="0" bIns="0" rIns="0">
            <a:spAutoFit/>
          </a:bodyPr>
          <a:lstStyle/>
          <a:p>
            <a:pPr algn="ctr">
              <a:lnSpc>
                <a:spcPts val="4200"/>
              </a:lnSpc>
            </a:pPr>
            <a:r>
              <a:rPr lang="en-US" sz="3000" u="sng">
                <a:solidFill>
                  <a:srgbClr val="FFFFFF"/>
                </a:solidFill>
                <a:latin typeface="Montserrat Bold"/>
              </a:rPr>
              <a:t>MEA03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5813" y="-158270"/>
            <a:ext cx="19659626" cy="5690168"/>
          </a:xfrm>
          <a:prstGeom prst="rect">
            <a:avLst/>
          </a:prstGeom>
          <a:solidFill>
            <a:srgbClr val="19598D"/>
          </a:solidFill>
        </p:spPr>
      </p:sp>
      <p:grpSp>
        <p:nvGrpSpPr>
          <p:cNvPr name="Group 3" id="3"/>
          <p:cNvGrpSpPr/>
          <p:nvPr/>
        </p:nvGrpSpPr>
        <p:grpSpPr>
          <a:xfrm rot="0">
            <a:off x="4361084" y="3958319"/>
            <a:ext cx="1291433" cy="129143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name="TextBox 5" id="5"/>
            <p:cNvSpPr txBox="true"/>
            <p:nvPr/>
          </p:nvSpPr>
          <p:spPr>
            <a:xfrm>
              <a:off x="0" y="241300"/>
              <a:ext cx="711200" cy="368300"/>
            </a:xfrm>
            <a:prstGeom prst="rect">
              <a:avLst/>
            </a:prstGeom>
          </p:spPr>
          <p:txBody>
            <a:bodyPr anchor="ctr" rtlCol="false" tIns="50800" lIns="50800" bIns="50800" rIns="50800"/>
            <a:lstStyle/>
            <a:p>
              <a:pPr algn="ctr">
                <a:lnSpc>
                  <a:spcPts val="2050"/>
                </a:lnSpc>
              </a:pPr>
            </a:p>
          </p:txBody>
        </p:sp>
      </p:grpSp>
      <p:sp>
        <p:nvSpPr>
          <p:cNvPr name="Freeform 6" id="6"/>
          <p:cNvSpPr/>
          <p:nvPr/>
        </p:nvSpPr>
        <p:spPr>
          <a:xfrm flipH="false" flipV="false" rot="0">
            <a:off x="6577927" y="2686814"/>
            <a:ext cx="10274394" cy="6205327"/>
          </a:xfrm>
          <a:custGeom>
            <a:avLst/>
            <a:gdLst/>
            <a:ahLst/>
            <a:cxnLst/>
            <a:rect r="r" b="b" t="t" l="l"/>
            <a:pathLst>
              <a:path h="6205327" w="10274394">
                <a:moveTo>
                  <a:pt x="0" y="0"/>
                </a:moveTo>
                <a:lnTo>
                  <a:pt x="10274394" y="0"/>
                </a:lnTo>
                <a:lnTo>
                  <a:pt x="10274394" y="6205327"/>
                </a:lnTo>
                <a:lnTo>
                  <a:pt x="0" y="6205327"/>
                </a:lnTo>
                <a:lnTo>
                  <a:pt x="0" y="0"/>
                </a:lnTo>
                <a:close/>
              </a:path>
            </a:pathLst>
          </a:custGeom>
          <a:blipFill>
            <a:blip r:embed="rId2"/>
            <a:stretch>
              <a:fillRect l="0" t="0" r="0" b="0"/>
            </a:stretch>
          </a:blipFill>
        </p:spPr>
      </p:sp>
      <p:sp>
        <p:nvSpPr>
          <p:cNvPr name="TextBox 7" id="7"/>
          <p:cNvSpPr txBox="true"/>
          <p:nvPr/>
        </p:nvSpPr>
        <p:spPr>
          <a:xfrm rot="0">
            <a:off x="1124887" y="971550"/>
            <a:ext cx="16038226" cy="104775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a:rPr>
              <a:t>Domanda 3: In quale documento aziendale dovrebbe essere descritta la policy o la procedura? </a:t>
            </a:r>
          </a:p>
        </p:txBody>
      </p:sp>
      <p:sp>
        <p:nvSpPr>
          <p:cNvPr name="TextBox 8" id="8"/>
          <p:cNvSpPr txBox="true"/>
          <p:nvPr/>
        </p:nvSpPr>
        <p:spPr>
          <a:xfrm rot="0">
            <a:off x="1124887" y="4318285"/>
            <a:ext cx="1921324" cy="514350"/>
          </a:xfrm>
          <a:prstGeom prst="rect">
            <a:avLst/>
          </a:prstGeom>
        </p:spPr>
        <p:txBody>
          <a:bodyPr anchor="t" rtlCol="false" tIns="0" lIns="0" bIns="0" rIns="0">
            <a:spAutoFit/>
          </a:bodyPr>
          <a:lstStyle/>
          <a:p>
            <a:pPr algn="ctr">
              <a:lnSpc>
                <a:spcPts val="4200"/>
              </a:lnSpc>
            </a:pPr>
            <a:r>
              <a:rPr lang="en-US" sz="3000" u="sng">
                <a:solidFill>
                  <a:srgbClr val="FFFFFF"/>
                </a:solidFill>
                <a:latin typeface="Montserrat Bold"/>
              </a:rPr>
              <a:t>EDM01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5813" y="-158270"/>
            <a:ext cx="19659626" cy="5690168"/>
          </a:xfrm>
          <a:prstGeom prst="rect">
            <a:avLst/>
          </a:prstGeom>
          <a:solidFill>
            <a:srgbClr val="19598D"/>
          </a:solidFill>
        </p:spPr>
      </p:sp>
      <p:grpSp>
        <p:nvGrpSpPr>
          <p:cNvPr name="Group 3" id="3"/>
          <p:cNvGrpSpPr/>
          <p:nvPr/>
        </p:nvGrpSpPr>
        <p:grpSpPr>
          <a:xfrm rot="0">
            <a:off x="4361084" y="3958319"/>
            <a:ext cx="1291433" cy="129143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FFFFF"/>
            </a:solidFill>
          </p:spPr>
        </p:sp>
        <p:sp>
          <p:nvSpPr>
            <p:cNvPr name="TextBox 5" id="5"/>
            <p:cNvSpPr txBox="true"/>
            <p:nvPr/>
          </p:nvSpPr>
          <p:spPr>
            <a:xfrm>
              <a:off x="0" y="241300"/>
              <a:ext cx="711200" cy="368300"/>
            </a:xfrm>
            <a:prstGeom prst="rect">
              <a:avLst/>
            </a:prstGeom>
          </p:spPr>
          <p:txBody>
            <a:bodyPr anchor="ctr" rtlCol="false" tIns="50800" lIns="50800" bIns="50800" rIns="50800"/>
            <a:lstStyle/>
            <a:p>
              <a:pPr algn="ctr">
                <a:lnSpc>
                  <a:spcPts val="2050"/>
                </a:lnSpc>
              </a:pPr>
            </a:p>
          </p:txBody>
        </p:sp>
      </p:grpSp>
      <p:sp>
        <p:nvSpPr>
          <p:cNvPr name="Freeform 6" id="6"/>
          <p:cNvSpPr/>
          <p:nvPr/>
        </p:nvSpPr>
        <p:spPr>
          <a:xfrm flipH="false" flipV="false" rot="0">
            <a:off x="5830125" y="3015824"/>
            <a:ext cx="11845436" cy="4166905"/>
          </a:xfrm>
          <a:custGeom>
            <a:avLst/>
            <a:gdLst/>
            <a:ahLst/>
            <a:cxnLst/>
            <a:rect r="r" b="b" t="t" l="l"/>
            <a:pathLst>
              <a:path h="4166905" w="11845436">
                <a:moveTo>
                  <a:pt x="0" y="0"/>
                </a:moveTo>
                <a:lnTo>
                  <a:pt x="11845435" y="0"/>
                </a:lnTo>
                <a:lnTo>
                  <a:pt x="11845435" y="4166905"/>
                </a:lnTo>
                <a:lnTo>
                  <a:pt x="0" y="4166905"/>
                </a:lnTo>
                <a:lnTo>
                  <a:pt x="0" y="0"/>
                </a:lnTo>
                <a:close/>
              </a:path>
            </a:pathLst>
          </a:custGeom>
          <a:blipFill>
            <a:blip r:embed="rId2"/>
            <a:stretch>
              <a:fillRect l="0" t="0" r="0" b="0"/>
            </a:stretch>
          </a:blipFill>
        </p:spPr>
      </p:sp>
      <p:sp>
        <p:nvSpPr>
          <p:cNvPr name="TextBox 7" id="7"/>
          <p:cNvSpPr txBox="true"/>
          <p:nvPr/>
        </p:nvSpPr>
        <p:spPr>
          <a:xfrm rot="0">
            <a:off x="1124887" y="971550"/>
            <a:ext cx="16038226" cy="51435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a:rPr>
              <a:t>Domanda 3: Quali sono gli input/output per questa pratica?</a:t>
            </a:r>
          </a:p>
        </p:txBody>
      </p:sp>
      <p:sp>
        <p:nvSpPr>
          <p:cNvPr name="TextBox 8" id="8"/>
          <p:cNvSpPr txBox="true"/>
          <p:nvPr/>
        </p:nvSpPr>
        <p:spPr>
          <a:xfrm rot="0">
            <a:off x="1124887" y="4318285"/>
            <a:ext cx="1921324" cy="514350"/>
          </a:xfrm>
          <a:prstGeom prst="rect">
            <a:avLst/>
          </a:prstGeom>
        </p:spPr>
        <p:txBody>
          <a:bodyPr anchor="t" rtlCol="false" tIns="0" lIns="0" bIns="0" rIns="0">
            <a:spAutoFit/>
          </a:bodyPr>
          <a:lstStyle/>
          <a:p>
            <a:pPr algn="ctr">
              <a:lnSpc>
                <a:spcPts val="4200"/>
              </a:lnSpc>
            </a:pPr>
            <a:r>
              <a:rPr lang="en-US" sz="3000" u="sng">
                <a:solidFill>
                  <a:srgbClr val="FFFFFF"/>
                </a:solidFill>
                <a:latin typeface="Montserrat Bold"/>
              </a:rPr>
              <a:t>MEA03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DAGFGLqE0b0</dc:identifier>
  <dcterms:modified xsi:type="dcterms:W3CDTF">2011-08-01T06:04:30Z</dcterms:modified>
  <cp:revision>1</cp:revision>
  <dc:title>Cobit</dc:title>
</cp:coreProperties>
</file>