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Garet" panose="020B0604020202020204" charset="0"/>
      <p:regular r:id="rId8"/>
    </p:embeddedFont>
    <p:embeddedFont>
      <p:font typeface="Telegraf" panose="020B0604020202020204" charset="0"/>
      <p:regular r:id="rId9"/>
    </p:embeddedFont>
    <p:embeddedFont>
      <p:font typeface="Telegraf Bold" panose="020B0604020202020204" charset="0"/>
      <p:regular r:id="rId10"/>
    </p:embeddedFont>
    <p:embeddedFont>
      <p:font typeface="Telegraf Ultra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25459">
            <a:off x="12192101" y="-3774730"/>
            <a:ext cx="8505703" cy="8663216"/>
          </a:xfrm>
          <a:custGeom>
            <a:avLst/>
            <a:gdLst/>
            <a:ahLst/>
            <a:cxnLst/>
            <a:rect l="l" t="t" r="r" b="b"/>
            <a:pathLst>
              <a:path w="8505703" h="8663216">
                <a:moveTo>
                  <a:pt x="0" y="0"/>
                </a:moveTo>
                <a:lnTo>
                  <a:pt x="8505702" y="0"/>
                </a:lnTo>
                <a:lnTo>
                  <a:pt x="8505702" y="8663215"/>
                </a:lnTo>
                <a:lnTo>
                  <a:pt x="0" y="8663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028700" y="7235698"/>
            <a:ext cx="6217668" cy="1763714"/>
            <a:chOff x="0" y="0"/>
            <a:chExt cx="1637575" cy="4645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37575" cy="464517"/>
            </a:xfrm>
            <a:custGeom>
              <a:avLst/>
              <a:gdLst/>
              <a:ahLst/>
              <a:cxnLst/>
              <a:rect l="l" t="t" r="r" b="b"/>
              <a:pathLst>
                <a:path w="1637575" h="464517">
                  <a:moveTo>
                    <a:pt x="0" y="0"/>
                  </a:moveTo>
                  <a:lnTo>
                    <a:pt x="1637575" y="0"/>
                  </a:lnTo>
                  <a:lnTo>
                    <a:pt x="1637575" y="464517"/>
                  </a:lnTo>
                  <a:lnTo>
                    <a:pt x="0" y="4645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37575" cy="502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62230" y="6993983"/>
            <a:ext cx="5750608" cy="2264317"/>
          </a:xfrm>
          <a:custGeom>
            <a:avLst/>
            <a:gdLst/>
            <a:ahLst/>
            <a:cxnLst/>
            <a:rect l="l" t="t" r="r" b="b"/>
            <a:pathLst>
              <a:path w="5750608" h="2264317">
                <a:moveTo>
                  <a:pt x="0" y="0"/>
                </a:moveTo>
                <a:lnTo>
                  <a:pt x="5750608" y="0"/>
                </a:lnTo>
                <a:lnTo>
                  <a:pt x="5750608" y="2264317"/>
                </a:lnTo>
                <a:lnTo>
                  <a:pt x="0" y="226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8120" b="-758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407537"/>
            <a:ext cx="13317709" cy="287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40"/>
              </a:lnSpc>
            </a:pPr>
            <a:r>
              <a:rPr lang="en-US" sz="11600" spc="-406">
                <a:solidFill>
                  <a:srgbClr val="FFFFFF"/>
                </a:solidFill>
                <a:latin typeface="Telegraf"/>
              </a:rPr>
              <a:t>Introduzione alla gestione del rischio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46409" y="8801100"/>
            <a:ext cx="289214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150">
                <a:solidFill>
                  <a:srgbClr val="FFFFFF"/>
                </a:solidFill>
                <a:latin typeface="Garet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9788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6757"/>
            <a:ext cx="16230600" cy="6991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Definire un processo (semplificato) di aggiornamento di un server web (es. Apache), includendo le procedure per ogni attività.  Esempio delle sole attività: </a:t>
            </a:r>
          </a:p>
          <a:p>
            <a:pPr>
              <a:lnSpc>
                <a:spcPts val="3899"/>
              </a:lnSpc>
            </a:pPr>
            <a:endParaRPr lang="en-US" sz="4333" spc="-151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1. Valutare la necessità dell’aggiornamento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2. Effettuare backup complete del server web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3. Scegliere metodo di 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4. Scaricare l’aggiornamento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5. … </a:t>
            </a:r>
          </a:p>
          <a:p>
            <a:pPr>
              <a:lnSpc>
                <a:spcPts val="3899"/>
              </a:lnSpc>
            </a:pPr>
            <a:endParaRPr lang="en-US" sz="4333" spc="-151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Sul processo appena definito, identificare 3 “catene” del rischio in forma qualitativa e descrittiva: </a:t>
            </a:r>
          </a:p>
          <a:p>
            <a:pPr>
              <a:lnSpc>
                <a:spcPts val="3899"/>
              </a:lnSpc>
            </a:pPr>
            <a:endParaRPr lang="en-US" sz="4333" spc="-151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Threat agent → Threat → Vulnerability → Impact → Risk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25459">
            <a:off x="13912428" y="-3196205"/>
            <a:ext cx="6913234" cy="7041257"/>
          </a:xfrm>
          <a:custGeom>
            <a:avLst/>
            <a:gdLst/>
            <a:ahLst/>
            <a:cxnLst/>
            <a:rect l="l" t="t" r="r" b="b"/>
            <a:pathLst>
              <a:path w="6913234" h="7041257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839788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9788" y="2957943"/>
            <a:ext cx="15275566" cy="551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Il processo di aggiornamento del web server è suddiviso nelle seguenti attività:</a:t>
            </a:r>
          </a:p>
          <a:p>
            <a:pPr>
              <a:lnSpc>
                <a:spcPts val="3899"/>
              </a:lnSpc>
            </a:pPr>
            <a:endParaRPr lang="en-US" sz="4333" spc="-151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1. Individuare la necessità dell'aggiornamento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2. Valutarne la necessità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3. Backup del server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4. Leggere note e specifiche dell'aggiornamento 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5. Metodo: automatico o manuale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6. Installazione su ambiente di staging (tipo macchine virtuali)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7. Installazione dell'update</a:t>
            </a:r>
          </a:p>
          <a:p>
            <a:pPr>
              <a:lnSpc>
                <a:spcPts val="3899"/>
              </a:lnSpc>
            </a:pPr>
            <a:r>
              <a:rPr lang="en-US" sz="4333" spc="-151">
                <a:solidFill>
                  <a:srgbClr val="FFFFFF"/>
                </a:solidFill>
                <a:latin typeface="Telegraf"/>
              </a:rPr>
              <a:t>8. Verifica (Check &amp; Test) delle impostazioni post-update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25459">
            <a:off x="13912428" y="-3196205"/>
            <a:ext cx="6913234" cy="7041257"/>
          </a:xfrm>
          <a:custGeom>
            <a:avLst/>
            <a:gdLst/>
            <a:ahLst/>
            <a:cxnLst/>
            <a:rect l="l" t="t" r="r" b="b"/>
            <a:pathLst>
              <a:path w="6913234" h="7041257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839788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9788" y="3397840"/>
            <a:ext cx="16000412" cy="3522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Come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esempi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per le 3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catene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richieste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</a:t>
            </a:r>
          </a:p>
          <a:p>
            <a:pPr>
              <a:lnSpc>
                <a:spcPts val="3899"/>
              </a:lnSpc>
            </a:pP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u="sng" spc="-151" dirty="0">
                <a:solidFill>
                  <a:srgbClr val="FFFFFF"/>
                </a:solidFill>
                <a:latin typeface="Telegraf Bold"/>
              </a:rPr>
              <a:t>Threat Agent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Hacker Black Hat</a:t>
            </a: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Threat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Possibile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infiltrazione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nella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rete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tramite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attacco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da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remoto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Vulnerability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Protocolli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non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aggiornati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,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deboli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o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scarsamente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difesi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Impact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Impatto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alto</a:t>
            </a: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Risk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Perdita del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controllo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di tutti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dispositivi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interni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all’azienda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25459">
            <a:off x="13912428" y="-3196205"/>
            <a:ext cx="6913234" cy="7041257"/>
          </a:xfrm>
          <a:custGeom>
            <a:avLst/>
            <a:gdLst/>
            <a:ahLst/>
            <a:cxnLst/>
            <a:rect l="l" t="t" r="r" b="b"/>
            <a:pathLst>
              <a:path w="6913234" h="7041257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839788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9788" y="3397840"/>
            <a:ext cx="16000412" cy="3522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Come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esempi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per le 3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catene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richieste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</a:t>
            </a:r>
          </a:p>
          <a:p>
            <a:pPr>
              <a:lnSpc>
                <a:spcPts val="3899"/>
              </a:lnSpc>
            </a:pP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u="sng" spc="-151" dirty="0">
                <a:solidFill>
                  <a:srgbClr val="FFFFFF"/>
                </a:solidFill>
                <a:latin typeface="Telegraf Bold"/>
              </a:rPr>
              <a:t>Threat Agent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Dipendente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interno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all’azienda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Threat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e-mail di phishing</a:t>
            </a: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Vulnerability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errore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umano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o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disattenzione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Impact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Impatto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alto</a:t>
            </a: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Risk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Furto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di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dati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sensibili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25632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25459">
            <a:off x="13912428" y="-3196205"/>
            <a:ext cx="6913234" cy="7041257"/>
          </a:xfrm>
          <a:custGeom>
            <a:avLst/>
            <a:gdLst/>
            <a:ahLst/>
            <a:cxnLst/>
            <a:rect l="l" t="t" r="r" b="b"/>
            <a:pathLst>
              <a:path w="6913234" h="7041257">
                <a:moveTo>
                  <a:pt x="0" y="0"/>
                </a:moveTo>
                <a:lnTo>
                  <a:pt x="6913234" y="0"/>
                </a:lnTo>
                <a:lnTo>
                  <a:pt x="6913234" y="7041257"/>
                </a:lnTo>
                <a:lnTo>
                  <a:pt x="0" y="704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839788" y="411270"/>
            <a:ext cx="5107134" cy="61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96"/>
              </a:lnSpc>
            </a:pPr>
            <a:r>
              <a:rPr lang="en-US" sz="4147" spc="-186">
                <a:solidFill>
                  <a:srgbClr val="FFFFFF"/>
                </a:solidFill>
                <a:latin typeface="Telegraf Ultra-Bold"/>
              </a:rPr>
              <a:t>Esercitazione S1/L1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9788" y="3397840"/>
            <a:ext cx="16000412" cy="452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Come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esempi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per le 3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catene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richieste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</a:t>
            </a:r>
          </a:p>
          <a:p>
            <a:pPr>
              <a:lnSpc>
                <a:spcPts val="3899"/>
              </a:lnSpc>
            </a:pP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u="sng" spc="-151" dirty="0">
                <a:solidFill>
                  <a:srgbClr val="FFFFFF"/>
                </a:solidFill>
                <a:latin typeface="Telegraf Bold"/>
              </a:rPr>
              <a:t>Threat Agent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un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dipendente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scontento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Threat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Inside threat,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ovvero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il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dipendente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potrebbe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mettere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a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repentaglio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la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reputazione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e la business continuity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dell’azienda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Vulnerability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Scarso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controllo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sulle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informazioni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gestite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da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parte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dei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dipendenti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Impact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Impatto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alto</a:t>
            </a:r>
          </a:p>
          <a:p>
            <a:pPr>
              <a:lnSpc>
                <a:spcPts val="3899"/>
              </a:lnSpc>
            </a:pPr>
            <a:r>
              <a:rPr lang="en-US" sz="4333" b="1" u="sng" spc="-151" dirty="0">
                <a:solidFill>
                  <a:srgbClr val="FFFFFF"/>
                </a:solidFill>
                <a:latin typeface="Telegraf"/>
              </a:rPr>
              <a:t>Risk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: Danni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reputazionali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e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furto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di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dati</a:t>
            </a:r>
            <a:r>
              <a:rPr lang="en-US" sz="4333" spc="-151" dirty="0">
                <a:solidFill>
                  <a:srgbClr val="FFFFFF"/>
                </a:solidFill>
                <a:latin typeface="Telegraf"/>
              </a:rPr>
              <a:t> </a:t>
            </a:r>
            <a:r>
              <a:rPr lang="en-US" sz="4333" spc="-151" dirty="0" err="1">
                <a:solidFill>
                  <a:srgbClr val="FFFFFF"/>
                </a:solidFill>
                <a:latin typeface="Telegraf"/>
              </a:rPr>
              <a:t>sensibili</a:t>
            </a:r>
            <a:endParaRPr lang="en-US" sz="4333" spc="-151" dirty="0">
              <a:solidFill>
                <a:srgbClr val="FFFFFF"/>
              </a:solidFill>
              <a:latin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24444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326</Words>
  <Application>Microsoft Office PowerPoint</Application>
  <PresentationFormat>Personalizzato</PresentationFormat>
  <Paragraphs>50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Telegraf Bold</vt:lpstr>
      <vt:lpstr>Calibri</vt:lpstr>
      <vt:lpstr>Arial</vt:lpstr>
      <vt:lpstr>Telegraf Ultra-Bold</vt:lpstr>
      <vt:lpstr>Telegraf</vt:lpstr>
      <vt:lpstr>Garet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S1/L1</dc:title>
  <cp:lastModifiedBy>Mattia Chiriatti</cp:lastModifiedBy>
  <cp:revision>3</cp:revision>
  <dcterms:created xsi:type="dcterms:W3CDTF">2006-08-16T00:00:00Z</dcterms:created>
  <dcterms:modified xsi:type="dcterms:W3CDTF">2024-04-22T15:36:54Z</dcterms:modified>
  <dc:identifier>DAGDIxNpCyQ</dc:identifier>
</cp:coreProperties>
</file>