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Classic Bold" charset="1" panose="00000800000000000000"/>
      <p:regular r:id="rId12"/>
    </p:embeddedFont>
    <p:embeddedFont>
      <p:font typeface="Montserrat Classic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377960"/>
            <a:ext cx="11417101" cy="1597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2047">
                <a:solidFill>
                  <a:srgbClr val="004AAD"/>
                </a:solidFill>
                <a:latin typeface="Montserrat Classic Bold"/>
              </a:rPr>
              <a:t>MISURAZIONE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863860"/>
            <a:ext cx="9680332" cy="311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2047">
                <a:solidFill>
                  <a:srgbClr val="2BB4D4"/>
                </a:solidFill>
                <a:latin typeface="Montserrat Classic Bold"/>
              </a:rPr>
              <a:t>EFFICACIA CONTROLLI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71550"/>
            <a:ext cx="386675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4AAD"/>
                </a:solidFill>
                <a:latin typeface="Montserrat Classic Bold Italics"/>
              </a:rPr>
              <a:t>Esercitazione S3/L4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50262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75"/>
            <a:ext cx="3846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4AAD"/>
                </a:solidFill>
                <a:latin typeface="Montserrat Classic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44187"/>
            <a:ext cx="9717716" cy="699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Scenario di rischio: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La configurazione dei dispositivi di sicurezza di rete (FW, IDS, IPS, …) è modificata o manipolata intenzionalmente. Utenti autorizzati con accesso alle informazioni intenzionalmente modificano la configurazione degli asset, per intaccare malevolmente la confidenzialità, l’integrità e la disponibilità dei servizi.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Threat actor: Insider malintenzionati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Intento/motivazione: Gli utenti autorizzati con accesso alle risorse informative compromettono intenzionalmente la riservatezza, l'integrità o la disponibilità dei sistemi, causando un incidente di sicurezza.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Threat event: un incidente di sicurezza è causato dalle azioni dell’insider.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Asset/Risorse: tutti i sistemi IT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75"/>
            <a:ext cx="3846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4AAD"/>
                </a:solidFill>
                <a:latin typeface="Montserrat Classic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44187"/>
            <a:ext cx="9717716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Conseguenze: incidenti di sicurezza, data disclosure, tampering, disservizi.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  • Produttività: L'indisponibilità del sistema o la mancanza di integrità dei dati possono influire sulla produttività dell'intera organizzazione.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  • Costo della risposta: Tempo/effort per identificare le cause ed effettuare il recover da un incidente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  • Vantaggio competitivo: Se gli eventi sono sufficientemente gravi e pubblici, l'organizzazione può perdere clienti.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  • Reputazione: Se gli eventi sono sufficientemente gravi e di pubblico dominio, la reputazione dell'organizzazione può subire un impatto negativo a causa della mancata disponibilità e dei ritardi.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  • Sanzioni: Se gli eventi sono sufficientemente gravi e di pubblico dominio, è possibile che l'organizzazione si esponga a sanzioni per mancanza di conformità normative o legali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75"/>
            <a:ext cx="3846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4AAD"/>
                </a:solidFill>
                <a:latin typeface="Montserrat Classic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244187"/>
            <a:ext cx="9717716" cy="787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Tempistiche: La durata dell'incidente può essere molto breve o prolungata, a seconda dell'ambito lavorativo e della sovrapposizione delle mansioni. L'individuazione precoce e l'azione correttiva sono fondamentali per limitare la portata e la natura di questo scenario di rischio.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Estensione dello scenario: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 • Caso peggiore: Gli incidenti di sicurezza e di interruzione possono causare interruzioni di massa, data breach, perdita di vantaggio competitivo, multe e sentenze. Il personale viene licenziato, il morale è basso e i costi di risanamento aumentano nel tempo.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• Caso tipico o più probabile: La portata e le dimensioni degli incidenti e delle interruzioni sono limitate e vengono affrontate senza danni duraturi per l'organizzazione.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       • Caso migliore: Sono interessate solo funzionalità limitate dei sistemi, vengono ripristinate rapidamente e vengono immediatamente intraprese azioni correttive da parte dei dipendenti.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19075"/>
            <a:ext cx="3846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004AAD"/>
                </a:solidFill>
                <a:latin typeface="Montserrat Classic Bold"/>
              </a:rPr>
              <a:t>TRACCIA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78974"/>
            <a:ext cx="9717716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Assunzioni: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I dati e i sistemi sono efficacemente sottoposti a backup e disponibili per un ripristino immediato.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Le procedure operative standard e il processo di gestione delle modifiche sono in atto.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È disponibile la documentazione relativa a politiche e procedure.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Esistono procedure di test e rilascio del software.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• Il piano e la procedura di disaster recovery sono in atto e aggiornati.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Montserrat Classic"/>
              </a:rPr>
              <a:t>Definire gli indicatori di rischio chiave (KRI) per lo scenario di rischio proposto.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777887" y="-2612009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4" y="0"/>
                </a:lnTo>
                <a:lnTo>
                  <a:pt x="13709384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33593" y="1956413"/>
            <a:ext cx="12015085" cy="7301887"/>
          </a:xfrm>
          <a:custGeom>
            <a:avLst/>
            <a:gdLst/>
            <a:ahLst/>
            <a:cxnLst/>
            <a:rect r="r" b="b" t="t" l="l"/>
            <a:pathLst>
              <a:path h="7301887" w="12015085">
                <a:moveTo>
                  <a:pt x="0" y="0"/>
                </a:moveTo>
                <a:lnTo>
                  <a:pt x="12015085" y="0"/>
                </a:lnTo>
                <a:lnTo>
                  <a:pt x="12015085" y="7301887"/>
                </a:lnTo>
                <a:lnTo>
                  <a:pt x="0" y="7301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78155"/>
            <a:ext cx="4371791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004AAD"/>
                </a:solidFill>
                <a:latin typeface="Montserrat Classic Bold"/>
              </a:rPr>
              <a:t>TABELLA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DAGFSSQkwgo</dc:identifier>
  <dcterms:modified xsi:type="dcterms:W3CDTF">2011-08-01T06:04:30Z</dcterms:modified>
  <cp:revision>1</cp:revision>
  <dc:title>Esercitazione S3/L4</dc:title>
</cp:coreProperties>
</file>