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Lato Bold" charset="1" panose="020F0502020204030203"/>
      <p:regular r:id="rId20"/>
    </p:embeddedFont>
    <p:embeddedFont>
      <p:font typeface="League Spartan" charset="1" panose="00000800000000000000"/>
      <p:regular r:id="rId21"/>
    </p:embeddedFont>
    <p:embeddedFont>
      <p:font typeface="Poppins" charset="1" panose="00000500000000000000"/>
      <p:regular r:id="rId22"/>
    </p:embeddedFont>
    <p:embeddedFont>
      <p:font typeface="Poppins Bold" charset="1" panose="00000800000000000000"/>
      <p:regular r:id="rId23"/>
    </p:embeddedFont>
    <p:embeddedFont>
      <p:font typeface="Poppins Semi-Bold" charset="1" panose="000007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66700" y="-130175"/>
            <a:ext cx="5943600" cy="10547350"/>
            <a:chOff x="0" y="0"/>
            <a:chExt cx="1565393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65393" cy="2777903"/>
            </a:xfrm>
            <a:custGeom>
              <a:avLst/>
              <a:gdLst/>
              <a:ahLst/>
              <a:cxnLst/>
              <a:rect r="r" b="b" t="t" l="l"/>
              <a:pathLst>
                <a:path h="2777903" w="1565393">
                  <a:moveTo>
                    <a:pt x="66431" y="0"/>
                  </a:moveTo>
                  <a:lnTo>
                    <a:pt x="1498962" y="0"/>
                  </a:lnTo>
                  <a:cubicBezTo>
                    <a:pt x="1535651" y="0"/>
                    <a:pt x="1565393" y="29742"/>
                    <a:pt x="1565393" y="66431"/>
                  </a:cubicBezTo>
                  <a:lnTo>
                    <a:pt x="1565393" y="2711472"/>
                  </a:lnTo>
                  <a:cubicBezTo>
                    <a:pt x="1565393" y="2729091"/>
                    <a:pt x="1558394" y="2745988"/>
                    <a:pt x="1545935" y="2758446"/>
                  </a:cubicBezTo>
                  <a:cubicBezTo>
                    <a:pt x="1533477" y="2770904"/>
                    <a:pt x="1516580" y="2777903"/>
                    <a:pt x="1498962" y="2777903"/>
                  </a:cubicBezTo>
                  <a:lnTo>
                    <a:pt x="66431" y="2777903"/>
                  </a:lnTo>
                  <a:cubicBezTo>
                    <a:pt x="29742" y="2777903"/>
                    <a:pt x="0" y="2748161"/>
                    <a:pt x="0" y="2711472"/>
                  </a:cubicBezTo>
                  <a:lnTo>
                    <a:pt x="0" y="66431"/>
                  </a:lnTo>
                  <a:cubicBezTo>
                    <a:pt x="0" y="48812"/>
                    <a:pt x="6999" y="31915"/>
                    <a:pt x="19457" y="19457"/>
                  </a:cubicBezTo>
                  <a:cubicBezTo>
                    <a:pt x="31915" y="6999"/>
                    <a:pt x="48812" y="0"/>
                    <a:pt x="664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565393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813325" y="1102366"/>
            <a:ext cx="8113963" cy="8082268"/>
            <a:chOff x="0" y="0"/>
            <a:chExt cx="6502400" cy="6477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24665" t="0" r="-24665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2779394"/>
            <a:ext cx="6415513" cy="1833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5"/>
              </a:lnSpc>
              <a:spcBef>
                <a:spcPct val="0"/>
              </a:spcBef>
            </a:pPr>
            <a:r>
              <a:rPr lang="en-US" sz="5247">
                <a:solidFill>
                  <a:srgbClr val="000000"/>
                </a:solidFill>
                <a:latin typeface="Lato Bold"/>
              </a:rPr>
              <a:t>PROGETTO GUIDATO S4L1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839609"/>
            <a:ext cx="3827327" cy="550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7"/>
              </a:lnSpc>
              <a:spcBef>
                <a:spcPct val="0"/>
              </a:spcBef>
            </a:pPr>
            <a:r>
              <a:rPr lang="en-US" sz="3269">
                <a:solidFill>
                  <a:srgbClr val="004AAD"/>
                </a:solidFill>
                <a:latin typeface="League Spartan"/>
              </a:rPr>
              <a:t>PRESENTED BY: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814775"/>
            <a:ext cx="2701528" cy="1861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Gugliemo Carratello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Maria Huapaya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Luca Iannone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Giuseppe Pignatello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Mattia Chiriatti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60801" y="-281443"/>
            <a:ext cx="16400934" cy="10744916"/>
            <a:chOff x="0" y="0"/>
            <a:chExt cx="4319587" cy="2829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9588" cy="2829937"/>
            </a:xfrm>
            <a:custGeom>
              <a:avLst/>
              <a:gdLst/>
              <a:ahLst/>
              <a:cxnLst/>
              <a:rect r="r" b="b" t="t" l="l"/>
              <a:pathLst>
                <a:path h="2829937" w="4319588">
                  <a:moveTo>
                    <a:pt x="24074" y="0"/>
                  </a:moveTo>
                  <a:lnTo>
                    <a:pt x="4295513" y="0"/>
                  </a:lnTo>
                  <a:cubicBezTo>
                    <a:pt x="4308809" y="0"/>
                    <a:pt x="4319588" y="10778"/>
                    <a:pt x="4319588" y="24074"/>
                  </a:cubicBezTo>
                  <a:lnTo>
                    <a:pt x="4319588" y="2805863"/>
                  </a:lnTo>
                  <a:cubicBezTo>
                    <a:pt x="4319588" y="2819158"/>
                    <a:pt x="4308809" y="2829937"/>
                    <a:pt x="4295513" y="2829937"/>
                  </a:cubicBezTo>
                  <a:lnTo>
                    <a:pt x="24074" y="2829937"/>
                  </a:lnTo>
                  <a:cubicBezTo>
                    <a:pt x="10778" y="2829937"/>
                    <a:pt x="0" y="2819158"/>
                    <a:pt x="0" y="2805863"/>
                  </a:cubicBezTo>
                  <a:lnTo>
                    <a:pt x="0" y="24074"/>
                  </a:lnTo>
                  <a:cubicBezTo>
                    <a:pt x="0" y="10778"/>
                    <a:pt x="10778" y="0"/>
                    <a:pt x="240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19587" cy="2896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18132" y="1128898"/>
            <a:ext cx="17051735" cy="8477562"/>
          </a:xfrm>
          <a:custGeom>
            <a:avLst/>
            <a:gdLst/>
            <a:ahLst/>
            <a:cxnLst/>
            <a:rect r="r" b="b" t="t" l="l"/>
            <a:pathLst>
              <a:path h="8477562" w="17051735">
                <a:moveTo>
                  <a:pt x="0" y="0"/>
                </a:moveTo>
                <a:lnTo>
                  <a:pt x="17051736" y="0"/>
                </a:lnTo>
                <a:lnTo>
                  <a:pt x="17051736" y="8477563"/>
                </a:lnTo>
                <a:lnTo>
                  <a:pt x="0" y="8477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60801" y="-281443"/>
            <a:ext cx="16400934" cy="10744916"/>
            <a:chOff x="0" y="0"/>
            <a:chExt cx="4319587" cy="2829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9588" cy="2829937"/>
            </a:xfrm>
            <a:custGeom>
              <a:avLst/>
              <a:gdLst/>
              <a:ahLst/>
              <a:cxnLst/>
              <a:rect r="r" b="b" t="t" l="l"/>
              <a:pathLst>
                <a:path h="2829937" w="4319588">
                  <a:moveTo>
                    <a:pt x="24074" y="0"/>
                  </a:moveTo>
                  <a:lnTo>
                    <a:pt x="4295513" y="0"/>
                  </a:lnTo>
                  <a:cubicBezTo>
                    <a:pt x="4308809" y="0"/>
                    <a:pt x="4319588" y="10778"/>
                    <a:pt x="4319588" y="24074"/>
                  </a:cubicBezTo>
                  <a:lnTo>
                    <a:pt x="4319588" y="2805863"/>
                  </a:lnTo>
                  <a:cubicBezTo>
                    <a:pt x="4319588" y="2819158"/>
                    <a:pt x="4308809" y="2829937"/>
                    <a:pt x="4295513" y="2829937"/>
                  </a:cubicBezTo>
                  <a:lnTo>
                    <a:pt x="24074" y="2829937"/>
                  </a:lnTo>
                  <a:cubicBezTo>
                    <a:pt x="10778" y="2829937"/>
                    <a:pt x="0" y="2819158"/>
                    <a:pt x="0" y="2805863"/>
                  </a:cubicBezTo>
                  <a:lnTo>
                    <a:pt x="0" y="24074"/>
                  </a:lnTo>
                  <a:cubicBezTo>
                    <a:pt x="0" y="10778"/>
                    <a:pt x="10778" y="0"/>
                    <a:pt x="240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19587" cy="2896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22616" y="3996120"/>
            <a:ext cx="15842767" cy="3447947"/>
          </a:xfrm>
          <a:custGeom>
            <a:avLst/>
            <a:gdLst/>
            <a:ahLst/>
            <a:cxnLst/>
            <a:rect r="r" b="b" t="t" l="l"/>
            <a:pathLst>
              <a:path h="3447947" w="15842767">
                <a:moveTo>
                  <a:pt x="0" y="0"/>
                </a:moveTo>
                <a:lnTo>
                  <a:pt x="15842768" y="0"/>
                </a:lnTo>
                <a:lnTo>
                  <a:pt x="15842768" y="3447947"/>
                </a:lnTo>
                <a:lnTo>
                  <a:pt x="0" y="3447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858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65333" y="172750"/>
            <a:ext cx="1820466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Giorno 2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60801" y="-281443"/>
            <a:ext cx="16400934" cy="10744916"/>
            <a:chOff x="0" y="0"/>
            <a:chExt cx="4319587" cy="2829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9588" cy="2829937"/>
            </a:xfrm>
            <a:custGeom>
              <a:avLst/>
              <a:gdLst/>
              <a:ahLst/>
              <a:cxnLst/>
              <a:rect r="r" b="b" t="t" l="l"/>
              <a:pathLst>
                <a:path h="2829937" w="4319588">
                  <a:moveTo>
                    <a:pt x="24074" y="0"/>
                  </a:moveTo>
                  <a:lnTo>
                    <a:pt x="4295513" y="0"/>
                  </a:lnTo>
                  <a:cubicBezTo>
                    <a:pt x="4308809" y="0"/>
                    <a:pt x="4319588" y="10778"/>
                    <a:pt x="4319588" y="24074"/>
                  </a:cubicBezTo>
                  <a:lnTo>
                    <a:pt x="4319588" y="2805863"/>
                  </a:lnTo>
                  <a:cubicBezTo>
                    <a:pt x="4319588" y="2819158"/>
                    <a:pt x="4308809" y="2829937"/>
                    <a:pt x="4295513" y="2829937"/>
                  </a:cubicBezTo>
                  <a:lnTo>
                    <a:pt x="24074" y="2829937"/>
                  </a:lnTo>
                  <a:cubicBezTo>
                    <a:pt x="10778" y="2829937"/>
                    <a:pt x="0" y="2819158"/>
                    <a:pt x="0" y="2805863"/>
                  </a:cubicBezTo>
                  <a:lnTo>
                    <a:pt x="0" y="24074"/>
                  </a:lnTo>
                  <a:cubicBezTo>
                    <a:pt x="0" y="10778"/>
                    <a:pt x="10778" y="0"/>
                    <a:pt x="240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19587" cy="2896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92318" y="2754708"/>
            <a:ext cx="16503364" cy="5764576"/>
          </a:xfrm>
          <a:custGeom>
            <a:avLst/>
            <a:gdLst/>
            <a:ahLst/>
            <a:cxnLst/>
            <a:rect r="r" b="b" t="t" l="l"/>
            <a:pathLst>
              <a:path h="5764576" w="16503364">
                <a:moveTo>
                  <a:pt x="0" y="0"/>
                </a:moveTo>
                <a:lnTo>
                  <a:pt x="16503364" y="0"/>
                </a:lnTo>
                <a:lnTo>
                  <a:pt x="16503364" y="5764576"/>
                </a:lnTo>
                <a:lnTo>
                  <a:pt x="0" y="5764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65333" y="172750"/>
            <a:ext cx="1820466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Giorno 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60801" y="-281443"/>
            <a:ext cx="16400934" cy="10744916"/>
            <a:chOff x="0" y="0"/>
            <a:chExt cx="4319587" cy="2829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9588" cy="2829937"/>
            </a:xfrm>
            <a:custGeom>
              <a:avLst/>
              <a:gdLst/>
              <a:ahLst/>
              <a:cxnLst/>
              <a:rect r="r" b="b" t="t" l="l"/>
              <a:pathLst>
                <a:path h="2829937" w="4319588">
                  <a:moveTo>
                    <a:pt x="24074" y="0"/>
                  </a:moveTo>
                  <a:lnTo>
                    <a:pt x="4295513" y="0"/>
                  </a:lnTo>
                  <a:cubicBezTo>
                    <a:pt x="4308809" y="0"/>
                    <a:pt x="4319588" y="10778"/>
                    <a:pt x="4319588" y="24074"/>
                  </a:cubicBezTo>
                  <a:lnTo>
                    <a:pt x="4319588" y="2805863"/>
                  </a:lnTo>
                  <a:cubicBezTo>
                    <a:pt x="4319588" y="2819158"/>
                    <a:pt x="4308809" y="2829937"/>
                    <a:pt x="4295513" y="2829937"/>
                  </a:cubicBezTo>
                  <a:lnTo>
                    <a:pt x="24074" y="2829937"/>
                  </a:lnTo>
                  <a:cubicBezTo>
                    <a:pt x="10778" y="2829937"/>
                    <a:pt x="0" y="2819158"/>
                    <a:pt x="0" y="2805863"/>
                  </a:cubicBezTo>
                  <a:lnTo>
                    <a:pt x="0" y="24074"/>
                  </a:lnTo>
                  <a:cubicBezTo>
                    <a:pt x="0" y="10778"/>
                    <a:pt x="10778" y="0"/>
                    <a:pt x="240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19587" cy="2896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33407" y="1460297"/>
            <a:ext cx="15342158" cy="8279343"/>
          </a:xfrm>
          <a:custGeom>
            <a:avLst/>
            <a:gdLst/>
            <a:ahLst/>
            <a:cxnLst/>
            <a:rect r="r" b="b" t="t" l="l"/>
            <a:pathLst>
              <a:path h="8279343" w="15342158">
                <a:moveTo>
                  <a:pt x="0" y="0"/>
                </a:moveTo>
                <a:lnTo>
                  <a:pt x="15342159" y="0"/>
                </a:lnTo>
                <a:lnTo>
                  <a:pt x="15342159" y="8279343"/>
                </a:lnTo>
                <a:lnTo>
                  <a:pt x="0" y="82793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65333" y="172750"/>
            <a:ext cx="1820466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Giorno 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60801" y="-281443"/>
            <a:ext cx="16400934" cy="10744916"/>
            <a:chOff x="0" y="0"/>
            <a:chExt cx="4319587" cy="2829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9588" cy="2829937"/>
            </a:xfrm>
            <a:custGeom>
              <a:avLst/>
              <a:gdLst/>
              <a:ahLst/>
              <a:cxnLst/>
              <a:rect r="r" b="b" t="t" l="l"/>
              <a:pathLst>
                <a:path h="2829937" w="4319588">
                  <a:moveTo>
                    <a:pt x="24074" y="0"/>
                  </a:moveTo>
                  <a:lnTo>
                    <a:pt x="4295513" y="0"/>
                  </a:lnTo>
                  <a:cubicBezTo>
                    <a:pt x="4308809" y="0"/>
                    <a:pt x="4319588" y="10778"/>
                    <a:pt x="4319588" y="24074"/>
                  </a:cubicBezTo>
                  <a:lnTo>
                    <a:pt x="4319588" y="2805863"/>
                  </a:lnTo>
                  <a:cubicBezTo>
                    <a:pt x="4319588" y="2819158"/>
                    <a:pt x="4308809" y="2829937"/>
                    <a:pt x="4295513" y="2829937"/>
                  </a:cubicBezTo>
                  <a:lnTo>
                    <a:pt x="24074" y="2829937"/>
                  </a:lnTo>
                  <a:cubicBezTo>
                    <a:pt x="10778" y="2829937"/>
                    <a:pt x="0" y="2819158"/>
                    <a:pt x="0" y="2805863"/>
                  </a:cubicBezTo>
                  <a:lnTo>
                    <a:pt x="0" y="24074"/>
                  </a:lnTo>
                  <a:cubicBezTo>
                    <a:pt x="0" y="10778"/>
                    <a:pt x="10778" y="0"/>
                    <a:pt x="240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19587" cy="2896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46568" y="2578817"/>
            <a:ext cx="16112732" cy="6050407"/>
          </a:xfrm>
          <a:custGeom>
            <a:avLst/>
            <a:gdLst/>
            <a:ahLst/>
            <a:cxnLst/>
            <a:rect r="r" b="b" t="t" l="l"/>
            <a:pathLst>
              <a:path h="6050407" w="16112732">
                <a:moveTo>
                  <a:pt x="0" y="0"/>
                </a:moveTo>
                <a:lnTo>
                  <a:pt x="16112732" y="0"/>
                </a:lnTo>
                <a:lnTo>
                  <a:pt x="16112732" y="6050407"/>
                </a:lnTo>
                <a:lnTo>
                  <a:pt x="0" y="60504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65333" y="172750"/>
            <a:ext cx="1820466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Giorno 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1: ARCHITETTURA DI RETE CON MIDDLEWARE ON-PREMISES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98857" y="2848114"/>
            <a:ext cx="10231253" cy="574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Descrizione Architettura: </a:t>
            </a:r>
          </a:p>
          <a:p>
            <a:pPr algn="l" marL="585847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ERP-HQ è on-premises e accessibile solo agli utenti interni della sede centrale. </a:t>
            </a:r>
          </a:p>
          <a:p>
            <a:pPr algn="l" marL="585847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ERP-BR è in cloud e accessibile tramite un portale web. </a:t>
            </a:r>
          </a:p>
          <a:p>
            <a:pPr algn="l" marL="585847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Il middleware è on-premises e si collega a ERP-HQ tramite una VPN. </a:t>
            </a:r>
          </a:p>
          <a:p>
            <a:pPr algn="l" marL="585847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Gli utenti della filiale si collegano a ERP-BR tramite internet. </a:t>
            </a:r>
          </a:p>
          <a:p>
            <a:pPr algn="l">
              <a:lnSpc>
                <a:spcPts val="3798"/>
              </a:lnSpc>
            </a:pP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Gestione della Sicurezza: </a:t>
            </a:r>
          </a:p>
          <a:p>
            <a:pPr algn="l" marL="585847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Uso di VPN per la connessione sicura tra middleware e ERP-HQ.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1: ARCHITETTURA DI RETE CON MIDDLEWARE ON-PREMISES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98857" y="2583523"/>
            <a:ext cx="10298052" cy="6674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Passaggi di Implementazione :</a:t>
            </a:r>
          </a:p>
          <a:p>
            <a:pPr algn="l">
              <a:lnSpc>
                <a:spcPts val="3798"/>
              </a:lnSpc>
            </a:pP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1.Installazione e Configurazione del Middleware: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Configurare il middleware on-premises.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Assicurarsi che il middleware possa tradurre i dati tra ERP-HQ e ERP-BR. </a:t>
            </a: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2.Connessione VPN: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Configurare una VPN per permettere al middleware di comunicare con ERP-HQ. </a:t>
            </a: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3.Accesso degli Utenti: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Configurare l’accesso degli utenti interni alla sede centrale a ERP-HQ.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Configurare l’accesso degli utenti della filiale a ERP-BR tramite un portale web.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1: ARCHITETTURA DI RETE CON MIDDLEWARE ON-PREMISES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98857" y="2583523"/>
            <a:ext cx="10264653" cy="5246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Vantaggi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Sicurezza: Maggiore controllo sulla sicurezza dei dati poiché il middleware è on-premises.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Riservatezza: Minore esposizione dei dati sensibili su internet. </a:t>
            </a:r>
          </a:p>
          <a:p>
            <a:pPr algn="l">
              <a:lnSpc>
                <a:spcPts val="3798"/>
              </a:lnSpc>
            </a:pP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Svantaggi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Manutenzione: Maggiore complessità nella gestione e manutenzione dell'infrastruttura on-premises.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Scalabilità: Potrebbe essere più difficile scalare rispetto a una soluzione completamente cloud.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2: SOSTITUZIONE DEL MIDDLEWARE CON UNA SOLUZIONE SAAS/IPAAS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69950" y="3268211"/>
            <a:ext cx="9880560" cy="4293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Architettura: </a:t>
            </a:r>
          </a:p>
          <a:p>
            <a:pPr algn="l">
              <a:lnSpc>
                <a:spcPts val="3798"/>
              </a:lnSpc>
            </a:pP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Sostituzione del middleware con una soluzione SaaS/iPaaS per l'integrazione dei dati.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Possibile utilizzo di soluzioni low-code/no-code per la gestione dei dati e la sincronizzazione tra ERP-HQ e ERP-BR.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Le soluzioni SaaS/iPaaS proposte includono Azure Data Factory, ByteRoute, Airbyte, Dataddo, Marjory.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2: SOSTITUZIONE DEL MIDDLEWARE CON UNA SOLUZIONE SAAS/IPAAS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1563" y="2533424"/>
            <a:ext cx="10164454" cy="715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Passaggi di Implementazione</a:t>
            </a:r>
          </a:p>
          <a:p>
            <a:pPr algn="l">
              <a:lnSpc>
                <a:spcPts val="3798"/>
              </a:lnSpc>
            </a:pP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Selezione della Soluzione SaaS/iPaaS: Valutare e selezionare una soluzione SaaS/iPaaS adatta alle esigenze aziendali. </a:t>
            </a:r>
          </a:p>
          <a:p>
            <a:pPr algn="l">
              <a:lnSpc>
                <a:spcPts val="3798"/>
              </a:lnSpc>
            </a:pP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Migrazione dei Dati: Migrare i processi di integrazione dei dati esistenti dal middleware attuale alla nuova piattaforma SaaS/iPaaS. </a:t>
            </a:r>
          </a:p>
          <a:p>
            <a:pPr algn="l">
              <a:lnSpc>
                <a:spcPts val="3798"/>
              </a:lnSpc>
            </a:pP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Configurazione della Nuova Piattaforma: Configurare la piattaforma SaaS/iPaaS per gestire la sincronizzazione tra ERP-HQ e ERP-BR; Assicurarsi che la piattaforma gestisca correttamente la trasformazione e il mapping dei dati.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2: SOSTITUZIONE DEL MIDDLEWARE CON UNA SOLUZIONE SAAS/IPAAS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1563" y="2533424"/>
            <a:ext cx="10164454" cy="6198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Vantaggi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Scalabilità: Maggiore facilità di scalabilità grazie alla natura cloud della soluzione SaaS/iPaaS.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Manutenzione: Riduzione della complessità di gestione e manutenzione, poiché la responsabilità ricade sul fornitore del servizio. </a:t>
            </a:r>
          </a:p>
          <a:p>
            <a:pPr algn="l">
              <a:lnSpc>
                <a:spcPts val="3798"/>
              </a:lnSpc>
            </a:pP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Svantaggi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Sicurezza: Potenziali preoccupazioni sulla sicurezza e privacy dei dati, in quanto i dati sono gestiti da un fornitore esterno.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Dipendenza da Terzi: Dipendenza da un fornitore esterno per la gestione dell'integrazione dei dati.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781798"/>
            <a:ext cx="18288000" cy="7703184"/>
            <a:chOff x="0" y="0"/>
            <a:chExt cx="4816593" cy="20288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028822"/>
            </a:xfrm>
            <a:custGeom>
              <a:avLst/>
              <a:gdLst/>
              <a:ahLst/>
              <a:cxnLst/>
              <a:rect r="r" b="b" t="t" l="l"/>
              <a:pathLst>
                <a:path h="2028822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007232"/>
                  </a:lnTo>
                  <a:cubicBezTo>
                    <a:pt x="4816592" y="2019156"/>
                    <a:pt x="4806926" y="2028822"/>
                    <a:pt x="4795002" y="2028822"/>
                  </a:cubicBezTo>
                  <a:lnTo>
                    <a:pt x="21590" y="2028822"/>
                  </a:lnTo>
                  <a:cubicBezTo>
                    <a:pt x="9666" y="2028822"/>
                    <a:pt x="0" y="2019156"/>
                    <a:pt x="0" y="2007232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4816593" cy="2095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Abbiamo scelto di adottare l'opzione 2, che prevede la sostituzione del middleware con una soluzione SaaS/iPaaS di data integration/automation, per diversi motivi chiave: </a:t>
              </a:r>
            </a:p>
            <a:p>
              <a:pPr algn="ctr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Scalabilità: Le soluzioni SaaS/iPaaS offrono una scalabilità superiore rispetto alle soluzioni on-premises. Questo ci permette di adattare facilmente l'infrastruttura alle crescenti esigenze aziendali senza dover investire in costosi hardware e risorse IT. </a:t>
              </a:r>
            </a:p>
            <a:p>
              <a:pPr algn="ctr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Riduzione dei Costi di Manutenzione: La manutenzione e l'aggiornamento dell'infrastruttura on-premises richiedono risorse significative in termini di tempo e denaro. Con una soluzione SaaS/iPaaS, il fornitore si occupa di queste attività, permettendoci di concentrare le risorse interne su altre priorità strategiche. </a:t>
              </a:r>
            </a:p>
            <a:p>
              <a:pPr algn="ctr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Implementazione Rapida: Le piattaforme iPaaS offrono strumenti di integrazione low-code/no-code che consentono una configurazione e un'implementazione più rapide rispetto alle soluzioni tradizionali. Questo accelera il tempo di messa in opera e riduce il tempo necessario per iniziare a vedere i benefici dell'integrazione. </a:t>
              </a:r>
            </a:p>
            <a:p>
              <a:pPr algn="ctr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Affidabilità e Uptime: I fornitori di soluzioni SaaS/iPaaS garantiscono alti livelli di uptime e disponibilità attraverso contratti SLA (Service Level Agreement), assicurando che i nostri sistemi siano sempre operativi e riducendo al minimo i tempi di inattività. </a:t>
              </a:r>
            </a:p>
            <a:p>
              <a:pPr algn="ctr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Supporto e Assistenza: I fornitori di iPaaS offrono supporto tecnico e assistenza continua, riducendo il carico sul nostro team IT e garantendo una risoluzione rapida dei problemi. 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7614" y="513374"/>
            <a:ext cx="8312773" cy="925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5"/>
              </a:lnSpc>
              <a:spcBef>
                <a:spcPct val="0"/>
              </a:spcBef>
            </a:pPr>
            <a:r>
              <a:rPr lang="en-US" sz="5411">
                <a:solidFill>
                  <a:srgbClr val="004AAD"/>
                </a:solidFill>
                <a:latin typeface="League Spartan"/>
              </a:rPr>
              <a:t>THE BEST OPTION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3035" y="785530"/>
            <a:ext cx="17241930" cy="8715940"/>
            <a:chOff x="0" y="0"/>
            <a:chExt cx="4541084" cy="22955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1084" cy="2295556"/>
            </a:xfrm>
            <a:custGeom>
              <a:avLst/>
              <a:gdLst/>
              <a:ahLst/>
              <a:cxnLst/>
              <a:rect r="r" b="b" t="t" l="l"/>
              <a:pathLst>
                <a:path h="2295556" w="4541084">
                  <a:moveTo>
                    <a:pt x="22900" y="0"/>
                  </a:moveTo>
                  <a:lnTo>
                    <a:pt x="4518185" y="0"/>
                  </a:lnTo>
                  <a:cubicBezTo>
                    <a:pt x="4524258" y="0"/>
                    <a:pt x="4530083" y="2413"/>
                    <a:pt x="4534377" y="6707"/>
                  </a:cubicBezTo>
                  <a:cubicBezTo>
                    <a:pt x="4538672" y="11002"/>
                    <a:pt x="4541084" y="16826"/>
                    <a:pt x="4541084" y="22900"/>
                  </a:cubicBezTo>
                  <a:lnTo>
                    <a:pt x="4541084" y="2272656"/>
                  </a:lnTo>
                  <a:cubicBezTo>
                    <a:pt x="4541084" y="2285304"/>
                    <a:pt x="4530832" y="2295556"/>
                    <a:pt x="4518185" y="2295556"/>
                  </a:cubicBezTo>
                  <a:lnTo>
                    <a:pt x="22900" y="2295556"/>
                  </a:lnTo>
                  <a:cubicBezTo>
                    <a:pt x="10253" y="2295556"/>
                    <a:pt x="0" y="2285304"/>
                    <a:pt x="0" y="2272656"/>
                  </a:cubicBezTo>
                  <a:lnTo>
                    <a:pt x="0" y="22900"/>
                  </a:lnTo>
                  <a:cubicBezTo>
                    <a:pt x="0" y="10253"/>
                    <a:pt x="10253" y="0"/>
                    <a:pt x="229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14300"/>
              <a:ext cx="4541084" cy="2409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Poppins Semi-Bold"/>
                </a:rPr>
                <a:t>ARCHITETTURA iPaaS:</a:t>
              </a:r>
            </a:p>
            <a:p>
              <a:pPr algn="ctr">
                <a:lnSpc>
                  <a:spcPts val="2520"/>
                </a:lnSpc>
              </a:pP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Azure Data Factory (ADF):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Creeremo un'istanza di Azure Data Factory nel tenant Azure dell'azienda, utilizzando le risorse di calcolo e archiviazione appropriate.</a:t>
              </a: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Connettività: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Configureremo connettori sicuri per accedere agli ERP HQ e BR, utilizzando autenticazione basata su credenziali crittografate.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Utilizzeremo Azure Virtual Network per stabilire una connessione sicura tra Azure Data Factory e l'ERP HQ on-premises.</a:t>
              </a: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Trasformazione dei dati: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Implementeremo trasformazioni dei dati utilizzando l'attività Data Flow di Azure Data Factory, garantendo che i dati siano adeguatamente trasformati e armonizzati tra i due ERP.</a:t>
              </a: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Automazione e monitoraggio: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Pianificheremo e orchestreremo i flussi di lavoro di integrazione dei dati utilizzando trigger basati su orari o eventi.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Utilizzeremo Azure Monitor per monitorare le attività di integrazione dei dati e rilevare eventuali anomalie.</a:t>
              </a: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Sicurezza: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Implementeremo il controllo degli accessi basato sui ruoli (RBAC) per garantire che solo gli utenti autorizzati possano accedere e modificare le risorse di Azure Data Factory.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Utilizzeremo Azure Key Vault per gestire e proteggere le credenziali sensibili utilizzate nei connettori e nelle attività di integrazione dei dati.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Abiliteremo il logging dettagliato e l'auditing per tenere traccia delle attività degli utenti e dei cambiamenti nelle risorse di Azure Data Factory.</a:t>
              </a: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Backup e ripristino: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Configureremo backup regolari dei dati del database su entrambi i lati (ERP HQ e BR).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Utilizzeremo Azure Backup per eseguire backup regolari del database sul cloud, garantendo la protezione dei dati in caso di perdita o corruzione.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Implementeremo una strategia di backup e ripristino su un database fisico per l'ERP HQ on-premises, utilizzando soluzioni di backup locali e la replica dei dati su un secondo sito sicuro.</a:t>
              </a:r>
            </a:p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807451" y="39152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DAGFff2ALUU</dc:identifier>
  <dcterms:modified xsi:type="dcterms:W3CDTF">2011-08-01T06:04:30Z</dcterms:modified>
  <cp:revision>1</cp:revision>
  <dc:title>Opzione 1</dc:title>
</cp:coreProperties>
</file>