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Aileron" charset="1" panose="00000500000000000000"/>
      <p:regular r:id="rId16"/>
    </p:embeddedFont>
    <p:embeddedFont>
      <p:font typeface="Aileron Bold" charset="1" panose="00000800000000000000"/>
      <p:regular r:id="rId17"/>
    </p:embeddedFont>
    <p:embeddedFont>
      <p:font typeface="Aileron Italics" charset="1" panose="00000500000000000000"/>
      <p:regular r:id="rId18"/>
    </p:embeddedFont>
    <p:embeddedFont>
      <p:font typeface="Aileron Bold Italics" charset="1" panose="00000800000000000000"/>
      <p:regular r:id="rId19"/>
    </p:embeddedFont>
    <p:embeddedFont>
      <p:font typeface="Aileron Thin" charset="1" panose="00000300000000000000"/>
      <p:regular r:id="rId20"/>
    </p:embeddedFont>
    <p:embeddedFont>
      <p:font typeface="Aileron Thin Italics" charset="1" panose="00000300000000000000"/>
      <p:regular r:id="rId21"/>
    </p:embeddedFont>
    <p:embeddedFont>
      <p:font typeface="Aileron Light" charset="1" panose="00000400000000000000"/>
      <p:regular r:id="rId22"/>
    </p:embeddedFont>
    <p:embeddedFont>
      <p:font typeface="Aileron Light Italics" charset="1" panose="00000400000000000000"/>
      <p:regular r:id="rId23"/>
    </p:embeddedFont>
    <p:embeddedFont>
      <p:font typeface="Aileron Ultra-Bold" charset="1" panose="00000A00000000000000"/>
      <p:regular r:id="rId24"/>
    </p:embeddedFont>
    <p:embeddedFont>
      <p:font typeface="Aileron Ultra-Bold Italics" charset="1" panose="00000A00000000000000"/>
      <p:regular r:id="rId25"/>
    </p:embeddedFont>
    <p:embeddedFont>
      <p:font typeface="Aileron Heavy" charset="1" panose="00000A00000000000000"/>
      <p:regular r:id="rId26"/>
    </p:embeddedFont>
    <p:embeddedFont>
      <p:font typeface="Aileron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Freeform 2" id="2"/>
          <p:cNvSpPr/>
          <p:nvPr/>
        </p:nvSpPr>
        <p:spPr>
          <a:xfrm flipH="false" flipV="false" rot="-1432890">
            <a:off x="15633874" y="2828175"/>
            <a:ext cx="1525575" cy="1332871"/>
          </a:xfrm>
          <a:custGeom>
            <a:avLst/>
            <a:gdLst/>
            <a:ahLst/>
            <a:cxnLst/>
            <a:rect r="r" b="b" t="t" l="l"/>
            <a:pathLst>
              <a:path h="1332871" w="1525575">
                <a:moveTo>
                  <a:pt x="0" y="0"/>
                </a:moveTo>
                <a:lnTo>
                  <a:pt x="1525575" y="0"/>
                </a:lnTo>
                <a:lnTo>
                  <a:pt x="1525575" y="1332871"/>
                </a:lnTo>
                <a:lnTo>
                  <a:pt x="0" y="1332871"/>
                </a:lnTo>
                <a:lnTo>
                  <a:pt x="0" y="0"/>
                </a:lnTo>
                <a:close/>
              </a:path>
            </a:pathLst>
          </a:custGeom>
          <a:blipFill>
            <a:blip r:embed="rId2"/>
            <a:stretch>
              <a:fillRect l="0" t="0" r="0" b="0"/>
            </a:stretch>
          </a:blipFill>
        </p:spPr>
      </p:sp>
      <p:sp>
        <p:nvSpPr>
          <p:cNvPr name="Freeform 3" id="3"/>
          <p:cNvSpPr/>
          <p:nvPr/>
        </p:nvSpPr>
        <p:spPr>
          <a:xfrm flipH="false" flipV="false" rot="0">
            <a:off x="1708236" y="1028700"/>
            <a:ext cx="14688425" cy="8487775"/>
          </a:xfrm>
          <a:custGeom>
            <a:avLst/>
            <a:gdLst/>
            <a:ahLst/>
            <a:cxnLst/>
            <a:rect r="r" b="b" t="t" l="l"/>
            <a:pathLst>
              <a:path h="8487775" w="14688425">
                <a:moveTo>
                  <a:pt x="0" y="0"/>
                </a:moveTo>
                <a:lnTo>
                  <a:pt x="14688425" y="0"/>
                </a:lnTo>
                <a:lnTo>
                  <a:pt x="14688425" y="8487775"/>
                </a:lnTo>
                <a:lnTo>
                  <a:pt x="0" y="8487775"/>
                </a:lnTo>
                <a:lnTo>
                  <a:pt x="0" y="0"/>
                </a:lnTo>
                <a:close/>
              </a:path>
            </a:pathLst>
          </a:custGeom>
          <a:blipFill>
            <a:blip r:embed="rId3"/>
            <a:stretch>
              <a:fillRect l="0" t="0" r="0" b="0"/>
            </a:stretch>
          </a:blipFill>
        </p:spPr>
      </p:sp>
      <p:sp>
        <p:nvSpPr>
          <p:cNvPr name="Freeform 4" id="4"/>
          <p:cNvSpPr/>
          <p:nvPr/>
        </p:nvSpPr>
        <p:spPr>
          <a:xfrm flipH="false" flipV="false" rot="0">
            <a:off x="978519" y="1070219"/>
            <a:ext cx="1101991" cy="1045871"/>
          </a:xfrm>
          <a:custGeom>
            <a:avLst/>
            <a:gdLst/>
            <a:ahLst/>
            <a:cxnLst/>
            <a:rect r="r" b="b" t="t" l="l"/>
            <a:pathLst>
              <a:path h="1045871" w="1101991">
                <a:moveTo>
                  <a:pt x="0" y="0"/>
                </a:moveTo>
                <a:lnTo>
                  <a:pt x="1101991" y="0"/>
                </a:lnTo>
                <a:lnTo>
                  <a:pt x="1101991" y="1045871"/>
                </a:lnTo>
                <a:lnTo>
                  <a:pt x="0" y="1045871"/>
                </a:lnTo>
                <a:lnTo>
                  <a:pt x="0" y="0"/>
                </a:lnTo>
                <a:close/>
              </a:path>
            </a:pathLst>
          </a:custGeom>
          <a:blipFill>
            <a:blip r:embed="rId4"/>
            <a:stretch>
              <a:fillRect l="0" t="0" r="0" b="0"/>
            </a:stretch>
          </a:blipFill>
        </p:spPr>
      </p:sp>
      <p:sp>
        <p:nvSpPr>
          <p:cNvPr name="Freeform 5" id="5"/>
          <p:cNvSpPr/>
          <p:nvPr/>
        </p:nvSpPr>
        <p:spPr>
          <a:xfrm flipH="false" flipV="false" rot="0">
            <a:off x="7440143" y="1277958"/>
            <a:ext cx="2027125" cy="2216653"/>
          </a:xfrm>
          <a:custGeom>
            <a:avLst/>
            <a:gdLst/>
            <a:ahLst/>
            <a:cxnLst/>
            <a:rect r="r" b="b" t="t" l="l"/>
            <a:pathLst>
              <a:path h="2216653" w="2027125">
                <a:moveTo>
                  <a:pt x="0" y="0"/>
                </a:moveTo>
                <a:lnTo>
                  <a:pt x="2027125" y="0"/>
                </a:lnTo>
                <a:lnTo>
                  <a:pt x="2027125" y="2216653"/>
                </a:lnTo>
                <a:lnTo>
                  <a:pt x="0" y="2216653"/>
                </a:lnTo>
                <a:lnTo>
                  <a:pt x="0" y="0"/>
                </a:lnTo>
                <a:close/>
              </a:path>
            </a:pathLst>
          </a:custGeom>
          <a:blipFill>
            <a:blip r:embed="rId5"/>
            <a:stretch>
              <a:fillRect l="0" t="0" r="0" b="0"/>
            </a:stretch>
          </a:blipFill>
        </p:spPr>
      </p:sp>
      <p:sp>
        <p:nvSpPr>
          <p:cNvPr name="TextBox 6" id="6"/>
          <p:cNvSpPr txBox="true"/>
          <p:nvPr/>
        </p:nvSpPr>
        <p:spPr>
          <a:xfrm rot="0">
            <a:off x="1708236" y="2681196"/>
            <a:ext cx="15026864" cy="3379380"/>
          </a:xfrm>
          <a:prstGeom prst="rect">
            <a:avLst/>
          </a:prstGeom>
        </p:spPr>
        <p:txBody>
          <a:bodyPr anchor="t" rtlCol="false" tIns="0" lIns="0" bIns="0" rIns="0">
            <a:spAutoFit/>
          </a:bodyPr>
          <a:lstStyle/>
          <a:p>
            <a:pPr algn="ctr">
              <a:lnSpc>
                <a:spcPts val="13200"/>
              </a:lnSpc>
            </a:pPr>
            <a:r>
              <a:rPr lang="en-US" sz="12000">
                <a:solidFill>
                  <a:srgbClr val="000000"/>
                </a:solidFill>
                <a:latin typeface="Aileron Bold"/>
              </a:rPr>
              <a:t>Mitigazione del rischio</a:t>
            </a:r>
          </a:p>
        </p:txBody>
      </p:sp>
      <p:sp>
        <p:nvSpPr>
          <p:cNvPr name="TextBox 7" id="7"/>
          <p:cNvSpPr txBox="true"/>
          <p:nvPr/>
        </p:nvSpPr>
        <p:spPr>
          <a:xfrm rot="0">
            <a:off x="13638432" y="9182100"/>
            <a:ext cx="3581889" cy="61938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ileron"/>
              </a:rPr>
              <a:t>Mattia Chiriatti</a:t>
            </a:r>
          </a:p>
        </p:txBody>
      </p:sp>
      <p:sp>
        <p:nvSpPr>
          <p:cNvPr name="Freeform 8" id="8"/>
          <p:cNvSpPr/>
          <p:nvPr/>
        </p:nvSpPr>
        <p:spPr>
          <a:xfrm flipH="false" flipV="false" rot="0">
            <a:off x="13130875" y="3494611"/>
            <a:ext cx="2502028" cy="1339529"/>
          </a:xfrm>
          <a:custGeom>
            <a:avLst/>
            <a:gdLst/>
            <a:ahLst/>
            <a:cxnLst/>
            <a:rect r="r" b="b" t="t" l="l"/>
            <a:pathLst>
              <a:path h="1339529" w="2502028">
                <a:moveTo>
                  <a:pt x="0" y="0"/>
                </a:moveTo>
                <a:lnTo>
                  <a:pt x="2502028" y="0"/>
                </a:lnTo>
                <a:lnTo>
                  <a:pt x="2502028" y="1339529"/>
                </a:lnTo>
                <a:lnTo>
                  <a:pt x="0" y="1339529"/>
                </a:lnTo>
                <a:lnTo>
                  <a:pt x="0" y="0"/>
                </a:lnTo>
                <a:close/>
              </a:path>
            </a:pathLst>
          </a:custGeom>
          <a:blipFill>
            <a:blip r:embed="rId6"/>
            <a:stretch>
              <a:fillRect l="0" t="0" r="0" b="0"/>
            </a:stretch>
          </a:blipFill>
        </p:spPr>
      </p:sp>
      <p:sp>
        <p:nvSpPr>
          <p:cNvPr name="Freeform 9" id="9"/>
          <p:cNvSpPr/>
          <p:nvPr/>
        </p:nvSpPr>
        <p:spPr>
          <a:xfrm flipH="false" flipV="false" rot="0">
            <a:off x="13911163" y="1028700"/>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7"/>
            <a:stretch>
              <a:fillRect l="0" t="0" r="0" b="0"/>
            </a:stretch>
          </a:blipFill>
        </p:spPr>
      </p:sp>
      <p:sp>
        <p:nvSpPr>
          <p:cNvPr name="Freeform 10" id="10"/>
          <p:cNvSpPr/>
          <p:nvPr/>
        </p:nvSpPr>
        <p:spPr>
          <a:xfrm flipH="false" flipV="false" rot="7925507">
            <a:off x="945449" y="8056054"/>
            <a:ext cx="1525575" cy="1332871"/>
          </a:xfrm>
          <a:custGeom>
            <a:avLst/>
            <a:gdLst/>
            <a:ahLst/>
            <a:cxnLst/>
            <a:rect r="r" b="b" t="t" l="l"/>
            <a:pathLst>
              <a:path h="1332871" w="1525575">
                <a:moveTo>
                  <a:pt x="0" y="0"/>
                </a:moveTo>
                <a:lnTo>
                  <a:pt x="1525574" y="0"/>
                </a:lnTo>
                <a:lnTo>
                  <a:pt x="1525574" y="1332871"/>
                </a:lnTo>
                <a:lnTo>
                  <a:pt x="0" y="1332871"/>
                </a:lnTo>
                <a:lnTo>
                  <a:pt x="0" y="0"/>
                </a:lnTo>
                <a:close/>
              </a:path>
            </a:pathLst>
          </a:custGeom>
          <a:blipFill>
            <a:blip r:embed="rId2"/>
            <a:stretch>
              <a:fillRect l="0" t="0" r="0" b="0"/>
            </a:stretch>
          </a:blipFill>
        </p:spPr>
      </p:sp>
      <p:sp>
        <p:nvSpPr>
          <p:cNvPr name="Freeform 11" id="11"/>
          <p:cNvSpPr/>
          <p:nvPr/>
        </p:nvSpPr>
        <p:spPr>
          <a:xfrm flipH="false" flipV="false" rot="-2846079">
            <a:off x="16571302" y="5960275"/>
            <a:ext cx="930350" cy="882971"/>
          </a:xfrm>
          <a:custGeom>
            <a:avLst/>
            <a:gdLst/>
            <a:ahLst/>
            <a:cxnLst/>
            <a:rect r="r" b="b" t="t" l="l"/>
            <a:pathLst>
              <a:path h="882971" w="930350">
                <a:moveTo>
                  <a:pt x="0" y="0"/>
                </a:moveTo>
                <a:lnTo>
                  <a:pt x="930349" y="0"/>
                </a:lnTo>
                <a:lnTo>
                  <a:pt x="930349" y="882971"/>
                </a:lnTo>
                <a:lnTo>
                  <a:pt x="0" y="882971"/>
                </a:lnTo>
                <a:lnTo>
                  <a:pt x="0" y="0"/>
                </a:lnTo>
                <a:close/>
              </a:path>
            </a:pathLst>
          </a:custGeom>
          <a:blipFill>
            <a:blip r:embed="rId4"/>
            <a:stretch>
              <a:fillRect l="0" t="0" r="0" b="0"/>
            </a:stretch>
          </a:blipFill>
        </p:spPr>
      </p:sp>
      <p:sp>
        <p:nvSpPr>
          <p:cNvPr name="TextBox 12" id="12"/>
          <p:cNvSpPr txBox="true"/>
          <p:nvPr/>
        </p:nvSpPr>
        <p:spPr>
          <a:xfrm rot="0">
            <a:off x="1028700" y="545899"/>
            <a:ext cx="3083847" cy="448309"/>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ileron"/>
              </a:rPr>
              <a:t>Esercitazione S2/L1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8679" y="2637277"/>
            <a:ext cx="17510642" cy="4222750"/>
          </a:xfrm>
          <a:prstGeom prst="rect">
            <a:avLst/>
          </a:prstGeom>
        </p:spPr>
        <p:txBody>
          <a:bodyPr anchor="t" rtlCol="false" tIns="0" lIns="0" bIns="0" rIns="0">
            <a:spAutoFit/>
          </a:bodyPr>
          <a:lstStyle/>
          <a:p>
            <a:pPr>
              <a:lnSpc>
                <a:spcPts val="4059"/>
              </a:lnSpc>
            </a:pPr>
            <a:r>
              <a:rPr lang="en-US" sz="2899" spc="37" u="sng">
                <a:solidFill>
                  <a:srgbClr val="F3F3F3"/>
                </a:solidFill>
                <a:latin typeface="Aileron Bold"/>
              </a:rPr>
              <a:t>Corrective</a:t>
            </a:r>
          </a:p>
          <a:p>
            <a:pPr>
              <a:lnSpc>
                <a:spcPts val="2940"/>
              </a:lnSpc>
            </a:pPr>
            <a:r>
              <a:rPr lang="en-US" sz="2100" spc="27">
                <a:solidFill>
                  <a:srgbClr val="F3F3F3"/>
                </a:solidFill>
                <a:latin typeface="Aileron"/>
              </a:rPr>
              <a:t>CP-9(7) System Backup | Dual Authorization for Deletion or Destruction</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Enforce dual authorization for the deletion or destruction of [Assignment: organization-defined backup information].</a:t>
            </a:r>
          </a:p>
          <a:p>
            <a:pPr>
              <a:lnSpc>
                <a:spcPts val="2940"/>
              </a:lnSpc>
            </a:pPr>
          </a:p>
          <a:p>
            <a:pPr>
              <a:lnSpc>
                <a:spcPts val="2940"/>
              </a:lnSpc>
            </a:pPr>
            <a:r>
              <a:rPr lang="en-US" sz="2100" spc="27">
                <a:solidFill>
                  <a:srgbClr val="F3F3F3"/>
                </a:solidFill>
                <a:latin typeface="Aileron"/>
              </a:rPr>
              <a:t>CP-9(8) System Backup | Cryptographic Protection</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Implement cryptographic mechanisms to prevent unauthorized disclosure and modification of [Assignment: organization-defined backup information].</a:t>
            </a:r>
          </a:p>
        </p:txBody>
      </p:sp>
      <p:grpSp>
        <p:nvGrpSpPr>
          <p:cNvPr name="Group 3" id="3"/>
          <p:cNvGrpSpPr/>
          <p:nvPr/>
        </p:nvGrpSpPr>
        <p:grpSpPr>
          <a:xfrm rot="0">
            <a:off x="628650" y="8531665"/>
            <a:ext cx="16630650" cy="1507685"/>
            <a:chOff x="0" y="0"/>
            <a:chExt cx="4380089" cy="397086"/>
          </a:xfrm>
        </p:grpSpPr>
        <p:sp>
          <p:nvSpPr>
            <p:cNvPr name="Freeform 4" id="4"/>
            <p:cNvSpPr/>
            <p:nvPr/>
          </p:nvSpPr>
          <p:spPr>
            <a:xfrm flipH="false" flipV="false" rot="0">
              <a:off x="0" y="0"/>
              <a:ext cx="4380089" cy="397086"/>
            </a:xfrm>
            <a:custGeom>
              <a:avLst/>
              <a:gdLst/>
              <a:ahLst/>
              <a:cxnLst/>
              <a:rect r="r" b="b" t="t" l="l"/>
              <a:pathLst>
                <a:path h="397086" w="4380089">
                  <a:moveTo>
                    <a:pt x="0" y="0"/>
                  </a:moveTo>
                  <a:lnTo>
                    <a:pt x="4380089" y="0"/>
                  </a:lnTo>
                  <a:lnTo>
                    <a:pt x="4380089" y="397086"/>
                  </a:lnTo>
                  <a:lnTo>
                    <a:pt x="0" y="397086"/>
                  </a:lnTo>
                  <a:close/>
                </a:path>
              </a:pathLst>
            </a:custGeom>
            <a:solidFill>
              <a:srgbClr val="FFF245"/>
            </a:solidFill>
          </p:spPr>
        </p:sp>
        <p:sp>
          <p:nvSpPr>
            <p:cNvPr name="TextBox 5" id="5"/>
            <p:cNvSpPr txBox="true"/>
            <p:nvPr/>
          </p:nvSpPr>
          <p:spPr>
            <a:xfrm>
              <a:off x="0" y="-57150"/>
              <a:ext cx="4380089" cy="454236"/>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439082" y="247650"/>
            <a:ext cx="9265948" cy="781050"/>
          </a:xfrm>
          <a:prstGeom prst="rect">
            <a:avLst/>
          </a:prstGeom>
        </p:spPr>
        <p:txBody>
          <a:bodyPr anchor="t" rtlCol="false" tIns="0" lIns="0" bIns="0" rIns="0">
            <a:spAutoFit/>
          </a:bodyPr>
          <a:lstStyle/>
          <a:p>
            <a:pPr>
              <a:lnSpc>
                <a:spcPts val="6150"/>
              </a:lnSpc>
              <a:spcBef>
                <a:spcPct val="0"/>
              </a:spcBef>
            </a:pPr>
            <a:r>
              <a:rPr lang="en-US" sz="5000">
                <a:solidFill>
                  <a:srgbClr val="F3F3F3"/>
                </a:solidFill>
                <a:latin typeface="Aileron Heavy"/>
              </a:rPr>
              <a:t>Mitigazione del rischio</a:t>
            </a:r>
          </a:p>
        </p:txBody>
      </p:sp>
      <p:sp>
        <p:nvSpPr>
          <p:cNvPr name="TextBox 7" id="7"/>
          <p:cNvSpPr txBox="true"/>
          <p:nvPr/>
        </p:nvSpPr>
        <p:spPr>
          <a:xfrm rot="0">
            <a:off x="838200" y="8858788"/>
            <a:ext cx="15889564" cy="8153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rPr>
              <a:t>Questo controllo agisce sul rischio implementando delle politiche di sicurezza e creazione di backup giornalieri delle informazioni sensibili.</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8679" y="1337115"/>
            <a:ext cx="17510642" cy="6823075"/>
          </a:xfrm>
          <a:prstGeom prst="rect">
            <a:avLst/>
          </a:prstGeom>
        </p:spPr>
        <p:txBody>
          <a:bodyPr anchor="t" rtlCol="false" tIns="0" lIns="0" bIns="0" rIns="0">
            <a:spAutoFit/>
          </a:bodyPr>
          <a:lstStyle/>
          <a:p>
            <a:pPr>
              <a:lnSpc>
                <a:spcPts val="4059"/>
              </a:lnSpc>
            </a:pPr>
            <a:r>
              <a:rPr lang="en-US" sz="2899" spc="37" u="sng">
                <a:solidFill>
                  <a:srgbClr val="F3F3F3"/>
                </a:solidFill>
                <a:latin typeface="Aileron Bold"/>
              </a:rPr>
              <a:t>Compensating</a:t>
            </a:r>
          </a:p>
          <a:p>
            <a:pPr>
              <a:lnSpc>
                <a:spcPts val="2940"/>
              </a:lnSpc>
            </a:pPr>
            <a:r>
              <a:rPr lang="en-US" sz="2100" spc="27">
                <a:solidFill>
                  <a:srgbClr val="F3F3F3"/>
                </a:solidFill>
                <a:latin typeface="Aileron"/>
              </a:rPr>
              <a:t>AC-7(4) Unsuccessful Logon Attempts | Use of Alternate Authentication Factor</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(a) Allow the use of [Assignment: organization-defined authentication factors] that are different from the primary authentication factors after the number of organization-defined consecutive invalid logon attempts have been exceeded; and</a:t>
            </a:r>
          </a:p>
          <a:p>
            <a:pPr>
              <a:lnSpc>
                <a:spcPts val="2940"/>
              </a:lnSpc>
            </a:pPr>
            <a:r>
              <a:rPr lang="en-US" sz="2100" spc="27">
                <a:solidFill>
                  <a:srgbClr val="F3F3F3"/>
                </a:solidFill>
                <a:latin typeface="Aileron"/>
              </a:rPr>
              <a:t>(b) Enforce a limit of [Assignment: organization-defined number] consecutive invalid logon attempts through use of the alternative factors by a user during a [Assignment: organization-defined time period].</a:t>
            </a:r>
          </a:p>
          <a:p>
            <a:pPr>
              <a:lnSpc>
                <a:spcPts val="2940"/>
              </a:lnSpc>
            </a:pPr>
          </a:p>
          <a:p>
            <a:pPr>
              <a:lnSpc>
                <a:spcPts val="2940"/>
              </a:lnSpc>
            </a:pPr>
            <a:r>
              <a:rPr lang="en-US" sz="2100" spc="27">
                <a:solidFill>
                  <a:srgbClr val="F3F3F3"/>
                </a:solidFill>
                <a:latin typeface="Aileron"/>
              </a:rPr>
              <a:t>IA-2(1) Identification and Authentication (organizational Users) | Multi-factor Authentication to Privileged Accounts</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Implement multi-factor authentication for access to privileged accounts.</a:t>
            </a:r>
          </a:p>
          <a:p>
            <a:pPr>
              <a:lnSpc>
                <a:spcPts val="2940"/>
              </a:lnSpc>
            </a:pPr>
          </a:p>
          <a:p>
            <a:pPr>
              <a:lnSpc>
                <a:spcPts val="2940"/>
              </a:lnSpc>
            </a:pPr>
            <a:r>
              <a:rPr lang="en-US" sz="2100" spc="27">
                <a:solidFill>
                  <a:srgbClr val="F3F3F3"/>
                </a:solidFill>
                <a:latin typeface="Aileron"/>
              </a:rPr>
              <a:t>IA-2(2) Identification and Authentication (organizational Users) | Multi-factor Authentication to Non-privileged Accounts</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Implement multi-factor authentication for access to non-privileged accounts.</a:t>
            </a:r>
          </a:p>
        </p:txBody>
      </p:sp>
      <p:grpSp>
        <p:nvGrpSpPr>
          <p:cNvPr name="Group 3" id="3"/>
          <p:cNvGrpSpPr/>
          <p:nvPr/>
        </p:nvGrpSpPr>
        <p:grpSpPr>
          <a:xfrm rot="0">
            <a:off x="628650" y="8531665"/>
            <a:ext cx="16630650" cy="1507685"/>
            <a:chOff x="0" y="0"/>
            <a:chExt cx="4380089" cy="397086"/>
          </a:xfrm>
        </p:grpSpPr>
        <p:sp>
          <p:nvSpPr>
            <p:cNvPr name="Freeform 4" id="4"/>
            <p:cNvSpPr/>
            <p:nvPr/>
          </p:nvSpPr>
          <p:spPr>
            <a:xfrm flipH="false" flipV="false" rot="0">
              <a:off x="0" y="0"/>
              <a:ext cx="4380089" cy="397086"/>
            </a:xfrm>
            <a:custGeom>
              <a:avLst/>
              <a:gdLst/>
              <a:ahLst/>
              <a:cxnLst/>
              <a:rect r="r" b="b" t="t" l="l"/>
              <a:pathLst>
                <a:path h="397086" w="4380089">
                  <a:moveTo>
                    <a:pt x="0" y="0"/>
                  </a:moveTo>
                  <a:lnTo>
                    <a:pt x="4380089" y="0"/>
                  </a:lnTo>
                  <a:lnTo>
                    <a:pt x="4380089" y="397086"/>
                  </a:lnTo>
                  <a:lnTo>
                    <a:pt x="0" y="397086"/>
                  </a:lnTo>
                  <a:close/>
                </a:path>
              </a:pathLst>
            </a:custGeom>
            <a:solidFill>
              <a:srgbClr val="FFF245"/>
            </a:solidFill>
          </p:spPr>
        </p:sp>
        <p:sp>
          <p:nvSpPr>
            <p:cNvPr name="TextBox 5" id="5"/>
            <p:cNvSpPr txBox="true"/>
            <p:nvPr/>
          </p:nvSpPr>
          <p:spPr>
            <a:xfrm>
              <a:off x="0" y="-57150"/>
              <a:ext cx="4380089" cy="454236"/>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439082" y="247650"/>
            <a:ext cx="9265948" cy="781050"/>
          </a:xfrm>
          <a:prstGeom prst="rect">
            <a:avLst/>
          </a:prstGeom>
        </p:spPr>
        <p:txBody>
          <a:bodyPr anchor="t" rtlCol="false" tIns="0" lIns="0" bIns="0" rIns="0">
            <a:spAutoFit/>
          </a:bodyPr>
          <a:lstStyle/>
          <a:p>
            <a:pPr>
              <a:lnSpc>
                <a:spcPts val="6150"/>
              </a:lnSpc>
              <a:spcBef>
                <a:spcPct val="0"/>
              </a:spcBef>
            </a:pPr>
            <a:r>
              <a:rPr lang="en-US" sz="5000">
                <a:solidFill>
                  <a:srgbClr val="F3F3F3"/>
                </a:solidFill>
                <a:latin typeface="Aileron Heavy"/>
              </a:rPr>
              <a:t>Mitigazione del rischio</a:t>
            </a:r>
          </a:p>
        </p:txBody>
      </p:sp>
      <p:sp>
        <p:nvSpPr>
          <p:cNvPr name="TextBox 7" id="7"/>
          <p:cNvSpPr txBox="true"/>
          <p:nvPr/>
        </p:nvSpPr>
        <p:spPr>
          <a:xfrm rot="0">
            <a:off x="838200" y="8649238"/>
            <a:ext cx="15889564" cy="12344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rPr>
              <a:t>Questo controllo agisce sul rischio implementando l’autenticazione a 2 o più fattori in fase di login per account con privilegi o meno. In più, definisce anche l’implementazione di un riconoscimento a più fattori anche in caso di tentativi di login senza successo per motivi di sicurezza.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079277" y="2939620"/>
            <a:ext cx="2754999" cy="3704767"/>
          </a:xfrm>
          <a:custGeom>
            <a:avLst/>
            <a:gdLst/>
            <a:ahLst/>
            <a:cxnLst/>
            <a:rect r="r" b="b" t="t" l="l"/>
            <a:pathLst>
              <a:path h="3704767" w="2754999">
                <a:moveTo>
                  <a:pt x="0" y="0"/>
                </a:moveTo>
                <a:lnTo>
                  <a:pt x="2754999" y="0"/>
                </a:lnTo>
                <a:lnTo>
                  <a:pt x="2754999" y="3704767"/>
                </a:lnTo>
                <a:lnTo>
                  <a:pt x="0" y="370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8437" y="3218331"/>
            <a:ext cx="3541975" cy="3426056"/>
          </a:xfrm>
          <a:custGeom>
            <a:avLst/>
            <a:gdLst/>
            <a:ahLst/>
            <a:cxnLst/>
            <a:rect r="r" b="b" t="t" l="l"/>
            <a:pathLst>
              <a:path h="3426056" w="3541975">
                <a:moveTo>
                  <a:pt x="0" y="0"/>
                </a:moveTo>
                <a:lnTo>
                  <a:pt x="3541975" y="0"/>
                </a:lnTo>
                <a:lnTo>
                  <a:pt x="3541975" y="3426056"/>
                </a:lnTo>
                <a:lnTo>
                  <a:pt x="0" y="34260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5486400" y="3086100"/>
          <a:ext cx="11563350" cy="3952875"/>
        </p:xfrm>
        <a:graphic>
          <a:graphicData uri="http://schemas.openxmlformats.org/drawingml/2006/table">
            <a:tbl>
              <a:tblPr/>
              <a:tblGrid>
                <a:gridCol w="2355840"/>
                <a:gridCol w="2355840"/>
                <a:gridCol w="2355840"/>
                <a:gridCol w="2355840"/>
                <a:gridCol w="2139991"/>
              </a:tblGrid>
              <a:tr h="2003762">
                <a:tc>
                  <a:txBody>
                    <a:bodyPr anchor="t" rtlCol="false"/>
                    <a:lstStyle/>
                    <a:p>
                      <a:pPr algn="ctr">
                        <a:lnSpc>
                          <a:spcPts val="2520"/>
                        </a:lnSpc>
                        <a:defRPr/>
                      </a:pPr>
                      <a:r>
                        <a:rPr lang="en-US" sz="1800">
                          <a:solidFill>
                            <a:srgbClr val="181821"/>
                          </a:solidFill>
                          <a:latin typeface="Aileron Bold"/>
                        </a:rPr>
                        <a:t>Deterrent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245"/>
                    </a:solidFill>
                  </a:tcPr>
                </a:tc>
                <a:tc>
                  <a:txBody>
                    <a:bodyPr anchor="t" rtlCol="false"/>
                    <a:lstStyle/>
                    <a:p>
                      <a:pPr algn="ctr">
                        <a:lnSpc>
                          <a:spcPts val="2520"/>
                        </a:lnSpc>
                        <a:defRPr/>
                      </a:pPr>
                      <a:r>
                        <a:rPr lang="en-US" sz="1800">
                          <a:solidFill>
                            <a:srgbClr val="181821"/>
                          </a:solidFill>
                          <a:latin typeface="Aileron Bold"/>
                        </a:rPr>
                        <a:t>Preventive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245"/>
                    </a:solidFill>
                  </a:tcPr>
                </a:tc>
                <a:tc>
                  <a:txBody>
                    <a:bodyPr anchor="t" rtlCol="false"/>
                    <a:lstStyle/>
                    <a:p>
                      <a:pPr algn="ctr">
                        <a:lnSpc>
                          <a:spcPts val="2520"/>
                        </a:lnSpc>
                        <a:defRPr/>
                      </a:pPr>
                      <a:r>
                        <a:rPr lang="en-US" sz="1800">
                          <a:solidFill>
                            <a:srgbClr val="181821"/>
                          </a:solidFill>
                          <a:latin typeface="Aileron"/>
                        </a:rPr>
                        <a:t>Detective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245"/>
                    </a:solidFill>
                  </a:tcPr>
                </a:tc>
                <a:tc>
                  <a:txBody>
                    <a:bodyPr anchor="t" rtlCol="false"/>
                    <a:lstStyle/>
                    <a:p>
                      <a:pPr algn="ctr">
                        <a:lnSpc>
                          <a:spcPts val="2520"/>
                        </a:lnSpc>
                        <a:defRPr/>
                      </a:pPr>
                      <a:r>
                        <a:rPr lang="en-US" sz="1800">
                          <a:solidFill>
                            <a:srgbClr val="181821"/>
                          </a:solidFill>
                          <a:latin typeface="Aileron Bold"/>
                        </a:rPr>
                        <a:t>Corrective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245"/>
                    </a:solidFill>
                  </a:tcPr>
                </a:tc>
                <a:tc>
                  <a:txBody>
                    <a:bodyPr anchor="t" rtlCol="false"/>
                    <a:lstStyle/>
                    <a:p>
                      <a:pPr algn="ctr">
                        <a:lnSpc>
                          <a:spcPts val="2520"/>
                        </a:lnSpc>
                        <a:defRPr/>
                      </a:pPr>
                      <a:r>
                        <a:rPr lang="en-US" sz="1800">
                          <a:solidFill>
                            <a:srgbClr val="181821"/>
                          </a:solidFill>
                          <a:latin typeface="Aileron Bold"/>
                        </a:rPr>
                        <a:t>Compensating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245"/>
                    </a:solidFill>
                  </a:tcPr>
                </a:tc>
              </a:tr>
              <a:tr h="1949113">
                <a:tc>
                  <a:txBody>
                    <a:bodyPr anchor="t" rtlCol="false"/>
                    <a:lstStyle/>
                    <a:p>
                      <a:pPr algn="ctr">
                        <a:lnSpc>
                          <a:spcPts val="2520"/>
                        </a:lnSpc>
                        <a:defRPr/>
                      </a:pPr>
                      <a:r>
                        <a:rPr lang="en-US" sz="1800">
                          <a:solidFill>
                            <a:srgbClr val="000000"/>
                          </a:solidFill>
                          <a:latin typeface="Aileron"/>
                        </a:rPr>
                        <a:t>Legal advise pop-up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Aileron"/>
                        </a:rPr>
                        <a:t>Successful and Unsuccessful logs history pop-up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Aileron"/>
                        </a:rPr>
                        <a:t>IDS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Aileron"/>
                        </a:rPr>
                        <a:t>Backup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Aileron"/>
                        </a:rPr>
                        <a:t>2FA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5" id="5"/>
          <p:cNvSpPr txBox="true"/>
          <p:nvPr/>
        </p:nvSpPr>
        <p:spPr>
          <a:xfrm rot="0">
            <a:off x="6696822" y="676167"/>
            <a:ext cx="11300953" cy="985266"/>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a:rPr>
              <a:t>Mitigazione del rischio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2003445" y="7353318"/>
            <a:ext cx="5438917" cy="1781914"/>
            <a:chOff x="0" y="0"/>
            <a:chExt cx="1432472" cy="469311"/>
          </a:xfrm>
        </p:grpSpPr>
        <p:sp>
          <p:nvSpPr>
            <p:cNvPr name="Freeform 3" id="3"/>
            <p:cNvSpPr/>
            <p:nvPr/>
          </p:nvSpPr>
          <p:spPr>
            <a:xfrm flipH="false" flipV="false" rot="0">
              <a:off x="0" y="0"/>
              <a:ext cx="1432472" cy="469311"/>
            </a:xfrm>
            <a:custGeom>
              <a:avLst/>
              <a:gdLst/>
              <a:ahLst/>
              <a:cxnLst/>
              <a:rect r="r" b="b" t="t" l="l"/>
              <a:pathLst>
                <a:path h="469311" w="1432472">
                  <a:moveTo>
                    <a:pt x="0" y="0"/>
                  </a:moveTo>
                  <a:lnTo>
                    <a:pt x="1432472" y="0"/>
                  </a:lnTo>
                  <a:lnTo>
                    <a:pt x="1432472" y="469311"/>
                  </a:lnTo>
                  <a:lnTo>
                    <a:pt x="0" y="469311"/>
                  </a:lnTo>
                  <a:close/>
                </a:path>
              </a:pathLst>
            </a:custGeom>
            <a:solidFill>
              <a:srgbClr val="FFFFFF"/>
            </a:solidFill>
          </p:spPr>
        </p:sp>
        <p:sp>
          <p:nvSpPr>
            <p:cNvPr name="TextBox 4" id="4"/>
            <p:cNvSpPr txBox="true"/>
            <p:nvPr/>
          </p:nvSpPr>
          <p:spPr>
            <a:xfrm>
              <a:off x="0" y="-57150"/>
              <a:ext cx="1432472" cy="526461"/>
            </a:xfrm>
            <a:prstGeom prst="rect">
              <a:avLst/>
            </a:prstGeom>
          </p:spPr>
          <p:txBody>
            <a:bodyPr anchor="ctr" rtlCol="false" tIns="50800" lIns="50800" bIns="50800" rIns="50800"/>
            <a:lstStyle/>
            <a:p>
              <a:pPr algn="ctr">
                <a:lnSpc>
                  <a:spcPts val="3640"/>
                </a:lnSpc>
              </a:pPr>
            </a:p>
          </p:txBody>
        </p:sp>
      </p:grpSp>
      <p:sp>
        <p:nvSpPr>
          <p:cNvPr name="Freeform 5" id="5"/>
          <p:cNvSpPr/>
          <p:nvPr/>
        </p:nvSpPr>
        <p:spPr>
          <a:xfrm flipH="false" flipV="false" rot="0">
            <a:off x="11847600" y="7463353"/>
            <a:ext cx="5750608" cy="1646058"/>
          </a:xfrm>
          <a:custGeom>
            <a:avLst/>
            <a:gdLst/>
            <a:ahLst/>
            <a:cxnLst/>
            <a:rect r="r" b="b" t="t" l="l"/>
            <a:pathLst>
              <a:path h="1646058" w="5750608">
                <a:moveTo>
                  <a:pt x="0" y="0"/>
                </a:moveTo>
                <a:lnTo>
                  <a:pt x="5750608" y="0"/>
                </a:lnTo>
                <a:lnTo>
                  <a:pt x="5750608" y="1646058"/>
                </a:lnTo>
                <a:lnTo>
                  <a:pt x="0" y="1646058"/>
                </a:lnTo>
                <a:lnTo>
                  <a:pt x="0" y="0"/>
                </a:lnTo>
                <a:close/>
              </a:path>
            </a:pathLst>
          </a:custGeom>
          <a:blipFill>
            <a:blip r:embed="rId2"/>
            <a:stretch>
              <a:fillRect l="0" t="-129373" r="0" b="-119983"/>
            </a:stretch>
          </a:blipFill>
        </p:spPr>
      </p:sp>
      <p:sp>
        <p:nvSpPr>
          <p:cNvPr name="TextBox 6" id="6"/>
          <p:cNvSpPr txBox="true"/>
          <p:nvPr/>
        </p:nvSpPr>
        <p:spPr>
          <a:xfrm rot="0">
            <a:off x="1028700" y="1009650"/>
            <a:ext cx="7137809" cy="985266"/>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a:rPr>
              <a:t>Traccia</a:t>
            </a:r>
          </a:p>
        </p:txBody>
      </p:sp>
      <p:sp>
        <p:nvSpPr>
          <p:cNvPr name="TextBox 7" id="7"/>
          <p:cNvSpPr txBox="true"/>
          <p:nvPr/>
        </p:nvSpPr>
        <p:spPr>
          <a:xfrm rot="0">
            <a:off x="1028700" y="2620989"/>
            <a:ext cx="14840282" cy="6488422"/>
          </a:xfrm>
          <a:prstGeom prst="rect">
            <a:avLst/>
          </a:prstGeom>
        </p:spPr>
        <p:txBody>
          <a:bodyPr anchor="t" rtlCol="false" tIns="0" lIns="0" bIns="0" rIns="0">
            <a:spAutoFit/>
          </a:bodyPr>
          <a:lstStyle/>
          <a:p>
            <a:pPr>
              <a:lnSpc>
                <a:spcPts val="3360"/>
              </a:lnSpc>
            </a:pPr>
            <a:r>
              <a:rPr lang="en-US" sz="2400" spc="31">
                <a:solidFill>
                  <a:srgbClr val="F3F3F3"/>
                </a:solidFill>
                <a:latin typeface="Aileron"/>
              </a:rPr>
              <a:t>Un'azienda di servizi finanziari gestisce un'applicazione web che consente ai clienti di accedere ai propri account e effettuare transazioni finanziarie online. L'applicazione web memorizza e gestisce dati sensibili dei clienti, come informazioni personali, dettagli finanziari e credenziali di accesso. Il rischio principale è rappresentato da potenziali attacchi informatici volti a compromettere la sicurezza dell'applicazione web e a ottenere l'accesso non autorizzato ai dati dei clienti.</a:t>
            </a:r>
          </a:p>
          <a:p>
            <a:pPr>
              <a:lnSpc>
                <a:spcPts val="3360"/>
              </a:lnSpc>
            </a:pPr>
          </a:p>
          <a:p>
            <a:pPr>
              <a:lnSpc>
                <a:spcPts val="3360"/>
              </a:lnSpc>
            </a:pPr>
            <a:r>
              <a:rPr lang="en-US" sz="2400" spc="31">
                <a:solidFill>
                  <a:srgbClr val="F3F3F3"/>
                </a:solidFill>
                <a:latin typeface="Aileron"/>
              </a:rPr>
              <a:t>Supponendo di aver già effettuato l’analisi del rischio per lo scenario identificato, l’azienda decide di non accettare il rischio e procedere con la mitigazione del rischio applicando degli ulteriori controlli. Utilizzando NIST SP 800-53, seleziona 5 controlli, uno per ogni funzione di controllo (Deterrent, Preventive, Detective, Corrective, Compensating) e stabilisci come agisce il controllo sul rischio (può essere anche una combinazione):</a:t>
            </a:r>
          </a:p>
          <a:p>
            <a:pPr>
              <a:lnSpc>
                <a:spcPts val="3360"/>
              </a:lnSpc>
            </a:pPr>
          </a:p>
          <a:p>
            <a:pPr>
              <a:lnSpc>
                <a:spcPts val="3360"/>
              </a:lnSpc>
            </a:pPr>
            <a:r>
              <a:rPr lang="en-US" sz="2400" spc="31">
                <a:solidFill>
                  <a:srgbClr val="F3F3F3"/>
                </a:solidFill>
                <a:latin typeface="Aileron"/>
              </a:rPr>
              <a:t>• diminuendo la probabilità che un threat agent avvii una minaccia; </a:t>
            </a:r>
          </a:p>
          <a:p>
            <a:pPr>
              <a:lnSpc>
                <a:spcPts val="3360"/>
              </a:lnSpc>
            </a:pPr>
            <a:r>
              <a:rPr lang="en-US" sz="2400" spc="31">
                <a:solidFill>
                  <a:srgbClr val="F3F3F3"/>
                </a:solidFill>
                <a:latin typeface="Aileron"/>
              </a:rPr>
              <a:t>• diminuendo la probabilità che una minaccia sfrutti una vulnerabilità; </a:t>
            </a:r>
          </a:p>
          <a:p>
            <a:pPr>
              <a:lnSpc>
                <a:spcPts val="3360"/>
              </a:lnSpc>
            </a:pPr>
            <a:r>
              <a:rPr lang="en-US" sz="2400" spc="31">
                <a:solidFill>
                  <a:srgbClr val="F3F3F3"/>
                </a:solidFill>
                <a:latin typeface="Aileron"/>
              </a:rPr>
              <a:t>• diminuendo la vulnerabilità;</a:t>
            </a:r>
          </a:p>
          <a:p>
            <a:pPr marL="0" indent="0" lvl="0">
              <a:lnSpc>
                <a:spcPts val="3359"/>
              </a:lnSpc>
            </a:pPr>
            <a:r>
              <a:rPr lang="en-US" sz="2400" spc="31">
                <a:solidFill>
                  <a:srgbClr val="F3F3F3"/>
                </a:solidFill>
                <a:latin typeface="Aileron"/>
              </a:rPr>
              <a:t>• diminuendo l’impatto se la minaccia riesce a sfruttare la vulnerabilità.</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293674" y="2215500"/>
            <a:ext cx="6506667" cy="5856000"/>
          </a:xfrm>
          <a:custGeom>
            <a:avLst/>
            <a:gdLst/>
            <a:ahLst/>
            <a:cxnLst/>
            <a:rect r="r" b="b" t="t" l="l"/>
            <a:pathLst>
              <a:path h="5856000" w="6506667">
                <a:moveTo>
                  <a:pt x="0" y="0"/>
                </a:moveTo>
                <a:lnTo>
                  <a:pt x="6506667" y="0"/>
                </a:lnTo>
                <a:lnTo>
                  <a:pt x="6506667" y="5856000"/>
                </a:lnTo>
                <a:lnTo>
                  <a:pt x="0" y="585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408991" y="3248037"/>
            <a:ext cx="7488359" cy="3790925"/>
            <a:chOff x="0" y="0"/>
            <a:chExt cx="9984479" cy="5054567"/>
          </a:xfrm>
        </p:grpSpPr>
        <p:sp>
          <p:nvSpPr>
            <p:cNvPr name="TextBox 4" id="4"/>
            <p:cNvSpPr txBox="true"/>
            <p:nvPr/>
          </p:nvSpPr>
          <p:spPr>
            <a:xfrm rot="0">
              <a:off x="0" y="-19050"/>
              <a:ext cx="9984479" cy="1307338"/>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a:rPr>
                <a:t>Rischio e controllo</a:t>
              </a:r>
            </a:p>
          </p:txBody>
        </p:sp>
        <p:sp>
          <p:nvSpPr>
            <p:cNvPr name="TextBox 5" id="5"/>
            <p:cNvSpPr txBox="true"/>
            <p:nvPr/>
          </p:nvSpPr>
          <p:spPr>
            <a:xfrm rot="0">
              <a:off x="0" y="1837343"/>
              <a:ext cx="8290785" cy="3217224"/>
            </a:xfrm>
            <a:prstGeom prst="rect">
              <a:avLst/>
            </a:prstGeom>
          </p:spPr>
          <p:txBody>
            <a:bodyPr anchor="t" rtlCol="false" tIns="0" lIns="0" bIns="0" rIns="0">
              <a:spAutoFit/>
            </a:bodyPr>
            <a:lstStyle/>
            <a:p>
              <a:pPr marL="0" indent="0" lvl="0">
                <a:lnSpc>
                  <a:spcPts val="3359"/>
                </a:lnSpc>
              </a:pPr>
              <a:r>
                <a:rPr lang="en-US" sz="2400" spc="31">
                  <a:solidFill>
                    <a:srgbClr val="F3F3F3"/>
                  </a:solidFill>
                  <a:latin typeface="Aileron"/>
                </a:rPr>
                <a:t>Il controllo può essere descritto come il mezzo di gestione del rischio, che include le politiche, le procedure, le linee guida, le pratiche o le strutture organizzative, che possono essere di natura amministrativa, tecnica, gestionale o legale.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276893" y="2213863"/>
            <a:ext cx="4357169" cy="5859274"/>
          </a:xfrm>
          <a:custGeom>
            <a:avLst/>
            <a:gdLst/>
            <a:ahLst/>
            <a:cxnLst/>
            <a:rect r="r" b="b" t="t" l="l"/>
            <a:pathLst>
              <a:path h="5859274" w="4357169">
                <a:moveTo>
                  <a:pt x="0" y="0"/>
                </a:moveTo>
                <a:lnTo>
                  <a:pt x="4357169" y="0"/>
                </a:lnTo>
                <a:lnTo>
                  <a:pt x="4357169" y="5859274"/>
                </a:lnTo>
                <a:lnTo>
                  <a:pt x="0" y="5859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696822" y="180867"/>
            <a:ext cx="11300953" cy="1975866"/>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a:rPr>
              <a:t>Possibili rischi: alcuni esempi</a:t>
            </a:r>
          </a:p>
        </p:txBody>
      </p:sp>
      <p:sp>
        <p:nvSpPr>
          <p:cNvPr name="TextBox 4" id="4"/>
          <p:cNvSpPr txBox="true"/>
          <p:nvPr/>
        </p:nvSpPr>
        <p:spPr>
          <a:xfrm rot="0">
            <a:off x="6696822" y="2316184"/>
            <a:ext cx="11066979" cy="7530465"/>
          </a:xfrm>
          <a:prstGeom prst="rect">
            <a:avLst/>
          </a:prstGeom>
        </p:spPr>
        <p:txBody>
          <a:bodyPr anchor="t" rtlCol="false" tIns="0" lIns="0" bIns="0" rIns="0">
            <a:spAutoFit/>
          </a:bodyPr>
          <a:lstStyle/>
          <a:p>
            <a:pPr>
              <a:lnSpc>
                <a:spcPts val="3359"/>
              </a:lnSpc>
            </a:pPr>
            <a:r>
              <a:rPr lang="en-US" sz="2400" spc="31">
                <a:solidFill>
                  <a:srgbClr val="F3F3F3"/>
                </a:solidFill>
                <a:latin typeface="Aileron"/>
              </a:rPr>
              <a:t>Tenendo conto di quanto richiesto dalla traccia, possiamo quindi delineare alcuni dei rischi più impattanti riguardo accessi non autorizzati o volti a compromettere la sicurezza della web app in questione:</a:t>
            </a:r>
          </a:p>
          <a:p>
            <a:pPr>
              <a:lnSpc>
                <a:spcPts val="3359"/>
              </a:lnSpc>
            </a:pPr>
          </a:p>
          <a:p>
            <a:pPr marL="518160" indent="-259080" lvl="1">
              <a:lnSpc>
                <a:spcPts val="3359"/>
              </a:lnSpc>
              <a:buFont typeface="Arial"/>
              <a:buChar char="•"/>
            </a:pPr>
            <a:r>
              <a:rPr lang="en-US" sz="2400" spc="31">
                <a:solidFill>
                  <a:srgbClr val="F3F3F3"/>
                </a:solidFill>
                <a:latin typeface="Aileron"/>
              </a:rPr>
              <a:t>Attacchi ai database come SQLi, XSS</a:t>
            </a:r>
          </a:p>
          <a:p>
            <a:pPr marL="518160" indent="-259080" lvl="1">
              <a:lnSpc>
                <a:spcPts val="3359"/>
              </a:lnSpc>
              <a:buFont typeface="Arial"/>
              <a:buChar char="•"/>
            </a:pPr>
            <a:r>
              <a:rPr lang="en-US" sz="2400" spc="31">
                <a:solidFill>
                  <a:srgbClr val="F3F3F3"/>
                </a:solidFill>
                <a:latin typeface="Aileron"/>
              </a:rPr>
              <a:t>Attacchi Man-In-The-Middle</a:t>
            </a:r>
          </a:p>
          <a:p>
            <a:pPr marL="518160" indent="-259080" lvl="1">
              <a:lnSpc>
                <a:spcPts val="3359"/>
              </a:lnSpc>
              <a:buFont typeface="Arial"/>
              <a:buChar char="•"/>
            </a:pPr>
            <a:r>
              <a:rPr lang="en-US" sz="2400" spc="31">
                <a:solidFill>
                  <a:srgbClr val="F3F3F3"/>
                </a:solidFill>
                <a:latin typeface="Aileron"/>
              </a:rPr>
              <a:t>Furto di credenziali</a:t>
            </a:r>
          </a:p>
          <a:p>
            <a:pPr marL="518160" indent="-259080" lvl="1">
              <a:lnSpc>
                <a:spcPts val="3359"/>
              </a:lnSpc>
              <a:buFont typeface="Arial"/>
              <a:buChar char="•"/>
            </a:pPr>
            <a:r>
              <a:rPr lang="en-US" sz="2400" spc="31">
                <a:solidFill>
                  <a:srgbClr val="F3F3F3"/>
                </a:solidFill>
                <a:latin typeface="Aileron"/>
              </a:rPr>
              <a:t>Accessi non autorizzati</a:t>
            </a:r>
          </a:p>
          <a:p>
            <a:pPr>
              <a:lnSpc>
                <a:spcPts val="3359"/>
              </a:lnSpc>
            </a:pPr>
          </a:p>
          <a:p>
            <a:pPr>
              <a:lnSpc>
                <a:spcPts val="3359"/>
              </a:lnSpc>
            </a:pPr>
            <a:r>
              <a:rPr lang="en-US" sz="2400" spc="31">
                <a:solidFill>
                  <a:srgbClr val="F3F3F3"/>
                </a:solidFill>
                <a:latin typeface="Aileron"/>
              </a:rPr>
              <a:t>Questi esempi si intersecano perfettamente con diverse categorie di rischio come:</a:t>
            </a:r>
          </a:p>
          <a:p>
            <a:pPr>
              <a:lnSpc>
                <a:spcPts val="3359"/>
              </a:lnSpc>
            </a:pPr>
          </a:p>
          <a:p>
            <a:pPr marL="518160" indent="-259080" lvl="1">
              <a:lnSpc>
                <a:spcPts val="3359"/>
              </a:lnSpc>
              <a:buFont typeface="Arial"/>
              <a:buChar char="•"/>
            </a:pPr>
            <a:r>
              <a:rPr lang="en-US" sz="2400" spc="31">
                <a:solidFill>
                  <a:srgbClr val="F3F3F3"/>
                </a:solidFill>
                <a:latin typeface="Aileron"/>
              </a:rPr>
              <a:t>Operativo, perché la sicurezza e l’integrità dei dati sensibili può essere compromessa</a:t>
            </a:r>
          </a:p>
          <a:p>
            <a:pPr marL="518160" indent="-259080" lvl="1">
              <a:lnSpc>
                <a:spcPts val="3359"/>
              </a:lnSpc>
              <a:buFont typeface="Arial"/>
              <a:buChar char="•"/>
            </a:pPr>
            <a:r>
              <a:rPr lang="en-US" sz="2400" spc="31">
                <a:solidFill>
                  <a:srgbClr val="F3F3F3"/>
                </a:solidFill>
                <a:latin typeface="Aileron"/>
              </a:rPr>
              <a:t>Cybersecurity, in quanto c’è una compromissione della difesa da possibili attacchi esterni</a:t>
            </a:r>
          </a:p>
          <a:p>
            <a:pPr marL="518160" indent="-259080" lvl="1">
              <a:lnSpc>
                <a:spcPts val="3359"/>
              </a:lnSpc>
              <a:buFont typeface="Arial"/>
              <a:buChar char="•"/>
            </a:pPr>
            <a:r>
              <a:rPr lang="en-US" sz="2400" spc="31">
                <a:solidFill>
                  <a:srgbClr val="F3F3F3"/>
                </a:solidFill>
                <a:latin typeface="Aileron"/>
              </a:rPr>
              <a:t>Privacy, in quanto i dati sensibili protetti dall’azienda potrebbero essere vittime di una disclosure incontrollata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276893" y="2213863"/>
            <a:ext cx="4357169" cy="5859274"/>
          </a:xfrm>
          <a:custGeom>
            <a:avLst/>
            <a:gdLst/>
            <a:ahLst/>
            <a:cxnLst/>
            <a:rect r="r" b="b" t="t" l="l"/>
            <a:pathLst>
              <a:path h="5859274" w="4357169">
                <a:moveTo>
                  <a:pt x="0" y="0"/>
                </a:moveTo>
                <a:lnTo>
                  <a:pt x="4357169" y="0"/>
                </a:lnTo>
                <a:lnTo>
                  <a:pt x="4357169" y="5859274"/>
                </a:lnTo>
                <a:lnTo>
                  <a:pt x="0" y="5859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2237" y="2654658"/>
            <a:ext cx="5601811" cy="5418479"/>
          </a:xfrm>
          <a:custGeom>
            <a:avLst/>
            <a:gdLst/>
            <a:ahLst/>
            <a:cxnLst/>
            <a:rect r="r" b="b" t="t" l="l"/>
            <a:pathLst>
              <a:path h="5418479" w="5601811">
                <a:moveTo>
                  <a:pt x="0" y="0"/>
                </a:moveTo>
                <a:lnTo>
                  <a:pt x="5601811" y="0"/>
                </a:lnTo>
                <a:lnTo>
                  <a:pt x="5601811" y="5418479"/>
                </a:lnTo>
                <a:lnTo>
                  <a:pt x="0" y="5418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696822" y="676167"/>
            <a:ext cx="11300953" cy="985266"/>
          </a:xfrm>
          <a:prstGeom prst="rect">
            <a:avLst/>
          </a:prstGeom>
        </p:spPr>
        <p:txBody>
          <a:bodyPr anchor="t" rtlCol="false" tIns="0" lIns="0" bIns="0" rIns="0">
            <a:spAutoFit/>
          </a:bodyPr>
          <a:lstStyle/>
          <a:p>
            <a:pPr>
              <a:lnSpc>
                <a:spcPts val="7872"/>
              </a:lnSpc>
              <a:spcBef>
                <a:spcPct val="0"/>
              </a:spcBef>
            </a:pPr>
            <a:r>
              <a:rPr lang="en-US" sz="6400">
                <a:solidFill>
                  <a:srgbClr val="F3F3F3"/>
                </a:solidFill>
                <a:latin typeface="Aileron Heavy"/>
              </a:rPr>
              <a:t>Mitigazione del rischio</a:t>
            </a:r>
          </a:p>
        </p:txBody>
      </p:sp>
      <p:sp>
        <p:nvSpPr>
          <p:cNvPr name="TextBox 5" id="5"/>
          <p:cNvSpPr txBox="true"/>
          <p:nvPr/>
        </p:nvSpPr>
        <p:spPr>
          <a:xfrm rot="0">
            <a:off x="6851387" y="2397483"/>
            <a:ext cx="9967853" cy="6273165"/>
          </a:xfrm>
          <a:prstGeom prst="rect">
            <a:avLst/>
          </a:prstGeom>
        </p:spPr>
        <p:txBody>
          <a:bodyPr anchor="t" rtlCol="false" tIns="0" lIns="0" bIns="0" rIns="0">
            <a:spAutoFit/>
          </a:bodyPr>
          <a:lstStyle/>
          <a:p>
            <a:pPr>
              <a:lnSpc>
                <a:spcPts val="3359"/>
              </a:lnSpc>
            </a:pPr>
            <a:r>
              <a:rPr lang="en-US" sz="2400" spc="31">
                <a:solidFill>
                  <a:srgbClr val="F3F3F3"/>
                </a:solidFill>
                <a:latin typeface="Aileron"/>
              </a:rPr>
              <a:t>L’azienda, una volta individuati i possibili rischi, ha deciso di non accettarli in quanto tali e quindi di intraprendere una strada ben precisa: la risoluzione di questi rischi, quindi una totale avoidance del rischio stesso.</a:t>
            </a:r>
          </a:p>
          <a:p>
            <a:pPr>
              <a:lnSpc>
                <a:spcPts val="3359"/>
              </a:lnSpc>
            </a:pPr>
          </a:p>
          <a:p>
            <a:pPr>
              <a:lnSpc>
                <a:spcPts val="3359"/>
              </a:lnSpc>
            </a:pPr>
            <a:r>
              <a:rPr lang="en-US" sz="2400" spc="31">
                <a:solidFill>
                  <a:srgbClr val="F3F3F3"/>
                </a:solidFill>
                <a:latin typeface="Aileron"/>
              </a:rPr>
              <a:t>L’eliminazione del rischio di accessi non autorizzati, rischio che prendiamo in esame in questa esercitazione, avverrà tramite alcuni controlli che verranno effettuati, in questo caso saranno 5, ai quali accosteremo anche le seguenti funzioni di controllo:</a:t>
            </a:r>
          </a:p>
          <a:p>
            <a:pPr>
              <a:lnSpc>
                <a:spcPts val="3359"/>
              </a:lnSpc>
            </a:pPr>
          </a:p>
          <a:p>
            <a:pPr marL="518160" indent="-259080" lvl="1">
              <a:lnSpc>
                <a:spcPts val="3359"/>
              </a:lnSpc>
              <a:buFont typeface="Arial"/>
              <a:buChar char="•"/>
            </a:pPr>
            <a:r>
              <a:rPr lang="en-US" sz="2400" spc="31">
                <a:solidFill>
                  <a:srgbClr val="F3F3F3"/>
                </a:solidFill>
                <a:latin typeface="Aileron"/>
              </a:rPr>
              <a:t>Deterrent</a:t>
            </a:r>
          </a:p>
          <a:p>
            <a:pPr marL="518160" indent="-259080" lvl="1">
              <a:lnSpc>
                <a:spcPts val="3359"/>
              </a:lnSpc>
              <a:buFont typeface="Arial"/>
              <a:buChar char="•"/>
            </a:pPr>
            <a:r>
              <a:rPr lang="en-US" sz="2400" spc="31">
                <a:solidFill>
                  <a:srgbClr val="F3F3F3"/>
                </a:solidFill>
                <a:latin typeface="Aileron"/>
              </a:rPr>
              <a:t>Preventive</a:t>
            </a:r>
          </a:p>
          <a:p>
            <a:pPr marL="518160" indent="-259080" lvl="1">
              <a:lnSpc>
                <a:spcPts val="3359"/>
              </a:lnSpc>
              <a:buFont typeface="Arial"/>
              <a:buChar char="•"/>
            </a:pPr>
            <a:r>
              <a:rPr lang="en-US" sz="2400" spc="31">
                <a:solidFill>
                  <a:srgbClr val="F3F3F3"/>
                </a:solidFill>
                <a:latin typeface="Aileron"/>
              </a:rPr>
              <a:t>Detective</a:t>
            </a:r>
          </a:p>
          <a:p>
            <a:pPr marL="518160" indent="-259080" lvl="1">
              <a:lnSpc>
                <a:spcPts val="3359"/>
              </a:lnSpc>
              <a:buFont typeface="Arial"/>
              <a:buChar char="•"/>
            </a:pPr>
            <a:r>
              <a:rPr lang="en-US" sz="2400" spc="31">
                <a:solidFill>
                  <a:srgbClr val="F3F3F3"/>
                </a:solidFill>
                <a:latin typeface="Aileron"/>
              </a:rPr>
              <a:t>Corrective</a:t>
            </a:r>
          </a:p>
          <a:p>
            <a:pPr marL="518160" indent="-259080" lvl="1">
              <a:lnSpc>
                <a:spcPts val="3359"/>
              </a:lnSpc>
              <a:buFont typeface="Arial"/>
              <a:buChar char="•"/>
            </a:pPr>
            <a:r>
              <a:rPr lang="en-US" sz="2400" spc="31">
                <a:solidFill>
                  <a:srgbClr val="F3F3F3"/>
                </a:solidFill>
                <a:latin typeface="Aileron"/>
              </a:rPr>
              <a:t>Compensating</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39082" y="1156140"/>
            <a:ext cx="17510642" cy="7194550"/>
          </a:xfrm>
          <a:prstGeom prst="rect">
            <a:avLst/>
          </a:prstGeom>
        </p:spPr>
        <p:txBody>
          <a:bodyPr anchor="t" rtlCol="false" tIns="0" lIns="0" bIns="0" rIns="0">
            <a:spAutoFit/>
          </a:bodyPr>
          <a:lstStyle/>
          <a:p>
            <a:pPr>
              <a:lnSpc>
                <a:spcPts val="4059"/>
              </a:lnSpc>
            </a:pPr>
            <a:r>
              <a:rPr lang="en-US" sz="2899" spc="37" u="sng">
                <a:solidFill>
                  <a:srgbClr val="F3F3F3"/>
                </a:solidFill>
                <a:latin typeface="Aileron Bold"/>
              </a:rPr>
              <a:t>Deterrent</a:t>
            </a:r>
          </a:p>
          <a:p>
            <a:pPr>
              <a:lnSpc>
                <a:spcPts val="2940"/>
              </a:lnSpc>
            </a:pPr>
            <a:r>
              <a:rPr lang="en-US" sz="2100" spc="27">
                <a:solidFill>
                  <a:srgbClr val="F3F3F3"/>
                </a:solidFill>
                <a:latin typeface="Aileron"/>
              </a:rPr>
              <a:t>AC-8 System Use Notification</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a. Display [Assignment: organization-defined system use notification message or banner] to users before granting access to the system that provides privacy and security notices consistent with applicable laws, executive orders, directives, regulations, policies, standards, and guidelines and state that:</a:t>
            </a:r>
          </a:p>
          <a:p>
            <a:pPr>
              <a:lnSpc>
                <a:spcPts val="2940"/>
              </a:lnSpc>
            </a:pPr>
            <a:r>
              <a:rPr lang="en-US" sz="2100" spc="27">
                <a:solidFill>
                  <a:srgbClr val="F3F3F3"/>
                </a:solidFill>
                <a:latin typeface="Aileron"/>
              </a:rPr>
              <a:t>1. Users are accessing a U.S. Government system;</a:t>
            </a:r>
          </a:p>
          <a:p>
            <a:pPr>
              <a:lnSpc>
                <a:spcPts val="2940"/>
              </a:lnSpc>
            </a:pPr>
            <a:r>
              <a:rPr lang="en-US" sz="2100" spc="27">
                <a:solidFill>
                  <a:srgbClr val="F3F3F3"/>
                </a:solidFill>
                <a:latin typeface="Aileron"/>
              </a:rPr>
              <a:t>2. System usage may be monitored, recorded, and subject to audit;</a:t>
            </a:r>
          </a:p>
          <a:p>
            <a:pPr>
              <a:lnSpc>
                <a:spcPts val="2940"/>
              </a:lnSpc>
            </a:pPr>
            <a:r>
              <a:rPr lang="en-US" sz="2100" spc="27">
                <a:solidFill>
                  <a:srgbClr val="F3F3F3"/>
                </a:solidFill>
                <a:latin typeface="Aileron"/>
              </a:rPr>
              <a:t>3. Unauthorized use of the system is prohibited and subject to criminal and civil penalties; and</a:t>
            </a:r>
          </a:p>
          <a:p>
            <a:pPr>
              <a:lnSpc>
                <a:spcPts val="2940"/>
              </a:lnSpc>
            </a:pPr>
            <a:r>
              <a:rPr lang="en-US" sz="2100" spc="27">
                <a:solidFill>
                  <a:srgbClr val="F3F3F3"/>
                </a:solidFill>
                <a:latin typeface="Aileron"/>
              </a:rPr>
              <a:t>4. Use of the system indicates consent to monitoring and recording;</a:t>
            </a:r>
          </a:p>
          <a:p>
            <a:pPr>
              <a:lnSpc>
                <a:spcPts val="2940"/>
              </a:lnSpc>
            </a:pPr>
            <a:r>
              <a:rPr lang="en-US" sz="2100" spc="27">
                <a:solidFill>
                  <a:srgbClr val="F3F3F3"/>
                </a:solidFill>
                <a:latin typeface="Aileron"/>
              </a:rPr>
              <a:t>b. Retain the notification message or banner on the screen until users acknowledge the usage conditions and take explicit actions to log on to or further access the system; and</a:t>
            </a:r>
          </a:p>
          <a:p>
            <a:pPr>
              <a:lnSpc>
                <a:spcPts val="2940"/>
              </a:lnSpc>
            </a:pPr>
            <a:r>
              <a:rPr lang="en-US" sz="2100" spc="27">
                <a:solidFill>
                  <a:srgbClr val="F3F3F3"/>
                </a:solidFill>
                <a:latin typeface="Aileron"/>
              </a:rPr>
              <a:t>c. For publicly accessible systems:</a:t>
            </a:r>
          </a:p>
          <a:p>
            <a:pPr>
              <a:lnSpc>
                <a:spcPts val="2940"/>
              </a:lnSpc>
            </a:pPr>
            <a:r>
              <a:rPr lang="en-US" sz="2100" spc="27">
                <a:solidFill>
                  <a:srgbClr val="F3F3F3"/>
                </a:solidFill>
                <a:latin typeface="Aileron"/>
              </a:rPr>
              <a:t>1. Display system use information [Assignment: organization-defined conditions], before granting further access to the publicly accessible system;</a:t>
            </a:r>
          </a:p>
          <a:p>
            <a:pPr>
              <a:lnSpc>
                <a:spcPts val="2940"/>
              </a:lnSpc>
            </a:pPr>
            <a:r>
              <a:rPr lang="en-US" sz="2100" spc="27">
                <a:solidFill>
                  <a:srgbClr val="F3F3F3"/>
                </a:solidFill>
                <a:latin typeface="Aileron"/>
              </a:rPr>
              <a:t>2. Display references, if any, to monitoring, recording, or auditing that are consistent with privacy accommodations for such systems that generally prohibit those activities; and</a:t>
            </a:r>
          </a:p>
          <a:p>
            <a:pPr>
              <a:lnSpc>
                <a:spcPts val="2940"/>
              </a:lnSpc>
            </a:pPr>
            <a:r>
              <a:rPr lang="en-US" sz="2100" spc="27">
                <a:solidFill>
                  <a:srgbClr val="F3F3F3"/>
                </a:solidFill>
                <a:latin typeface="Aileron"/>
              </a:rPr>
              <a:t>3. Include a description of the authorized uses of the system.</a:t>
            </a:r>
          </a:p>
        </p:txBody>
      </p:sp>
      <p:grpSp>
        <p:nvGrpSpPr>
          <p:cNvPr name="Group 3" id="3"/>
          <p:cNvGrpSpPr/>
          <p:nvPr/>
        </p:nvGrpSpPr>
        <p:grpSpPr>
          <a:xfrm rot="0">
            <a:off x="628650" y="8531665"/>
            <a:ext cx="16630650" cy="1507685"/>
            <a:chOff x="0" y="0"/>
            <a:chExt cx="4380089" cy="397086"/>
          </a:xfrm>
        </p:grpSpPr>
        <p:sp>
          <p:nvSpPr>
            <p:cNvPr name="Freeform 4" id="4"/>
            <p:cNvSpPr/>
            <p:nvPr/>
          </p:nvSpPr>
          <p:spPr>
            <a:xfrm flipH="false" flipV="false" rot="0">
              <a:off x="0" y="0"/>
              <a:ext cx="4380089" cy="397086"/>
            </a:xfrm>
            <a:custGeom>
              <a:avLst/>
              <a:gdLst/>
              <a:ahLst/>
              <a:cxnLst/>
              <a:rect r="r" b="b" t="t" l="l"/>
              <a:pathLst>
                <a:path h="397086" w="4380089">
                  <a:moveTo>
                    <a:pt x="0" y="0"/>
                  </a:moveTo>
                  <a:lnTo>
                    <a:pt x="4380089" y="0"/>
                  </a:lnTo>
                  <a:lnTo>
                    <a:pt x="4380089" y="397086"/>
                  </a:lnTo>
                  <a:lnTo>
                    <a:pt x="0" y="397086"/>
                  </a:lnTo>
                  <a:close/>
                </a:path>
              </a:pathLst>
            </a:custGeom>
            <a:solidFill>
              <a:srgbClr val="FFF245"/>
            </a:solidFill>
          </p:spPr>
        </p:sp>
        <p:sp>
          <p:nvSpPr>
            <p:cNvPr name="TextBox 5" id="5"/>
            <p:cNvSpPr txBox="true"/>
            <p:nvPr/>
          </p:nvSpPr>
          <p:spPr>
            <a:xfrm>
              <a:off x="0" y="-57150"/>
              <a:ext cx="4380089" cy="454236"/>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439082" y="247650"/>
            <a:ext cx="9265948" cy="781050"/>
          </a:xfrm>
          <a:prstGeom prst="rect">
            <a:avLst/>
          </a:prstGeom>
        </p:spPr>
        <p:txBody>
          <a:bodyPr anchor="t" rtlCol="false" tIns="0" lIns="0" bIns="0" rIns="0">
            <a:spAutoFit/>
          </a:bodyPr>
          <a:lstStyle/>
          <a:p>
            <a:pPr>
              <a:lnSpc>
                <a:spcPts val="6150"/>
              </a:lnSpc>
              <a:spcBef>
                <a:spcPct val="0"/>
              </a:spcBef>
            </a:pPr>
            <a:r>
              <a:rPr lang="en-US" sz="5000">
                <a:solidFill>
                  <a:srgbClr val="F3F3F3"/>
                </a:solidFill>
                <a:latin typeface="Aileron Heavy"/>
              </a:rPr>
              <a:t>Mitigazione del rischio</a:t>
            </a:r>
          </a:p>
        </p:txBody>
      </p:sp>
      <p:sp>
        <p:nvSpPr>
          <p:cNvPr name="TextBox 7" id="7"/>
          <p:cNvSpPr txBox="true"/>
          <p:nvPr/>
        </p:nvSpPr>
        <p:spPr>
          <a:xfrm rot="0">
            <a:off x="838200" y="8858788"/>
            <a:ext cx="15889564" cy="8153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rPr>
              <a:t>Questo controllo agisce sul rischio mostrando preventivamente degli avvisi all’utente, informandolo che l’utilizzo inappropriato del sistema potrà portare a cause legali</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8679" y="2322952"/>
            <a:ext cx="17510642" cy="4594225"/>
          </a:xfrm>
          <a:prstGeom prst="rect">
            <a:avLst/>
          </a:prstGeom>
        </p:spPr>
        <p:txBody>
          <a:bodyPr anchor="t" rtlCol="false" tIns="0" lIns="0" bIns="0" rIns="0">
            <a:spAutoFit/>
          </a:bodyPr>
          <a:lstStyle/>
          <a:p>
            <a:pPr>
              <a:lnSpc>
                <a:spcPts val="4059"/>
              </a:lnSpc>
            </a:pPr>
            <a:r>
              <a:rPr lang="en-US" sz="2899" spc="37" u="sng">
                <a:solidFill>
                  <a:srgbClr val="F3F3F3"/>
                </a:solidFill>
                <a:latin typeface="Aileron Bold"/>
              </a:rPr>
              <a:t>Preventive</a:t>
            </a:r>
          </a:p>
          <a:p>
            <a:pPr>
              <a:lnSpc>
                <a:spcPts val="2940"/>
              </a:lnSpc>
            </a:pPr>
            <a:r>
              <a:rPr lang="en-US" sz="2100" spc="27">
                <a:solidFill>
                  <a:srgbClr val="F3F3F3"/>
                </a:solidFill>
                <a:latin typeface="Aileron"/>
              </a:rPr>
              <a:t>AC-9 Previous Logon Notification</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Notify the user, upon successful logon to the system, of the date and time of the last logon.</a:t>
            </a:r>
          </a:p>
          <a:p>
            <a:pPr>
              <a:lnSpc>
                <a:spcPts val="2940"/>
              </a:lnSpc>
            </a:pPr>
          </a:p>
          <a:p>
            <a:pPr>
              <a:lnSpc>
                <a:spcPts val="2940"/>
              </a:lnSpc>
            </a:pPr>
          </a:p>
          <a:p>
            <a:pPr>
              <a:lnSpc>
                <a:spcPts val="2940"/>
              </a:lnSpc>
            </a:pPr>
            <a:r>
              <a:rPr lang="en-US" sz="2100" spc="27">
                <a:solidFill>
                  <a:srgbClr val="F3F3F3"/>
                </a:solidFill>
                <a:latin typeface="Aileron"/>
              </a:rPr>
              <a:t>AC-9(2) Previous Logon Notification | Successful and Unsuccessful Logons</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Notify the user, upon successful logon, of the number of [Selection: successful logons; unsuccessful logon attempts; both] during [Assignment: organization-defined time period].</a:t>
            </a:r>
          </a:p>
        </p:txBody>
      </p:sp>
      <p:grpSp>
        <p:nvGrpSpPr>
          <p:cNvPr name="Group 3" id="3"/>
          <p:cNvGrpSpPr/>
          <p:nvPr/>
        </p:nvGrpSpPr>
        <p:grpSpPr>
          <a:xfrm rot="0">
            <a:off x="628650" y="8531665"/>
            <a:ext cx="16630650" cy="1507685"/>
            <a:chOff x="0" y="0"/>
            <a:chExt cx="4380089" cy="397086"/>
          </a:xfrm>
        </p:grpSpPr>
        <p:sp>
          <p:nvSpPr>
            <p:cNvPr name="Freeform 4" id="4"/>
            <p:cNvSpPr/>
            <p:nvPr/>
          </p:nvSpPr>
          <p:spPr>
            <a:xfrm flipH="false" flipV="false" rot="0">
              <a:off x="0" y="0"/>
              <a:ext cx="4380089" cy="397086"/>
            </a:xfrm>
            <a:custGeom>
              <a:avLst/>
              <a:gdLst/>
              <a:ahLst/>
              <a:cxnLst/>
              <a:rect r="r" b="b" t="t" l="l"/>
              <a:pathLst>
                <a:path h="397086" w="4380089">
                  <a:moveTo>
                    <a:pt x="0" y="0"/>
                  </a:moveTo>
                  <a:lnTo>
                    <a:pt x="4380089" y="0"/>
                  </a:lnTo>
                  <a:lnTo>
                    <a:pt x="4380089" y="397086"/>
                  </a:lnTo>
                  <a:lnTo>
                    <a:pt x="0" y="397086"/>
                  </a:lnTo>
                  <a:close/>
                </a:path>
              </a:pathLst>
            </a:custGeom>
            <a:solidFill>
              <a:srgbClr val="FFF245"/>
            </a:solidFill>
          </p:spPr>
        </p:sp>
        <p:sp>
          <p:nvSpPr>
            <p:cNvPr name="TextBox 5" id="5"/>
            <p:cNvSpPr txBox="true"/>
            <p:nvPr/>
          </p:nvSpPr>
          <p:spPr>
            <a:xfrm>
              <a:off x="0" y="-57150"/>
              <a:ext cx="4380089" cy="454236"/>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439082" y="247650"/>
            <a:ext cx="9265948" cy="781050"/>
          </a:xfrm>
          <a:prstGeom prst="rect">
            <a:avLst/>
          </a:prstGeom>
        </p:spPr>
        <p:txBody>
          <a:bodyPr anchor="t" rtlCol="false" tIns="0" lIns="0" bIns="0" rIns="0">
            <a:spAutoFit/>
          </a:bodyPr>
          <a:lstStyle/>
          <a:p>
            <a:pPr>
              <a:lnSpc>
                <a:spcPts val="6150"/>
              </a:lnSpc>
              <a:spcBef>
                <a:spcPct val="0"/>
              </a:spcBef>
            </a:pPr>
            <a:r>
              <a:rPr lang="en-US" sz="5000">
                <a:solidFill>
                  <a:srgbClr val="F3F3F3"/>
                </a:solidFill>
                <a:latin typeface="Aileron Heavy"/>
              </a:rPr>
              <a:t>Mitigazione del rischio</a:t>
            </a:r>
          </a:p>
        </p:txBody>
      </p:sp>
      <p:sp>
        <p:nvSpPr>
          <p:cNvPr name="TextBox 7" id="7"/>
          <p:cNvSpPr txBox="true"/>
          <p:nvPr/>
        </p:nvSpPr>
        <p:spPr>
          <a:xfrm rot="0">
            <a:off x="838200" y="8858788"/>
            <a:ext cx="15889564" cy="8153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rPr>
              <a:t>Questo controllo agisce sul rischio mostrando all’utente, che effettua il suo login nella web app, una notifica con l’ultimo accesso o uno storico degli accessi andati a buon fine e non sulla stessa app.</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8679" y="2451540"/>
            <a:ext cx="17510642" cy="4594225"/>
          </a:xfrm>
          <a:prstGeom prst="rect">
            <a:avLst/>
          </a:prstGeom>
        </p:spPr>
        <p:txBody>
          <a:bodyPr anchor="t" rtlCol="false" tIns="0" lIns="0" bIns="0" rIns="0">
            <a:spAutoFit/>
          </a:bodyPr>
          <a:lstStyle/>
          <a:p>
            <a:pPr>
              <a:lnSpc>
                <a:spcPts val="4059"/>
              </a:lnSpc>
            </a:pPr>
            <a:r>
              <a:rPr lang="en-US" sz="2899" spc="37" u="sng">
                <a:solidFill>
                  <a:srgbClr val="F3F3F3"/>
                </a:solidFill>
                <a:latin typeface="Aileron Bold"/>
              </a:rPr>
              <a:t>Detective</a:t>
            </a:r>
          </a:p>
          <a:p>
            <a:pPr>
              <a:lnSpc>
                <a:spcPts val="2940"/>
              </a:lnSpc>
            </a:pPr>
            <a:r>
              <a:rPr lang="en-US" sz="2100" spc="27">
                <a:solidFill>
                  <a:srgbClr val="F3F3F3"/>
                </a:solidFill>
                <a:latin typeface="Aileron"/>
              </a:rPr>
              <a:t>SI</a:t>
            </a:r>
            <a:r>
              <a:rPr lang="en-US" sz="2100" spc="27">
                <a:solidFill>
                  <a:srgbClr val="F3F3F3"/>
                </a:solidFill>
                <a:latin typeface="Aileron"/>
              </a:rPr>
              <a:t>-4(1) System Monitoring | System-wide Intrusion Detection System</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Connect and configure individual intrusion detection tools into a system-wide intrusion detection system.</a:t>
            </a:r>
          </a:p>
          <a:p>
            <a:pPr>
              <a:lnSpc>
                <a:spcPts val="2940"/>
              </a:lnSpc>
            </a:pPr>
          </a:p>
          <a:p>
            <a:pPr>
              <a:lnSpc>
                <a:spcPts val="2940"/>
              </a:lnSpc>
            </a:pPr>
          </a:p>
          <a:p>
            <a:pPr>
              <a:lnSpc>
                <a:spcPts val="2940"/>
              </a:lnSpc>
            </a:pPr>
            <a:r>
              <a:rPr lang="en-US" sz="2100" spc="27">
                <a:solidFill>
                  <a:srgbClr val="F3F3F3"/>
                </a:solidFill>
                <a:latin typeface="Aileron"/>
              </a:rPr>
              <a:t>SI-4(14) System Monitoring | Wireless Intrusion Detection</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Employ a wireless intrusion detection system to identify rogue wireless devices and to detect attack attempts and potential compromises or breaches to the system.</a:t>
            </a:r>
          </a:p>
        </p:txBody>
      </p:sp>
      <p:grpSp>
        <p:nvGrpSpPr>
          <p:cNvPr name="Group 3" id="3"/>
          <p:cNvGrpSpPr/>
          <p:nvPr/>
        </p:nvGrpSpPr>
        <p:grpSpPr>
          <a:xfrm rot="0">
            <a:off x="628650" y="8531665"/>
            <a:ext cx="16630650" cy="1507685"/>
            <a:chOff x="0" y="0"/>
            <a:chExt cx="4380089" cy="397086"/>
          </a:xfrm>
        </p:grpSpPr>
        <p:sp>
          <p:nvSpPr>
            <p:cNvPr name="Freeform 4" id="4"/>
            <p:cNvSpPr/>
            <p:nvPr/>
          </p:nvSpPr>
          <p:spPr>
            <a:xfrm flipH="false" flipV="false" rot="0">
              <a:off x="0" y="0"/>
              <a:ext cx="4380089" cy="397086"/>
            </a:xfrm>
            <a:custGeom>
              <a:avLst/>
              <a:gdLst/>
              <a:ahLst/>
              <a:cxnLst/>
              <a:rect r="r" b="b" t="t" l="l"/>
              <a:pathLst>
                <a:path h="397086" w="4380089">
                  <a:moveTo>
                    <a:pt x="0" y="0"/>
                  </a:moveTo>
                  <a:lnTo>
                    <a:pt x="4380089" y="0"/>
                  </a:lnTo>
                  <a:lnTo>
                    <a:pt x="4380089" y="397086"/>
                  </a:lnTo>
                  <a:lnTo>
                    <a:pt x="0" y="397086"/>
                  </a:lnTo>
                  <a:close/>
                </a:path>
              </a:pathLst>
            </a:custGeom>
            <a:solidFill>
              <a:srgbClr val="FFF245"/>
            </a:solidFill>
          </p:spPr>
        </p:sp>
        <p:sp>
          <p:nvSpPr>
            <p:cNvPr name="TextBox 5" id="5"/>
            <p:cNvSpPr txBox="true"/>
            <p:nvPr/>
          </p:nvSpPr>
          <p:spPr>
            <a:xfrm>
              <a:off x="0" y="-57150"/>
              <a:ext cx="4380089" cy="454236"/>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439082" y="247650"/>
            <a:ext cx="9265948" cy="781050"/>
          </a:xfrm>
          <a:prstGeom prst="rect">
            <a:avLst/>
          </a:prstGeom>
        </p:spPr>
        <p:txBody>
          <a:bodyPr anchor="t" rtlCol="false" tIns="0" lIns="0" bIns="0" rIns="0">
            <a:spAutoFit/>
          </a:bodyPr>
          <a:lstStyle/>
          <a:p>
            <a:pPr>
              <a:lnSpc>
                <a:spcPts val="6150"/>
              </a:lnSpc>
              <a:spcBef>
                <a:spcPct val="0"/>
              </a:spcBef>
            </a:pPr>
            <a:r>
              <a:rPr lang="en-US" sz="5000">
                <a:solidFill>
                  <a:srgbClr val="F3F3F3"/>
                </a:solidFill>
                <a:latin typeface="Aileron Heavy"/>
              </a:rPr>
              <a:t>Mitigazione del rischio</a:t>
            </a:r>
          </a:p>
        </p:txBody>
      </p:sp>
      <p:sp>
        <p:nvSpPr>
          <p:cNvPr name="TextBox 7" id="7"/>
          <p:cNvSpPr txBox="true"/>
          <p:nvPr/>
        </p:nvSpPr>
        <p:spPr>
          <a:xfrm rot="0">
            <a:off x="838200" y="8858788"/>
            <a:ext cx="15889564" cy="815339"/>
          </a:xfrm>
          <a:prstGeom prst="rect">
            <a:avLst/>
          </a:prstGeom>
        </p:spPr>
        <p:txBody>
          <a:bodyPr anchor="t" rtlCol="false" tIns="0" lIns="0" bIns="0" rIns="0">
            <a:spAutoFit/>
          </a:bodyPr>
          <a:lstStyle/>
          <a:p>
            <a:pPr algn="ctr">
              <a:lnSpc>
                <a:spcPts val="3360"/>
              </a:lnSpc>
            </a:pPr>
            <a:r>
              <a:rPr lang="en-US" sz="2400">
                <a:solidFill>
                  <a:srgbClr val="000000"/>
                </a:solidFill>
                <a:latin typeface="Canva Sans"/>
              </a:rPr>
              <a:t>Questo controllo agisce sul rischio implementando un sistema di sicurezza come un IDS o un IPS per il monitoraggio e il controllo stesso di possibili accessi non autorizzati.</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8679" y="1870515"/>
            <a:ext cx="17510642" cy="6823075"/>
          </a:xfrm>
          <a:prstGeom prst="rect">
            <a:avLst/>
          </a:prstGeom>
        </p:spPr>
        <p:txBody>
          <a:bodyPr anchor="t" rtlCol="false" tIns="0" lIns="0" bIns="0" rIns="0">
            <a:spAutoFit/>
          </a:bodyPr>
          <a:lstStyle/>
          <a:p>
            <a:pPr>
              <a:lnSpc>
                <a:spcPts val="4059"/>
              </a:lnSpc>
            </a:pPr>
            <a:r>
              <a:rPr lang="en-US" sz="2899" spc="37" u="sng">
                <a:solidFill>
                  <a:srgbClr val="F3F3F3"/>
                </a:solidFill>
                <a:latin typeface="Aileron Bold"/>
              </a:rPr>
              <a:t>Corrective</a:t>
            </a:r>
          </a:p>
          <a:p>
            <a:pPr>
              <a:lnSpc>
                <a:spcPts val="2940"/>
              </a:lnSpc>
            </a:pPr>
            <a:r>
              <a:rPr lang="en-US" sz="2100" spc="27">
                <a:solidFill>
                  <a:srgbClr val="F3F3F3"/>
                </a:solidFill>
                <a:latin typeface="Aileron"/>
              </a:rPr>
              <a:t>CP-9</a:t>
            </a:r>
            <a:r>
              <a:rPr lang="en-US" sz="2100" spc="27">
                <a:solidFill>
                  <a:srgbClr val="F3F3F3"/>
                </a:solidFill>
                <a:latin typeface="Aileron"/>
              </a:rPr>
              <a:t> System Backup</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a. Conduct backups of user-level information contained in [Assignment: organization-defined system components] [Assignment: organization-defined frequency consistent with recovery time and recovery point objectives];</a:t>
            </a:r>
          </a:p>
          <a:p>
            <a:pPr>
              <a:lnSpc>
                <a:spcPts val="2940"/>
              </a:lnSpc>
            </a:pPr>
            <a:r>
              <a:rPr lang="en-US" sz="2100" spc="27">
                <a:solidFill>
                  <a:srgbClr val="F3F3F3"/>
                </a:solidFill>
                <a:latin typeface="Aileron"/>
              </a:rPr>
              <a:t>b. Conduct backups of system-level information contained in the system [Assignment: organization-defined frequency consistent with recovery time and recovery point objectives];</a:t>
            </a:r>
          </a:p>
          <a:p>
            <a:pPr>
              <a:lnSpc>
                <a:spcPts val="2940"/>
              </a:lnSpc>
            </a:pPr>
            <a:r>
              <a:rPr lang="en-US" sz="2100" spc="27">
                <a:solidFill>
                  <a:srgbClr val="F3F3F3"/>
                </a:solidFill>
                <a:latin typeface="Aileron"/>
              </a:rPr>
              <a:t>c. Conduct backups of system documentation, including security- and privacy-related documentation [Assignment: organization-defined frequency consistent with recovery time and recovery point objectives]; and  </a:t>
            </a:r>
          </a:p>
          <a:p>
            <a:pPr>
              <a:lnSpc>
                <a:spcPts val="2940"/>
              </a:lnSpc>
            </a:pPr>
            <a:r>
              <a:rPr lang="en-US" sz="2100" spc="27">
                <a:solidFill>
                  <a:srgbClr val="F3F3F3"/>
                </a:solidFill>
                <a:latin typeface="Aileron"/>
              </a:rPr>
              <a:t>d. Protect the confidentiality, integrity, and availability of backup information.</a:t>
            </a:r>
          </a:p>
          <a:p>
            <a:pPr>
              <a:lnSpc>
                <a:spcPts val="2940"/>
              </a:lnSpc>
            </a:pPr>
          </a:p>
          <a:p>
            <a:pPr>
              <a:lnSpc>
                <a:spcPts val="2940"/>
              </a:lnSpc>
            </a:pPr>
          </a:p>
          <a:p>
            <a:pPr>
              <a:lnSpc>
                <a:spcPts val="2940"/>
              </a:lnSpc>
            </a:pPr>
            <a:r>
              <a:rPr lang="en-US" sz="2100" spc="27">
                <a:solidFill>
                  <a:srgbClr val="F3F3F3"/>
                </a:solidFill>
                <a:latin typeface="Aileron"/>
              </a:rPr>
              <a:t>CP-9(3) System Backup | Separate Storage for Critical Information</a:t>
            </a:r>
          </a:p>
          <a:p>
            <a:pPr>
              <a:lnSpc>
                <a:spcPts val="2940"/>
              </a:lnSpc>
            </a:pPr>
          </a:p>
          <a:p>
            <a:pPr>
              <a:lnSpc>
                <a:spcPts val="2940"/>
              </a:lnSpc>
            </a:pPr>
            <a:r>
              <a:rPr lang="en-US" sz="2100" spc="27">
                <a:solidFill>
                  <a:srgbClr val="F3F3F3"/>
                </a:solidFill>
                <a:latin typeface="Aileron"/>
              </a:rPr>
              <a:t>Control:</a:t>
            </a:r>
          </a:p>
          <a:p>
            <a:pPr>
              <a:lnSpc>
                <a:spcPts val="2940"/>
              </a:lnSpc>
            </a:pPr>
            <a:r>
              <a:rPr lang="en-US" sz="2100" spc="27">
                <a:solidFill>
                  <a:srgbClr val="F3F3F3"/>
                </a:solidFill>
                <a:latin typeface="Aileron"/>
              </a:rPr>
              <a:t>Store backup copies of [Assignment: organization-defined critical system software and other security-related information] in a separate facility or in a fire rated container that is not collocated with the operational system.</a:t>
            </a:r>
          </a:p>
        </p:txBody>
      </p:sp>
      <p:sp>
        <p:nvSpPr>
          <p:cNvPr name="TextBox 3" id="3"/>
          <p:cNvSpPr txBox="true"/>
          <p:nvPr/>
        </p:nvSpPr>
        <p:spPr>
          <a:xfrm rot="0">
            <a:off x="439082" y="247650"/>
            <a:ext cx="9265948" cy="781050"/>
          </a:xfrm>
          <a:prstGeom prst="rect">
            <a:avLst/>
          </a:prstGeom>
        </p:spPr>
        <p:txBody>
          <a:bodyPr anchor="t" rtlCol="false" tIns="0" lIns="0" bIns="0" rIns="0">
            <a:spAutoFit/>
          </a:bodyPr>
          <a:lstStyle/>
          <a:p>
            <a:pPr>
              <a:lnSpc>
                <a:spcPts val="6150"/>
              </a:lnSpc>
              <a:spcBef>
                <a:spcPct val="0"/>
              </a:spcBef>
            </a:pPr>
            <a:r>
              <a:rPr lang="en-US" sz="5000">
                <a:solidFill>
                  <a:srgbClr val="F3F3F3"/>
                </a:solidFill>
                <a:latin typeface="Aileron Heavy"/>
              </a:rPr>
              <a:t>Mitigazione del rischio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DAGD3xfPSf8</dc:identifier>
  <dcterms:modified xsi:type="dcterms:W3CDTF">2011-08-01T06:04:30Z</dcterms:modified>
  <cp:revision>1</cp:revision>
  <dc:title>Mitigazione del rischio</dc:title>
</cp:coreProperties>
</file>