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713333" y="7332535"/>
            <a:ext cx="5593482" cy="1925765"/>
            <a:chOff x="0" y="0"/>
            <a:chExt cx="1473180" cy="5071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3180" cy="507197"/>
            </a:xfrm>
            <a:custGeom>
              <a:avLst/>
              <a:gdLst/>
              <a:ahLst/>
              <a:cxnLst/>
              <a:rect r="r" b="b" t="t" l="l"/>
              <a:pathLst>
                <a:path h="507197" w="1473180">
                  <a:moveTo>
                    <a:pt x="0" y="0"/>
                  </a:moveTo>
                  <a:lnTo>
                    <a:pt x="1473180" y="0"/>
                  </a:lnTo>
                  <a:lnTo>
                    <a:pt x="1473180" y="507197"/>
                  </a:lnTo>
                  <a:lnTo>
                    <a:pt x="0" y="507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473180" cy="516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81933" y="7152535"/>
            <a:ext cx="5750608" cy="2105765"/>
          </a:xfrm>
          <a:custGeom>
            <a:avLst/>
            <a:gdLst/>
            <a:ahLst/>
            <a:cxnLst/>
            <a:rect r="r" b="b" t="t" l="l"/>
            <a:pathLst>
              <a:path h="2105765" w="5750608">
                <a:moveTo>
                  <a:pt x="0" y="0"/>
                </a:moveTo>
                <a:lnTo>
                  <a:pt x="5750608" y="0"/>
                </a:lnTo>
                <a:lnTo>
                  <a:pt x="5750608" y="2105765"/>
                </a:lnTo>
                <a:lnTo>
                  <a:pt x="0" y="2105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1946" r="0" b="-9114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74634" y="4512209"/>
            <a:ext cx="14838765" cy="228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E VULNERABILITÀ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4634" y="3432013"/>
            <a:ext cx="8547187" cy="130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ASSET, MINACCE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93" y="6716757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Mattia Chiriatti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019175"/>
            <a:ext cx="2862127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 spc="-50">
                <a:solidFill>
                  <a:srgbClr val="FFFAEB"/>
                </a:solidFill>
                <a:latin typeface="DM Sans Italics"/>
              </a:rPr>
              <a:t>Esercitazione S1/L2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616787"/>
            <a:ext cx="16230600" cy="9162845"/>
            <a:chOff x="0" y="0"/>
            <a:chExt cx="4274726" cy="24132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413260"/>
            </a:xfrm>
            <a:custGeom>
              <a:avLst/>
              <a:gdLst/>
              <a:ahLst/>
              <a:cxnLst/>
              <a:rect r="r" b="b" t="t" l="l"/>
              <a:pathLst>
                <a:path h="24132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413260"/>
                  </a:lnTo>
                  <a:lnTo>
                    <a:pt x="0" y="241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4274726" cy="2422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48053" y="1941040"/>
            <a:ext cx="15475629" cy="748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Un’azienda vi ha incaricato di svolgere un’analisi delle vulnerabilità e delle minacce sui propri asset organizzativi. L’azienda opera nel settore metalmeccanico, produzione di ingranaggi, ha circa 200 impiegati ed un proprio e-commerce. Sono presenti circa 200 pc (1.000 €/pc) e 30 server (3.000 €/server). I servizio di cui dispone sono: sito e-commerce (fatturato10.000 €/giorno), ERP di gestione aziendale(30.000€), server di posta elettronica(5.000€) e un sistema di sicurezza composto da firewall, IDS e SIEM di (25.000€). Nella gestione del rischio, l'identificazione degli asset, l’analisi delle minacce e delle vulnerabilità avviene in contemporanea e si integrano a vicenda.</a:t>
            </a:r>
          </a:p>
          <a:p>
            <a:pPr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Creare un report in cui includere: </a:t>
            </a:r>
          </a:p>
          <a:p>
            <a:pPr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1. Identificazione e valore degli asset </a:t>
            </a:r>
          </a:p>
          <a:p>
            <a:pPr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2.Analisi delle vulnerabilità </a:t>
            </a:r>
          </a:p>
          <a:p>
            <a:pPr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3.Analisi delle minacce </a:t>
            </a:r>
          </a:p>
          <a:p>
            <a:pPr algn="l"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Siete liberi di estendere ed ipotizzare lo scenario, il numero di asset da cui partire è a vostra scelta. Potete utilizzare qualsiasi supporto come CVE, CVSS, tabelle NIST SP 800-30, ecc.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49051" y="815720"/>
            <a:ext cx="4830711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Traccia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6105804" y="1817215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16787"/>
            <a:ext cx="16230600" cy="9162845"/>
            <a:chOff x="0" y="0"/>
            <a:chExt cx="4274726" cy="24132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413260"/>
            </a:xfrm>
            <a:custGeom>
              <a:avLst/>
              <a:gdLst/>
              <a:ahLst/>
              <a:cxnLst/>
              <a:rect r="r" b="b" t="t" l="l"/>
              <a:pathLst>
                <a:path h="24132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413260"/>
                  </a:lnTo>
                  <a:lnTo>
                    <a:pt x="0" y="241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274726" cy="2422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786881" y="2665990"/>
            <a:ext cx="10473803" cy="5339221"/>
          </a:xfrm>
          <a:custGeom>
            <a:avLst/>
            <a:gdLst/>
            <a:ahLst/>
            <a:cxnLst/>
            <a:rect r="r" b="b" t="t" l="l"/>
            <a:pathLst>
              <a:path h="5339221" w="10473803">
                <a:moveTo>
                  <a:pt x="0" y="0"/>
                </a:moveTo>
                <a:lnTo>
                  <a:pt x="10473804" y="0"/>
                </a:lnTo>
                <a:lnTo>
                  <a:pt x="10473804" y="5339221"/>
                </a:lnTo>
                <a:lnTo>
                  <a:pt x="0" y="53392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86881" y="815720"/>
            <a:ext cx="10473803" cy="159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Identificazione e valore degli asset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16787"/>
            <a:ext cx="16230600" cy="9162845"/>
            <a:chOff x="0" y="0"/>
            <a:chExt cx="4274726" cy="24132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413260"/>
            </a:xfrm>
            <a:custGeom>
              <a:avLst/>
              <a:gdLst/>
              <a:ahLst/>
              <a:cxnLst/>
              <a:rect r="r" b="b" t="t" l="l"/>
              <a:pathLst>
                <a:path h="24132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413260"/>
                  </a:lnTo>
                  <a:lnTo>
                    <a:pt x="0" y="241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274726" cy="2422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942919" y="2034543"/>
            <a:ext cx="12402162" cy="7223757"/>
          </a:xfrm>
          <a:custGeom>
            <a:avLst/>
            <a:gdLst/>
            <a:ahLst/>
            <a:cxnLst/>
            <a:rect r="r" b="b" t="t" l="l"/>
            <a:pathLst>
              <a:path h="7223757" w="12402162">
                <a:moveTo>
                  <a:pt x="0" y="0"/>
                </a:moveTo>
                <a:lnTo>
                  <a:pt x="12402162" y="0"/>
                </a:lnTo>
                <a:lnTo>
                  <a:pt x="12402162" y="7223757"/>
                </a:lnTo>
                <a:lnTo>
                  <a:pt x="0" y="72237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86881" y="815720"/>
            <a:ext cx="10473803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Analisi vulnerabilità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16787"/>
            <a:ext cx="16230600" cy="9162845"/>
            <a:chOff x="0" y="0"/>
            <a:chExt cx="4274726" cy="24132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413260"/>
            </a:xfrm>
            <a:custGeom>
              <a:avLst/>
              <a:gdLst/>
              <a:ahLst/>
              <a:cxnLst/>
              <a:rect r="r" b="b" t="t" l="l"/>
              <a:pathLst>
                <a:path h="24132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413260"/>
                  </a:lnTo>
                  <a:lnTo>
                    <a:pt x="0" y="241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274726" cy="2422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78045" y="2395855"/>
            <a:ext cx="8221937" cy="5838767"/>
          </a:xfrm>
          <a:custGeom>
            <a:avLst/>
            <a:gdLst/>
            <a:ahLst/>
            <a:cxnLst/>
            <a:rect r="r" b="b" t="t" l="l"/>
            <a:pathLst>
              <a:path h="5838767" w="8221937">
                <a:moveTo>
                  <a:pt x="0" y="0"/>
                </a:moveTo>
                <a:lnTo>
                  <a:pt x="8221937" y="0"/>
                </a:lnTo>
                <a:lnTo>
                  <a:pt x="8221937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65356" y="2447474"/>
            <a:ext cx="7144212" cy="5787148"/>
          </a:xfrm>
          <a:custGeom>
            <a:avLst/>
            <a:gdLst/>
            <a:ahLst/>
            <a:cxnLst/>
            <a:rect r="r" b="b" t="t" l="l"/>
            <a:pathLst>
              <a:path h="5787148" w="7144212">
                <a:moveTo>
                  <a:pt x="0" y="0"/>
                </a:moveTo>
                <a:lnTo>
                  <a:pt x="7144212" y="0"/>
                </a:lnTo>
                <a:lnTo>
                  <a:pt x="7144212" y="5787148"/>
                </a:lnTo>
                <a:lnTo>
                  <a:pt x="0" y="5787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86881" y="815720"/>
            <a:ext cx="10473803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Analisi minacce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16787"/>
            <a:ext cx="16230600" cy="9162845"/>
            <a:chOff x="0" y="0"/>
            <a:chExt cx="4274726" cy="24132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413260"/>
            </a:xfrm>
            <a:custGeom>
              <a:avLst/>
              <a:gdLst/>
              <a:ahLst/>
              <a:cxnLst/>
              <a:rect r="r" b="b" t="t" l="l"/>
              <a:pathLst>
                <a:path h="241326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413260"/>
                  </a:lnTo>
                  <a:lnTo>
                    <a:pt x="0" y="241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274726" cy="2422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52102" y="2660286"/>
            <a:ext cx="15134357" cy="5936806"/>
          </a:xfrm>
          <a:custGeom>
            <a:avLst/>
            <a:gdLst/>
            <a:ahLst/>
            <a:cxnLst/>
            <a:rect r="r" b="b" t="t" l="l"/>
            <a:pathLst>
              <a:path h="5936806" w="15134357">
                <a:moveTo>
                  <a:pt x="0" y="0"/>
                </a:moveTo>
                <a:lnTo>
                  <a:pt x="15134357" y="0"/>
                </a:lnTo>
                <a:lnTo>
                  <a:pt x="15134357" y="5936805"/>
                </a:lnTo>
                <a:lnTo>
                  <a:pt x="0" y="5936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86881" y="815720"/>
            <a:ext cx="10473803" cy="78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Analisi minacce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DAGDO9ByPdk</dc:identifier>
  <dcterms:modified xsi:type="dcterms:W3CDTF">2011-08-01T06:04:30Z</dcterms:modified>
  <cp:revision>1</cp:revision>
  <dc:title>Esercitazione S1/L2</dc:title>
</cp:coreProperties>
</file>