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  <p:sldId id="261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aret" charset="1" panose="00000000000000000000"/>
      <p:regular r:id="rId10"/>
    </p:embeddedFont>
    <p:embeddedFont>
      <p:font typeface="Garet Bold" charset="1" panose="00000000000000000000"/>
      <p:regular r:id="rId11"/>
    </p:embeddedFont>
    <p:embeddedFont>
      <p:font typeface="Garet Italics" charset="1" panose="00000000000000000000"/>
      <p:regular r:id="rId12"/>
    </p:embeddedFont>
    <p:embeddedFont>
      <p:font typeface="Garet Bold Italics" charset="1" panose="00000000000000000000"/>
      <p:regular r:id="rId13"/>
    </p:embeddedFont>
    <p:embeddedFont>
      <p:font typeface="Garet Light" charset="1" panose="00000000000000000000"/>
      <p:regular r:id="rId14"/>
    </p:embeddedFont>
    <p:embeddedFont>
      <p:font typeface="Garet Ultra-Bold" charset="1" panose="00000000000000000000"/>
      <p:regular r:id="rId15"/>
    </p:embeddedFont>
    <p:embeddedFont>
      <p:font typeface="Garet Ultra-Bold Italics" charset="1" panose="00000000000000000000"/>
      <p:regular r:id="rId16"/>
    </p:embeddedFont>
    <p:embeddedFont>
      <p:font typeface="Garet Heavy" charset="1" panose="00000000000000000000"/>
      <p:regular r:id="rId17"/>
    </p:embeddedFont>
    <p:embeddedFont>
      <p:font typeface="Garet Heavy Italics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Canva Sans Italics" charset="1" panose="020B0503030501040103"/>
      <p:regular r:id="rId21"/>
    </p:embeddedFont>
    <p:embeddedFont>
      <p:font typeface="Canva Sans Bold Italics" charset="1" panose="020B0803030501040103"/>
      <p:regular r:id="rId22"/>
    </p:embeddedFont>
    <p:embeddedFont>
      <p:font typeface="Canva Sans Medium" charset="1" panose="020B0603030501040103"/>
      <p:regular r:id="rId23"/>
    </p:embeddedFont>
    <p:embeddedFont>
      <p:font typeface="Canva Sans Medium Italics" charset="1" panose="020B0603030501040103"/>
      <p:regular r:id="rId24"/>
    </p:embeddedFont>
    <p:embeddedFont>
      <p:font typeface="Telegraf" charset="1" panose="00000500000000000000"/>
      <p:regular r:id="rId25"/>
    </p:embeddedFont>
    <p:embeddedFont>
      <p:font typeface="Telegraf Bold" charset="1" panose="00000800000000000000"/>
      <p:regular r:id="rId26"/>
    </p:embeddedFont>
    <p:embeddedFont>
      <p:font typeface="Telegraf Extra-Light" charset="1" panose="00000300000000000000"/>
      <p:regular r:id="rId27"/>
    </p:embeddedFont>
    <p:embeddedFont>
      <p:font typeface="Telegraf Medium" charset="1" panose="00000600000000000000"/>
      <p:regular r:id="rId28"/>
    </p:embeddedFont>
    <p:embeddedFont>
      <p:font typeface="Telegraf Ultra-Bold" charset="1" panose="00000900000000000000"/>
      <p:regular r:id="rId29"/>
    </p:embeddedFont>
    <p:embeddedFont>
      <p:font typeface="Telegraf Heavy" charset="1" panose="00000A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36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25459">
            <a:off x="12192101" y="-3774730"/>
            <a:ext cx="8505703" cy="8663216"/>
          </a:xfrm>
          <a:custGeom>
            <a:avLst/>
            <a:gdLst/>
            <a:ahLst/>
            <a:cxnLst/>
            <a:rect r="r" b="b" t="t" l="l"/>
            <a:pathLst>
              <a:path h="8663216" w="8505703">
                <a:moveTo>
                  <a:pt x="0" y="0"/>
                </a:moveTo>
                <a:lnTo>
                  <a:pt x="8505702" y="0"/>
                </a:lnTo>
                <a:lnTo>
                  <a:pt x="8505702" y="8663215"/>
                </a:lnTo>
                <a:lnTo>
                  <a:pt x="0" y="8663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235698"/>
            <a:ext cx="6217668" cy="1763714"/>
            <a:chOff x="0" y="0"/>
            <a:chExt cx="1637575" cy="4645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37575" cy="464517"/>
            </a:xfrm>
            <a:custGeom>
              <a:avLst/>
              <a:gdLst/>
              <a:ahLst/>
              <a:cxnLst/>
              <a:rect r="r" b="b" t="t" l="l"/>
              <a:pathLst>
                <a:path h="464517" w="1637575">
                  <a:moveTo>
                    <a:pt x="0" y="0"/>
                  </a:moveTo>
                  <a:lnTo>
                    <a:pt x="1637575" y="0"/>
                  </a:lnTo>
                  <a:lnTo>
                    <a:pt x="1637575" y="464517"/>
                  </a:lnTo>
                  <a:lnTo>
                    <a:pt x="0" y="46451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37575" cy="502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62230" y="6993983"/>
            <a:ext cx="5750608" cy="2264317"/>
          </a:xfrm>
          <a:custGeom>
            <a:avLst/>
            <a:gdLst/>
            <a:ahLst/>
            <a:cxnLst/>
            <a:rect r="r" b="b" t="t" l="l"/>
            <a:pathLst>
              <a:path h="2264317" w="5750608">
                <a:moveTo>
                  <a:pt x="0" y="0"/>
                </a:moveTo>
                <a:lnTo>
                  <a:pt x="5750608" y="0"/>
                </a:lnTo>
                <a:lnTo>
                  <a:pt x="5750608" y="2264317"/>
                </a:lnTo>
                <a:lnTo>
                  <a:pt x="0" y="2264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8120" r="0" b="-7584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11270"/>
            <a:ext cx="5107134" cy="61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407537"/>
            <a:ext cx="13317709" cy="287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40"/>
              </a:lnSpc>
            </a:pPr>
            <a:r>
              <a:rPr lang="en-US" sz="11600" spc="-406">
                <a:solidFill>
                  <a:srgbClr val="FFFFFF"/>
                </a:solidFill>
                <a:latin typeface="Telegraf"/>
              </a:rPr>
              <a:t>Introduzione alla gestione del rischio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46409" y="8801100"/>
            <a:ext cx="289214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150">
                <a:solidFill>
                  <a:srgbClr val="FFFFFF"/>
                </a:solidFill>
                <a:latin typeface="Garet"/>
              </a:rPr>
              <a:t>Mattia Chiriatti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9788" y="411270"/>
            <a:ext cx="5107134" cy="61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66757"/>
            <a:ext cx="16230600" cy="6991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Definire un processo (semplificato) di aggiornamento di un server web (es. Apache), includendo le procedure per ogni attività.  Esempio delle sole attività: </a:t>
            </a:r>
          </a:p>
          <a:p>
            <a:pPr>
              <a:lnSpc>
                <a:spcPts val="3899"/>
              </a:lnSpc>
            </a:pP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1. Valutare la necessità dell’aggiornamento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2. Effettuare backup complete del server web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3. Scegliere metodo di aggiornamento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4. Scaricare l’aggiornamento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5. … </a:t>
            </a:r>
          </a:p>
          <a:p>
            <a:pPr>
              <a:lnSpc>
                <a:spcPts val="3899"/>
              </a:lnSpc>
            </a:pP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Sul processo appena definito, identificare 3 “catene” del rischio in forma qualitativa e descrittiva: </a:t>
            </a:r>
          </a:p>
          <a:p>
            <a:pPr>
              <a:lnSpc>
                <a:spcPts val="3899"/>
              </a:lnSpc>
            </a:pP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Threat agent → Threat → Vulnerability → Impact → Risk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25459">
            <a:off x="13912428" y="-3196205"/>
            <a:ext cx="6913234" cy="7041257"/>
          </a:xfrm>
          <a:custGeom>
            <a:avLst/>
            <a:gdLst/>
            <a:ahLst/>
            <a:cxnLst/>
            <a:rect r="r" b="b" t="t" l="l"/>
            <a:pathLst>
              <a:path h="7041257" w="6913234">
                <a:moveTo>
                  <a:pt x="0" y="0"/>
                </a:moveTo>
                <a:lnTo>
                  <a:pt x="6913234" y="0"/>
                </a:lnTo>
                <a:lnTo>
                  <a:pt x="6913234" y="7041257"/>
                </a:lnTo>
                <a:lnTo>
                  <a:pt x="0" y="7041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9788" y="411270"/>
            <a:ext cx="5107134" cy="61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9788" y="2957943"/>
            <a:ext cx="15275566" cy="551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Il processo di aggiornamento del web server è suddiviso nelle seguenti attività:</a:t>
            </a:r>
          </a:p>
          <a:p>
            <a:pPr>
              <a:lnSpc>
                <a:spcPts val="3899"/>
              </a:lnSpc>
            </a:pP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1. Individuare la necessità dell'aggiornamento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2. Valutarne la necessità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3. Backup del server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4. Leggere note e specifiche dell'aggiornamento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5. Metodo: automatico o manuale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6. Installazione su ambiente di staging (tipo macchine virtuali)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7. Installazione dell'update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8. Verifica (Check &amp; Test) delle impostazioni post-update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25459">
            <a:off x="13912428" y="-3196205"/>
            <a:ext cx="6913234" cy="7041257"/>
          </a:xfrm>
          <a:custGeom>
            <a:avLst/>
            <a:gdLst/>
            <a:ahLst/>
            <a:cxnLst/>
            <a:rect r="r" b="b" t="t" l="l"/>
            <a:pathLst>
              <a:path h="7041257" w="6913234">
                <a:moveTo>
                  <a:pt x="0" y="0"/>
                </a:moveTo>
                <a:lnTo>
                  <a:pt x="6913234" y="0"/>
                </a:lnTo>
                <a:lnTo>
                  <a:pt x="6913234" y="7041257"/>
                </a:lnTo>
                <a:lnTo>
                  <a:pt x="0" y="7041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9788" y="411270"/>
            <a:ext cx="5107134" cy="61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9788" y="3397840"/>
            <a:ext cx="15275566" cy="446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Come esempi per le 3 catene richieste:</a:t>
            </a:r>
          </a:p>
          <a:p>
            <a:pPr>
              <a:lnSpc>
                <a:spcPts val="3899"/>
              </a:lnSpc>
            </a:pPr>
          </a:p>
          <a:p>
            <a:pPr>
              <a:lnSpc>
                <a:spcPts val="3899"/>
              </a:lnSpc>
            </a:pPr>
            <a:r>
              <a:rPr lang="en-US" sz="4333" spc="-151" u="sng">
                <a:solidFill>
                  <a:srgbClr val="FFFFFF"/>
                </a:solidFill>
                <a:latin typeface="Telegraf Bold"/>
              </a:rPr>
              <a:t>Threat</a:t>
            </a:r>
            <a:r>
              <a:rPr lang="en-US" sz="4333" spc="-151">
                <a:solidFill>
                  <a:srgbClr val="FFFFFF"/>
                </a:solidFill>
                <a:latin typeface="Telegraf"/>
              </a:rPr>
              <a:t>: la catena Threat corrisponde alla nostra fase 1 del processo, ovvero l’individuazione della necessità dell’aggiornamento. </a:t>
            </a:r>
          </a:p>
          <a:p>
            <a:pPr>
              <a:lnSpc>
                <a:spcPts val="3899"/>
              </a:lnSpc>
            </a:pP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Non aggiornare un web server, o una qualsiasi applicazione o servizio, potrebbe rappresentare una possibile minaccia per la sicurezza della nostra organizzazione.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25459">
            <a:off x="13912428" y="-3196205"/>
            <a:ext cx="6913234" cy="7041257"/>
          </a:xfrm>
          <a:custGeom>
            <a:avLst/>
            <a:gdLst/>
            <a:ahLst/>
            <a:cxnLst/>
            <a:rect r="r" b="b" t="t" l="l"/>
            <a:pathLst>
              <a:path h="7041257" w="6913234">
                <a:moveTo>
                  <a:pt x="0" y="0"/>
                </a:moveTo>
                <a:lnTo>
                  <a:pt x="6913234" y="0"/>
                </a:lnTo>
                <a:lnTo>
                  <a:pt x="6913234" y="7041257"/>
                </a:lnTo>
                <a:lnTo>
                  <a:pt x="0" y="7041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9788" y="411270"/>
            <a:ext cx="5107134" cy="61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9788" y="3483709"/>
            <a:ext cx="15275566" cy="446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Come esempi per le 3 catene richieste:</a:t>
            </a:r>
          </a:p>
          <a:p>
            <a:pPr>
              <a:lnSpc>
                <a:spcPts val="3899"/>
              </a:lnSpc>
            </a:pPr>
          </a:p>
          <a:p>
            <a:pPr>
              <a:lnSpc>
                <a:spcPts val="3899"/>
              </a:lnSpc>
            </a:pPr>
            <a:r>
              <a:rPr lang="en-US" sz="4333" spc="-151" u="sng">
                <a:solidFill>
                  <a:srgbClr val="FFFFFF"/>
                </a:solidFill>
                <a:latin typeface="Telegraf Bold"/>
              </a:rPr>
              <a:t>Vulnerability</a:t>
            </a:r>
            <a:r>
              <a:rPr lang="en-US" sz="4333" spc="-151" u="sng">
                <a:solidFill>
                  <a:srgbClr val="FFFFFF"/>
                </a:solidFill>
                <a:latin typeface="Telegraf"/>
              </a:rPr>
              <a:t>:</a:t>
            </a:r>
            <a:r>
              <a:rPr lang="en-US" sz="4333" spc="-151">
                <a:solidFill>
                  <a:srgbClr val="FFFFFF"/>
                </a:solidFill>
                <a:latin typeface="Telegraf"/>
              </a:rPr>
              <a:t> la catena Vulnerability corrisponde alla nostra fase 2 del processo, ovvero la valutazione della necessità. </a:t>
            </a:r>
          </a:p>
          <a:p>
            <a:pPr>
              <a:lnSpc>
                <a:spcPts val="3899"/>
              </a:lnSpc>
            </a:pP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Un aggiornamento valutato non correttamente, ovvero ritenuto superfluo o addirittura effettuato troppo in là nel tempo, potrebbe creare una vulnerabilità </a:t>
            </a:r>
            <a:r>
              <a:rPr lang="en-US" sz="4333" spc="-151" u="sng">
                <a:solidFill>
                  <a:srgbClr val="FFFFFF"/>
                </a:solidFill>
                <a:latin typeface="Telegraf"/>
              </a:rPr>
              <a:t>che potrebbe sfociare in una vera e propria minaccia.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25459">
            <a:off x="13912428" y="-3196205"/>
            <a:ext cx="6913234" cy="7041257"/>
          </a:xfrm>
          <a:custGeom>
            <a:avLst/>
            <a:gdLst/>
            <a:ahLst/>
            <a:cxnLst/>
            <a:rect r="r" b="b" t="t" l="l"/>
            <a:pathLst>
              <a:path h="7041257" w="6913234">
                <a:moveTo>
                  <a:pt x="0" y="0"/>
                </a:moveTo>
                <a:lnTo>
                  <a:pt x="6913234" y="0"/>
                </a:lnTo>
                <a:lnTo>
                  <a:pt x="6913234" y="7041257"/>
                </a:lnTo>
                <a:lnTo>
                  <a:pt x="0" y="7041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9788" y="411270"/>
            <a:ext cx="5107134" cy="61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00883"/>
            <a:ext cx="15275566" cy="446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Come esempi per le 3 catene richieste:</a:t>
            </a:r>
          </a:p>
          <a:p>
            <a:pPr>
              <a:lnSpc>
                <a:spcPts val="3899"/>
              </a:lnSpc>
            </a:pPr>
          </a:p>
          <a:p>
            <a:pPr>
              <a:lnSpc>
                <a:spcPts val="3899"/>
              </a:lnSpc>
            </a:pPr>
            <a:r>
              <a:rPr lang="en-US" sz="4333" spc="-151" u="sng">
                <a:solidFill>
                  <a:srgbClr val="FFFFFF"/>
                </a:solidFill>
                <a:latin typeface="Telegraf Bold"/>
              </a:rPr>
              <a:t>Impact</a:t>
            </a:r>
            <a:r>
              <a:rPr lang="en-US" sz="4333" spc="-151" u="sng">
                <a:solidFill>
                  <a:srgbClr val="FFFFFF"/>
                </a:solidFill>
                <a:latin typeface="Telegraf Medium"/>
              </a:rPr>
              <a:t>:</a:t>
            </a:r>
            <a:r>
              <a:rPr lang="en-US" sz="4333" spc="-151">
                <a:solidFill>
                  <a:srgbClr val="FFFFFF"/>
                </a:solidFill>
                <a:latin typeface="Telegraf Medium"/>
              </a:rPr>
              <a:t> </a:t>
            </a:r>
            <a:r>
              <a:rPr lang="en-US" sz="4333" spc="-151">
                <a:solidFill>
                  <a:srgbClr val="FFFFFF"/>
                </a:solidFill>
                <a:latin typeface="Telegraf"/>
              </a:rPr>
              <a:t>la catena Impact corrisponde alla nostra fase 6 del processo, ovvero l’installazione del suddetto aggiornamento in un ambiente di staging, come ad esempio una macchina virtuale. </a:t>
            </a:r>
          </a:p>
          <a:p>
            <a:pPr>
              <a:lnSpc>
                <a:spcPts val="3899"/>
              </a:lnSpc>
            </a:pP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Fare questa sorta di test in un ambiente protetto ci permette di verificare l’impatto dell’installazione e il comportamento della macchina.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DAGDIxNpCyQ</dc:identifier>
  <dcterms:modified xsi:type="dcterms:W3CDTF">2011-08-01T06:04:30Z</dcterms:modified>
  <cp:revision>1</cp:revision>
  <dc:title>Esercitazione S1/L1</dc:title>
</cp:coreProperties>
</file>