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  <p:embeddedFont>
      <p:font typeface="Codec Pro Thin" charset="1" panose="00000200000000000000"/>
      <p:regular r:id="rId12"/>
    </p:embeddedFont>
    <p:embeddedFont>
      <p:font typeface="Codec Pro Light" charset="1" panose="000003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 Heavy" charset="1" panose="00000A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5415" y="2075097"/>
            <a:ext cx="15697684" cy="6019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74"/>
              </a:lnSpc>
            </a:pPr>
            <a:r>
              <a:rPr lang="en-US" sz="12811">
                <a:solidFill>
                  <a:srgbClr val="084C6E"/>
                </a:solidFill>
                <a:latin typeface="Codec Pro Bold"/>
              </a:rPr>
              <a:t>ANALISI STATICA AVANZATA CON IDA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7028" y="1177644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Esercizio S11/L2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96135" y="8275231"/>
            <a:ext cx="4946167" cy="45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Mattia Chiriatti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cap="flat" w="28575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47028" y="1177644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Esercizio S11/L2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6" id="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cap="flat" w="28575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2463770" y="2325267"/>
            <a:ext cx="13529987" cy="54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sz="4566" spc="-91">
                <a:solidFill>
                  <a:srgbClr val="084C6E"/>
                </a:solidFill>
                <a:latin typeface="Codec Pro Bold"/>
              </a:rPr>
              <a:t>TRACCIA</a:t>
            </a: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Lo scopo dell’esercizio di oggi è di acquisire esperienza con IDA, un tool fondamentale per l’analisi statica. A tal proposito, con riferimento al malware chiamato «Malware_U3_W3_L2» presente all’interno della cartella «Esercizio_Pratico_U3_W3_L2» sul Desktop della macchina virtuale dedicata all’analisi dei malware, rispondere ai seguenti quesiti, utilizzando IDA Pro. </a:t>
            </a:r>
          </a:p>
          <a:p>
            <a:pPr algn="ctr">
              <a:lnSpc>
                <a:spcPts val="3313"/>
              </a:lnSpc>
            </a:pP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1. Individuare l’indirizzodella funzione DLLMain(così com’è, in esadecimale) </a:t>
            </a: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2. Dalla scheda «imports» individuare la funzione «gethostbyname». Qual è l’indirizzo dell’import? Cosa fa la funzione? </a:t>
            </a: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3. Quante sono le variabili locali della funzionealla locazione di memoria 0x10001656? </a:t>
            </a: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4. Quanti sono, invece, i parametri della funzione sopra? </a:t>
            </a:r>
          </a:p>
          <a:p>
            <a:pPr algn="ctr" marL="0" indent="0" lvl="0">
              <a:lnSpc>
                <a:spcPts val="3313"/>
              </a:lnSpc>
              <a:spcBef>
                <a:spcPct val="0"/>
              </a:spcBef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5. Inserire altre considerazioni macro livello sul malware (comportamento)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5963" y="2014440"/>
            <a:ext cx="13736073" cy="7062805"/>
            <a:chOff x="0" y="0"/>
            <a:chExt cx="3617731" cy="18601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7731" cy="1860163"/>
            </a:xfrm>
            <a:custGeom>
              <a:avLst/>
              <a:gdLst/>
              <a:ahLst/>
              <a:cxnLst/>
              <a:rect r="r" b="b" t="t" l="l"/>
              <a:pathLst>
                <a:path h="1860163" w="3617731">
                  <a:moveTo>
                    <a:pt x="6200" y="0"/>
                  </a:moveTo>
                  <a:lnTo>
                    <a:pt x="3611531" y="0"/>
                  </a:lnTo>
                  <a:cubicBezTo>
                    <a:pt x="3614955" y="0"/>
                    <a:pt x="3617731" y="2776"/>
                    <a:pt x="3617731" y="6200"/>
                  </a:cubicBezTo>
                  <a:lnTo>
                    <a:pt x="3617731" y="1853963"/>
                  </a:lnTo>
                  <a:cubicBezTo>
                    <a:pt x="3617731" y="1855607"/>
                    <a:pt x="3617078" y="1857184"/>
                    <a:pt x="3615915" y="1858347"/>
                  </a:cubicBezTo>
                  <a:cubicBezTo>
                    <a:pt x="3614753" y="1859509"/>
                    <a:pt x="3613176" y="1860163"/>
                    <a:pt x="3611531" y="1860163"/>
                  </a:cubicBezTo>
                  <a:lnTo>
                    <a:pt x="6200" y="1860163"/>
                  </a:lnTo>
                  <a:cubicBezTo>
                    <a:pt x="4556" y="1860163"/>
                    <a:pt x="2979" y="1859509"/>
                    <a:pt x="1816" y="1858347"/>
                  </a:cubicBezTo>
                  <a:cubicBezTo>
                    <a:pt x="653" y="1857184"/>
                    <a:pt x="0" y="1855607"/>
                    <a:pt x="0" y="1853963"/>
                  </a:cubicBezTo>
                  <a:lnTo>
                    <a:pt x="0" y="6200"/>
                  </a:lnTo>
                  <a:cubicBezTo>
                    <a:pt x="0" y="4556"/>
                    <a:pt x="653" y="2979"/>
                    <a:pt x="1816" y="1816"/>
                  </a:cubicBezTo>
                  <a:cubicBezTo>
                    <a:pt x="2979" y="653"/>
                    <a:pt x="4556" y="0"/>
                    <a:pt x="6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17731" cy="188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0220" y="2238704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5" id="15"/>
          <p:cNvSpPr/>
          <p:nvPr/>
        </p:nvSpPr>
        <p:spPr>
          <a:xfrm>
            <a:off x="2520300" y="2710905"/>
            <a:ext cx="13146901" cy="0"/>
          </a:xfrm>
          <a:prstGeom prst="line">
            <a:avLst/>
          </a:prstGeom>
          <a:ln cap="flat" w="1905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187754" y="3279424"/>
            <a:ext cx="8559744" cy="2524137"/>
          </a:xfrm>
          <a:custGeom>
            <a:avLst/>
            <a:gdLst/>
            <a:ahLst/>
            <a:cxnLst/>
            <a:rect r="r" b="b" t="t" l="l"/>
            <a:pathLst>
              <a:path h="2524137" w="8559744">
                <a:moveTo>
                  <a:pt x="0" y="0"/>
                </a:moveTo>
                <a:lnTo>
                  <a:pt x="8559743" y="0"/>
                </a:lnTo>
                <a:lnTo>
                  <a:pt x="8559743" y="2524137"/>
                </a:lnTo>
                <a:lnTo>
                  <a:pt x="0" y="2524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6362555"/>
            <a:ext cx="8647251" cy="1223224"/>
          </a:xfrm>
          <a:custGeom>
            <a:avLst/>
            <a:gdLst/>
            <a:ahLst/>
            <a:cxnLst/>
            <a:rect r="r" b="b" t="t" l="l"/>
            <a:pathLst>
              <a:path h="1223224" w="8647251">
                <a:moveTo>
                  <a:pt x="0" y="0"/>
                </a:moveTo>
                <a:lnTo>
                  <a:pt x="8647251" y="0"/>
                </a:lnTo>
                <a:lnTo>
                  <a:pt x="8647251" y="1223223"/>
                </a:lnTo>
                <a:lnTo>
                  <a:pt x="0" y="1223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705310" y="3385153"/>
            <a:ext cx="4633934" cy="422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Con la funzione “Search for text” cerchiamo “DllMain” e il programma ci darà direttamente il risultato.</a:t>
            </a:r>
          </a:p>
          <a:p>
            <a:pPr algn="ctr">
              <a:lnSpc>
                <a:spcPts val="3313"/>
              </a:lnSpc>
            </a:pPr>
          </a:p>
          <a:p>
            <a:pPr algn="ctr" marL="0" indent="0" lvl="0">
              <a:lnSpc>
                <a:spcPts val="3313"/>
              </a:lnSpc>
              <a:spcBef>
                <a:spcPct val="0"/>
              </a:spcBef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Per individuare la sua allocazione di memoria clicchiamo su Hex View-A fra le schede di analisi di IDA, e troveremo il suo indirizzo: 1000D02E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13765" y="757237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Esercizio S11/L2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20300" y="2095008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Quesito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5963" y="2014440"/>
            <a:ext cx="13736073" cy="7062805"/>
            <a:chOff x="0" y="0"/>
            <a:chExt cx="3617731" cy="18601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7731" cy="1860163"/>
            </a:xfrm>
            <a:custGeom>
              <a:avLst/>
              <a:gdLst/>
              <a:ahLst/>
              <a:cxnLst/>
              <a:rect r="r" b="b" t="t" l="l"/>
              <a:pathLst>
                <a:path h="1860163" w="3617731">
                  <a:moveTo>
                    <a:pt x="6200" y="0"/>
                  </a:moveTo>
                  <a:lnTo>
                    <a:pt x="3611531" y="0"/>
                  </a:lnTo>
                  <a:cubicBezTo>
                    <a:pt x="3614955" y="0"/>
                    <a:pt x="3617731" y="2776"/>
                    <a:pt x="3617731" y="6200"/>
                  </a:cubicBezTo>
                  <a:lnTo>
                    <a:pt x="3617731" y="1853963"/>
                  </a:lnTo>
                  <a:cubicBezTo>
                    <a:pt x="3617731" y="1855607"/>
                    <a:pt x="3617078" y="1857184"/>
                    <a:pt x="3615915" y="1858347"/>
                  </a:cubicBezTo>
                  <a:cubicBezTo>
                    <a:pt x="3614753" y="1859509"/>
                    <a:pt x="3613176" y="1860163"/>
                    <a:pt x="3611531" y="1860163"/>
                  </a:cubicBezTo>
                  <a:lnTo>
                    <a:pt x="6200" y="1860163"/>
                  </a:lnTo>
                  <a:cubicBezTo>
                    <a:pt x="4556" y="1860163"/>
                    <a:pt x="2979" y="1859509"/>
                    <a:pt x="1816" y="1858347"/>
                  </a:cubicBezTo>
                  <a:cubicBezTo>
                    <a:pt x="653" y="1857184"/>
                    <a:pt x="0" y="1855607"/>
                    <a:pt x="0" y="1853963"/>
                  </a:cubicBezTo>
                  <a:lnTo>
                    <a:pt x="0" y="6200"/>
                  </a:lnTo>
                  <a:cubicBezTo>
                    <a:pt x="0" y="4556"/>
                    <a:pt x="653" y="2979"/>
                    <a:pt x="1816" y="1816"/>
                  </a:cubicBezTo>
                  <a:cubicBezTo>
                    <a:pt x="2979" y="653"/>
                    <a:pt x="4556" y="0"/>
                    <a:pt x="6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17731" cy="188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0220" y="2238704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5" id="15"/>
          <p:cNvSpPr/>
          <p:nvPr/>
        </p:nvSpPr>
        <p:spPr>
          <a:xfrm>
            <a:off x="2520300" y="2710905"/>
            <a:ext cx="13146901" cy="0"/>
          </a:xfrm>
          <a:prstGeom prst="line">
            <a:avLst/>
          </a:prstGeom>
          <a:ln cap="flat" w="1905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602062" y="5262120"/>
            <a:ext cx="8519848" cy="903447"/>
          </a:xfrm>
          <a:custGeom>
            <a:avLst/>
            <a:gdLst/>
            <a:ahLst/>
            <a:cxnLst/>
            <a:rect r="r" b="b" t="t" l="l"/>
            <a:pathLst>
              <a:path h="903447" w="8519848">
                <a:moveTo>
                  <a:pt x="0" y="0"/>
                </a:moveTo>
                <a:lnTo>
                  <a:pt x="8519847" y="0"/>
                </a:lnTo>
                <a:lnTo>
                  <a:pt x="8519847" y="903447"/>
                </a:lnTo>
                <a:lnTo>
                  <a:pt x="0" y="903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94222" y="3972253"/>
            <a:ext cx="4633934" cy="338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Dalla scheda di analisi Imports, facciamo una ricerca testuale di “gethostbyname” e troveremo direttamente la funzione nella lista. </a:t>
            </a:r>
          </a:p>
          <a:p>
            <a:pPr algn="ctr" marL="0" indent="0" lvl="0">
              <a:lnSpc>
                <a:spcPts val="3313"/>
              </a:lnSpc>
              <a:spcBef>
                <a:spcPct val="0"/>
              </a:spcBef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Il compito principale di questa funzione è di individuare l’i</a:t>
            </a:r>
            <a:r>
              <a:rPr lang="en-US" sz="2366" spc="-47" strike="noStrike" u="none">
                <a:solidFill>
                  <a:srgbClr val="084C6E"/>
                </a:solidFill>
                <a:latin typeface="Codec Pro"/>
              </a:rPr>
              <a:t>ndirizzo IP dell’Host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20300" y="2095008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Quesito 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5963" y="2014440"/>
            <a:ext cx="13736073" cy="7062805"/>
            <a:chOff x="0" y="0"/>
            <a:chExt cx="3617731" cy="18601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7731" cy="1860163"/>
            </a:xfrm>
            <a:custGeom>
              <a:avLst/>
              <a:gdLst/>
              <a:ahLst/>
              <a:cxnLst/>
              <a:rect r="r" b="b" t="t" l="l"/>
              <a:pathLst>
                <a:path h="1860163" w="3617731">
                  <a:moveTo>
                    <a:pt x="6200" y="0"/>
                  </a:moveTo>
                  <a:lnTo>
                    <a:pt x="3611531" y="0"/>
                  </a:lnTo>
                  <a:cubicBezTo>
                    <a:pt x="3614955" y="0"/>
                    <a:pt x="3617731" y="2776"/>
                    <a:pt x="3617731" y="6200"/>
                  </a:cubicBezTo>
                  <a:lnTo>
                    <a:pt x="3617731" y="1853963"/>
                  </a:lnTo>
                  <a:cubicBezTo>
                    <a:pt x="3617731" y="1855607"/>
                    <a:pt x="3617078" y="1857184"/>
                    <a:pt x="3615915" y="1858347"/>
                  </a:cubicBezTo>
                  <a:cubicBezTo>
                    <a:pt x="3614753" y="1859509"/>
                    <a:pt x="3613176" y="1860163"/>
                    <a:pt x="3611531" y="1860163"/>
                  </a:cubicBezTo>
                  <a:lnTo>
                    <a:pt x="6200" y="1860163"/>
                  </a:lnTo>
                  <a:cubicBezTo>
                    <a:pt x="4556" y="1860163"/>
                    <a:pt x="2979" y="1859509"/>
                    <a:pt x="1816" y="1858347"/>
                  </a:cubicBezTo>
                  <a:cubicBezTo>
                    <a:pt x="653" y="1857184"/>
                    <a:pt x="0" y="1855607"/>
                    <a:pt x="0" y="1853963"/>
                  </a:cubicBezTo>
                  <a:lnTo>
                    <a:pt x="0" y="6200"/>
                  </a:lnTo>
                  <a:cubicBezTo>
                    <a:pt x="0" y="4556"/>
                    <a:pt x="653" y="2979"/>
                    <a:pt x="1816" y="1816"/>
                  </a:cubicBezTo>
                  <a:cubicBezTo>
                    <a:pt x="2979" y="653"/>
                    <a:pt x="4556" y="0"/>
                    <a:pt x="6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17731" cy="188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0220" y="2238704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5" id="15"/>
          <p:cNvSpPr/>
          <p:nvPr/>
        </p:nvSpPr>
        <p:spPr>
          <a:xfrm>
            <a:off x="2520300" y="2710905"/>
            <a:ext cx="13146901" cy="0"/>
          </a:xfrm>
          <a:prstGeom prst="line">
            <a:avLst/>
          </a:prstGeom>
          <a:ln cap="flat" w="1905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214387" y="2891880"/>
            <a:ext cx="5590205" cy="6164899"/>
          </a:xfrm>
          <a:custGeom>
            <a:avLst/>
            <a:gdLst/>
            <a:ahLst/>
            <a:cxnLst/>
            <a:rect r="r" b="b" t="t" l="l"/>
            <a:pathLst>
              <a:path h="6164899" w="5590205">
                <a:moveTo>
                  <a:pt x="0" y="0"/>
                </a:moveTo>
                <a:lnTo>
                  <a:pt x="5590205" y="0"/>
                </a:lnTo>
                <a:lnTo>
                  <a:pt x="5590205" y="6164898"/>
                </a:lnTo>
                <a:lnTo>
                  <a:pt x="0" y="6164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348765" y="2888229"/>
            <a:ext cx="3971454" cy="5799568"/>
            <a:chOff x="0" y="0"/>
            <a:chExt cx="1045980" cy="15274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5980" cy="1527458"/>
            </a:xfrm>
            <a:custGeom>
              <a:avLst/>
              <a:gdLst/>
              <a:ahLst/>
              <a:cxnLst/>
              <a:rect r="r" b="b" t="t" l="l"/>
              <a:pathLst>
                <a:path h="1527458" w="1045980">
                  <a:moveTo>
                    <a:pt x="0" y="0"/>
                  </a:moveTo>
                  <a:lnTo>
                    <a:pt x="1045980" y="0"/>
                  </a:lnTo>
                  <a:lnTo>
                    <a:pt x="1045980" y="1527458"/>
                  </a:lnTo>
                  <a:lnTo>
                    <a:pt x="0" y="1527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045980" cy="1556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495307" y="2998673"/>
            <a:ext cx="4633934" cy="548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Torniamo alla visualizzazione grafica di IDA e, utilizzando la funzione Jump To Address, ci rechiamo nell’indirizzo specificato.</a:t>
            </a:r>
          </a:p>
          <a:p>
            <a:pPr algn="ctr">
              <a:lnSpc>
                <a:spcPts val="3313"/>
              </a:lnSpc>
            </a:pPr>
          </a:p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Al suo interno, troviamo 23 variabili (rettangolo verde) e 1 parametro (rettangolo rosso).</a:t>
            </a:r>
          </a:p>
          <a:p>
            <a:pPr algn="ctr" marL="0" indent="0" lvl="0">
              <a:lnSpc>
                <a:spcPts val="3313"/>
              </a:lnSpc>
              <a:spcBef>
                <a:spcPct val="0"/>
              </a:spcBef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Le variabili sono caratterizzate da un offset negativo, mentre i parametri hanno un offset positivo.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348765" y="8675451"/>
            <a:ext cx="3971454" cy="381328"/>
            <a:chOff x="0" y="0"/>
            <a:chExt cx="1045980" cy="1004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5980" cy="100432"/>
            </a:xfrm>
            <a:custGeom>
              <a:avLst/>
              <a:gdLst/>
              <a:ahLst/>
              <a:cxnLst/>
              <a:rect r="r" b="b" t="t" l="l"/>
              <a:pathLst>
                <a:path h="100432" w="1045980">
                  <a:moveTo>
                    <a:pt x="0" y="0"/>
                  </a:moveTo>
                  <a:lnTo>
                    <a:pt x="1045980" y="0"/>
                  </a:lnTo>
                  <a:lnTo>
                    <a:pt x="1045980" y="100432"/>
                  </a:lnTo>
                  <a:lnTo>
                    <a:pt x="0" y="1004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045980" cy="129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520300" y="2095008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Quesiti 3 e 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5963" y="2014440"/>
            <a:ext cx="13736073" cy="7062805"/>
            <a:chOff x="0" y="0"/>
            <a:chExt cx="3617731" cy="18601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7731" cy="1860163"/>
            </a:xfrm>
            <a:custGeom>
              <a:avLst/>
              <a:gdLst/>
              <a:ahLst/>
              <a:cxnLst/>
              <a:rect r="r" b="b" t="t" l="l"/>
              <a:pathLst>
                <a:path h="1860163" w="3617731">
                  <a:moveTo>
                    <a:pt x="6200" y="0"/>
                  </a:moveTo>
                  <a:lnTo>
                    <a:pt x="3611531" y="0"/>
                  </a:lnTo>
                  <a:cubicBezTo>
                    <a:pt x="3614955" y="0"/>
                    <a:pt x="3617731" y="2776"/>
                    <a:pt x="3617731" y="6200"/>
                  </a:cubicBezTo>
                  <a:lnTo>
                    <a:pt x="3617731" y="1853963"/>
                  </a:lnTo>
                  <a:cubicBezTo>
                    <a:pt x="3617731" y="1855607"/>
                    <a:pt x="3617078" y="1857184"/>
                    <a:pt x="3615915" y="1858347"/>
                  </a:cubicBezTo>
                  <a:cubicBezTo>
                    <a:pt x="3614753" y="1859509"/>
                    <a:pt x="3613176" y="1860163"/>
                    <a:pt x="3611531" y="1860163"/>
                  </a:cubicBezTo>
                  <a:lnTo>
                    <a:pt x="6200" y="1860163"/>
                  </a:lnTo>
                  <a:cubicBezTo>
                    <a:pt x="4556" y="1860163"/>
                    <a:pt x="2979" y="1859509"/>
                    <a:pt x="1816" y="1858347"/>
                  </a:cubicBezTo>
                  <a:cubicBezTo>
                    <a:pt x="653" y="1857184"/>
                    <a:pt x="0" y="1855607"/>
                    <a:pt x="0" y="1853963"/>
                  </a:cubicBezTo>
                  <a:lnTo>
                    <a:pt x="0" y="6200"/>
                  </a:lnTo>
                  <a:cubicBezTo>
                    <a:pt x="0" y="4556"/>
                    <a:pt x="653" y="2979"/>
                    <a:pt x="1816" y="1816"/>
                  </a:cubicBezTo>
                  <a:cubicBezTo>
                    <a:pt x="2979" y="653"/>
                    <a:pt x="4556" y="0"/>
                    <a:pt x="6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17731" cy="188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0220" y="2238704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5" id="15"/>
          <p:cNvSpPr/>
          <p:nvPr/>
        </p:nvSpPr>
        <p:spPr>
          <a:xfrm>
            <a:off x="2520300" y="2710905"/>
            <a:ext cx="13146901" cy="0"/>
          </a:xfrm>
          <a:prstGeom prst="line">
            <a:avLst/>
          </a:prstGeom>
          <a:ln cap="flat" w="1905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955088" y="4494545"/>
            <a:ext cx="9144000" cy="2786231"/>
          </a:xfrm>
          <a:custGeom>
            <a:avLst/>
            <a:gdLst/>
            <a:ahLst/>
            <a:cxnLst/>
            <a:rect r="r" b="b" t="t" l="l"/>
            <a:pathLst>
              <a:path h="2786231" w="9144000">
                <a:moveTo>
                  <a:pt x="0" y="0"/>
                </a:moveTo>
                <a:lnTo>
                  <a:pt x="9144000" y="0"/>
                </a:lnTo>
                <a:lnTo>
                  <a:pt x="9144000" y="2786230"/>
                </a:lnTo>
                <a:lnTo>
                  <a:pt x="0" y="278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692039" y="3936520"/>
            <a:ext cx="5623193" cy="380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13"/>
              </a:lnSpc>
              <a:spcBef>
                <a:spcPct val="0"/>
              </a:spcBef>
            </a:pPr>
            <a:r>
              <a:rPr lang="en-US" sz="2366" spc="-47">
                <a:solidFill>
                  <a:srgbClr val="084C6E"/>
                </a:solidFill>
                <a:latin typeface="Codec Pro"/>
              </a:rPr>
              <a:t>Dopo varie supposizioni e ricerche, si può dire che il malware si comporti come una backdoor, in quanto prova a rilevare l’IP dell’host e, a seguito di alcune ricerche, si sono riscontrate alcune funzioni come “send” e “recv” che sono sintomo, per l’appunto, di una malware che potrebbe prefiggersi di creare una backdoor.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20300" y="2095008"/>
            <a:ext cx="30984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989" spc="-59">
                <a:solidFill>
                  <a:srgbClr val="084C6E"/>
                </a:solidFill>
                <a:latin typeface="Codec Pro"/>
              </a:rPr>
              <a:t>Quesito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DAF9_SbHjg8</dc:identifier>
  <dcterms:modified xsi:type="dcterms:W3CDTF">2011-08-01T06:04:30Z</dcterms:modified>
  <cp:revision>1</cp:revision>
  <dc:title>Indirizzo Ip dell’Host</dc:title>
</cp:coreProperties>
</file>