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8288000" cy="10287000"/>
  <p:notesSz cx="6858000" cy="9144000"/>
  <p:embeddedFontLst>
    <p:embeddedFont>
      <p:font typeface="Roboto" panose="02000000000000000000" pitchFamily="2" charset="0"/>
      <p:regular r:id="rId14"/>
    </p:embeddedFont>
    <p:embeddedFont>
      <p:font typeface="Roboto Bold" panose="020B0604020202020204" charset="0"/>
      <p:regular r:id="rId1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0" d="100"/>
          <a:sy n="70" d="100"/>
        </p:scale>
        <p:origin x="774"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1/15/2024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‹N›</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txBody>
          <a:bodyPr/>
          <a:lstStyle/>
          <a:p>
            <a:endParaRPr lang="it-IT"/>
          </a:p>
        </p:txBody>
      </p:sp>
      <p:sp>
        <p:nvSpPr>
          <p:cNvPr id="3" name="AutoShape 3"/>
          <p:cNvSpPr/>
          <p:nvPr/>
        </p:nvSpPr>
        <p:spPr>
          <a:xfrm>
            <a:off x="9144000" y="4920527"/>
            <a:ext cx="1227699" cy="0"/>
          </a:xfrm>
          <a:prstGeom prst="line">
            <a:avLst/>
          </a:prstGeom>
          <a:ln w="95250" cap="flat">
            <a:solidFill>
              <a:srgbClr val="F23436"/>
            </a:solidFill>
            <a:prstDash val="solid"/>
            <a:headEnd type="none" w="sm" len="sm"/>
            <a:tailEnd type="none" w="sm" len="sm"/>
          </a:ln>
        </p:spPr>
        <p:txBody>
          <a:bodyPr/>
          <a:lstStyle/>
          <a:p>
            <a:endParaRPr lang="it-IT"/>
          </a:p>
        </p:txBody>
      </p:sp>
      <p:sp>
        <p:nvSpPr>
          <p:cNvPr id="4" name="AutoShape 4"/>
          <p:cNvSpPr/>
          <p:nvPr/>
        </p:nvSpPr>
        <p:spPr>
          <a:xfrm>
            <a:off x="7916301" y="4920527"/>
            <a:ext cx="1227699" cy="0"/>
          </a:xfrm>
          <a:prstGeom prst="line">
            <a:avLst/>
          </a:prstGeom>
          <a:ln w="95250" cap="flat">
            <a:solidFill>
              <a:srgbClr val="FFFFFF"/>
            </a:solidFill>
            <a:prstDash val="solid"/>
            <a:headEnd type="none" w="sm" len="sm"/>
            <a:tailEnd type="none" w="sm" len="sm"/>
          </a:ln>
        </p:spPr>
        <p:txBody>
          <a:bodyPr/>
          <a:lstStyle/>
          <a:p>
            <a:endParaRPr lang="it-IT"/>
          </a:p>
        </p:txBody>
      </p:sp>
      <p:sp>
        <p:nvSpPr>
          <p:cNvPr id="5" name="TextBox 5"/>
          <p:cNvSpPr txBox="1"/>
          <p:nvPr/>
        </p:nvSpPr>
        <p:spPr>
          <a:xfrm>
            <a:off x="1707930" y="1649150"/>
            <a:ext cx="14872140" cy="2126501"/>
          </a:xfrm>
          <a:prstGeom prst="rect">
            <a:avLst/>
          </a:prstGeom>
        </p:spPr>
        <p:txBody>
          <a:bodyPr lIns="0" tIns="0" rIns="0" bIns="0" rtlCol="0" anchor="t">
            <a:spAutoFit/>
          </a:bodyPr>
          <a:lstStyle/>
          <a:p>
            <a:pPr algn="ctr">
              <a:lnSpc>
                <a:spcPts val="5641"/>
              </a:lnSpc>
            </a:pPr>
            <a:r>
              <a:rPr lang="en-US" sz="4029">
                <a:solidFill>
                  <a:srgbClr val="FFFFFF"/>
                </a:solidFill>
                <a:latin typeface="Roboto Bold"/>
              </a:rPr>
              <a:t>Utilizzando Ettercap andiamo a simulare un attacco ARP-Poisoning. La macchina web vittima è a piacere, in alternativa si può usare: vulnweb. http://testphp.vulnweb.com/login.php</a:t>
            </a:r>
          </a:p>
        </p:txBody>
      </p:sp>
      <p:sp>
        <p:nvSpPr>
          <p:cNvPr id="6" name="TextBox 6"/>
          <p:cNvSpPr txBox="1"/>
          <p:nvPr/>
        </p:nvSpPr>
        <p:spPr>
          <a:xfrm>
            <a:off x="5402622" y="5712276"/>
            <a:ext cx="7482757" cy="3258808"/>
          </a:xfrm>
          <a:prstGeom prst="rect">
            <a:avLst/>
          </a:prstGeom>
        </p:spPr>
        <p:txBody>
          <a:bodyPr lIns="0" tIns="0" rIns="0" bIns="0" rtlCol="0" anchor="t">
            <a:spAutoFit/>
          </a:bodyPr>
          <a:lstStyle/>
          <a:p>
            <a:pPr>
              <a:lnSpc>
                <a:spcPts val="5180"/>
              </a:lnSpc>
            </a:pPr>
            <a:r>
              <a:rPr lang="en-US" sz="3700">
                <a:solidFill>
                  <a:srgbClr val="F23436"/>
                </a:solidFill>
                <a:latin typeface="Roboto Bold"/>
              </a:rPr>
              <a:t>Fare un report su: </a:t>
            </a:r>
          </a:p>
          <a:p>
            <a:pPr>
              <a:lnSpc>
                <a:spcPts val="5180"/>
              </a:lnSpc>
            </a:pPr>
            <a:r>
              <a:rPr lang="en-US" sz="3700">
                <a:solidFill>
                  <a:srgbClr val="F23436"/>
                </a:solidFill>
                <a:latin typeface="Roboto Bold"/>
                <a:ea typeface="Roboto Bold"/>
              </a:rPr>
              <a:t>● Cos’è il protocollo ARP. </a:t>
            </a:r>
          </a:p>
          <a:p>
            <a:pPr>
              <a:lnSpc>
                <a:spcPts val="5180"/>
              </a:lnSpc>
            </a:pPr>
            <a:r>
              <a:rPr lang="en-US" sz="3700">
                <a:solidFill>
                  <a:srgbClr val="F23436"/>
                </a:solidFill>
                <a:latin typeface="Roboto Bold"/>
                <a:ea typeface="Roboto Bold"/>
              </a:rPr>
              <a:t>● Cosa sono gli attacchi MITM. </a:t>
            </a:r>
          </a:p>
          <a:p>
            <a:pPr>
              <a:lnSpc>
                <a:spcPts val="5180"/>
              </a:lnSpc>
            </a:pPr>
            <a:r>
              <a:rPr lang="en-US" sz="3700">
                <a:solidFill>
                  <a:srgbClr val="F23436"/>
                </a:solidFill>
                <a:latin typeface="Roboto Bold"/>
                <a:ea typeface="Roboto Bold"/>
              </a:rPr>
              <a:t>● Cos’è l'attacco ARP-Poisoning. </a:t>
            </a:r>
          </a:p>
          <a:p>
            <a:pPr>
              <a:lnSpc>
                <a:spcPts val="5180"/>
              </a:lnSpc>
            </a:pPr>
            <a:r>
              <a:rPr lang="en-US" sz="3700">
                <a:solidFill>
                  <a:srgbClr val="F23436"/>
                </a:solidFill>
                <a:latin typeface="Roboto Bold"/>
                <a:ea typeface="Roboto Bold"/>
              </a:rPr>
              <a:t>● Le fasi dell'attacco.</a:t>
            </a:r>
          </a:p>
        </p:txBody>
      </p:sp>
      <p:sp>
        <p:nvSpPr>
          <p:cNvPr id="7" name="TextBox 7"/>
          <p:cNvSpPr txBox="1"/>
          <p:nvPr/>
        </p:nvSpPr>
        <p:spPr>
          <a:xfrm>
            <a:off x="353138" y="271757"/>
            <a:ext cx="2932433" cy="514351"/>
          </a:xfrm>
          <a:prstGeom prst="rect">
            <a:avLst/>
          </a:prstGeom>
        </p:spPr>
        <p:txBody>
          <a:bodyPr lIns="0" tIns="0" rIns="0" bIns="0" rtlCol="0" anchor="t">
            <a:spAutoFit/>
          </a:bodyPr>
          <a:lstStyle/>
          <a:p>
            <a:pPr algn="ctr">
              <a:lnSpc>
                <a:spcPts val="4199"/>
              </a:lnSpc>
            </a:pPr>
            <a:r>
              <a:rPr lang="en-US" sz="2999" spc="44">
                <a:solidFill>
                  <a:srgbClr val="FFFFFF"/>
                </a:solidFill>
                <a:latin typeface="Roboto"/>
              </a:rPr>
              <a:t>Pratica S6/L1</a:t>
            </a:r>
          </a:p>
        </p:txBody>
      </p:sp>
      <p:sp>
        <p:nvSpPr>
          <p:cNvPr id="8" name="TextBox 8"/>
          <p:cNvSpPr txBox="1"/>
          <p:nvPr/>
        </p:nvSpPr>
        <p:spPr>
          <a:xfrm>
            <a:off x="14965917" y="9552995"/>
            <a:ext cx="2932433" cy="464820"/>
          </a:xfrm>
          <a:prstGeom prst="rect">
            <a:avLst/>
          </a:prstGeom>
        </p:spPr>
        <p:txBody>
          <a:bodyPr lIns="0" tIns="0" rIns="0" bIns="0" rtlCol="0" anchor="t">
            <a:spAutoFit/>
          </a:bodyPr>
          <a:lstStyle/>
          <a:p>
            <a:pPr algn="ctr">
              <a:lnSpc>
                <a:spcPts val="3779"/>
              </a:lnSpc>
            </a:pPr>
            <a:r>
              <a:rPr lang="en-US" sz="2699" spc="40">
                <a:solidFill>
                  <a:srgbClr val="FFFFFF"/>
                </a:solidFill>
                <a:latin typeface="Roboto"/>
              </a:rPr>
              <a:t>Mattia Chiriatti</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txBody>
          <a:bodyPr/>
          <a:lstStyle/>
          <a:p>
            <a:endParaRPr lang="it-IT"/>
          </a:p>
        </p:txBody>
      </p:sp>
      <p:sp>
        <p:nvSpPr>
          <p:cNvPr id="3" name="Freeform 3"/>
          <p:cNvSpPr/>
          <p:nvPr/>
        </p:nvSpPr>
        <p:spPr>
          <a:xfrm>
            <a:off x="5371155" y="338432"/>
            <a:ext cx="7545690" cy="6142343"/>
          </a:xfrm>
          <a:custGeom>
            <a:avLst/>
            <a:gdLst/>
            <a:ahLst/>
            <a:cxnLst/>
            <a:rect l="l" t="t" r="r" b="b"/>
            <a:pathLst>
              <a:path w="7545690" h="6142343">
                <a:moveTo>
                  <a:pt x="0" y="0"/>
                </a:moveTo>
                <a:lnTo>
                  <a:pt x="7545690" y="0"/>
                </a:lnTo>
                <a:lnTo>
                  <a:pt x="7545690" y="6142343"/>
                </a:lnTo>
                <a:lnTo>
                  <a:pt x="0" y="6142343"/>
                </a:lnTo>
                <a:lnTo>
                  <a:pt x="0" y="0"/>
                </a:lnTo>
                <a:close/>
              </a:path>
            </a:pathLst>
          </a:custGeom>
          <a:blipFill>
            <a:blip r:embed="rId3"/>
            <a:stretch>
              <a:fillRect/>
            </a:stretch>
          </a:blipFill>
        </p:spPr>
        <p:txBody>
          <a:bodyPr/>
          <a:lstStyle/>
          <a:p>
            <a:endParaRPr lang="it-IT"/>
          </a:p>
        </p:txBody>
      </p:sp>
      <p:sp>
        <p:nvSpPr>
          <p:cNvPr id="4" name="TextBox 4"/>
          <p:cNvSpPr txBox="1"/>
          <p:nvPr/>
        </p:nvSpPr>
        <p:spPr>
          <a:xfrm>
            <a:off x="1707930" y="6395050"/>
            <a:ext cx="14872140" cy="2840876"/>
          </a:xfrm>
          <a:prstGeom prst="rect">
            <a:avLst/>
          </a:prstGeom>
        </p:spPr>
        <p:txBody>
          <a:bodyPr lIns="0" tIns="0" rIns="0" bIns="0" rtlCol="0" anchor="t">
            <a:spAutoFit/>
          </a:bodyPr>
          <a:lstStyle/>
          <a:p>
            <a:pPr algn="ctr">
              <a:lnSpc>
                <a:spcPts val="5641"/>
              </a:lnSpc>
            </a:pPr>
            <a:r>
              <a:rPr lang="en-US" sz="4029">
                <a:solidFill>
                  <a:srgbClr val="FFFFFF"/>
                </a:solidFill>
                <a:latin typeface="Roboto Bold"/>
              </a:rPr>
              <a:t>Avviato lo sniffing, dal mio pc proverò a fare un accesso a Vulnweb, un sito dedicato alla pratica sugli attacchi informatici, provando a effettuare un accesso con delle credenziali casuali come “user-user”.</a:t>
            </a:r>
          </a:p>
        </p:txBody>
      </p:sp>
      <p:sp>
        <p:nvSpPr>
          <p:cNvPr id="5" name="TextBox 5"/>
          <p:cNvSpPr txBox="1"/>
          <p:nvPr/>
        </p:nvSpPr>
        <p:spPr>
          <a:xfrm>
            <a:off x="353138" y="271757"/>
            <a:ext cx="2932433" cy="514351"/>
          </a:xfrm>
          <a:prstGeom prst="rect">
            <a:avLst/>
          </a:prstGeom>
        </p:spPr>
        <p:txBody>
          <a:bodyPr lIns="0" tIns="0" rIns="0" bIns="0" rtlCol="0" anchor="t">
            <a:spAutoFit/>
          </a:bodyPr>
          <a:lstStyle/>
          <a:p>
            <a:pPr algn="ctr">
              <a:lnSpc>
                <a:spcPts val="4199"/>
              </a:lnSpc>
            </a:pPr>
            <a:r>
              <a:rPr lang="en-US" sz="2999" spc="44">
                <a:solidFill>
                  <a:srgbClr val="FFFFFF"/>
                </a:solidFill>
                <a:latin typeface="Roboto"/>
              </a:rPr>
              <a:t>Pratica S6/L1</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txBody>
          <a:bodyPr/>
          <a:lstStyle/>
          <a:p>
            <a:endParaRPr lang="it-IT"/>
          </a:p>
        </p:txBody>
      </p:sp>
      <p:sp>
        <p:nvSpPr>
          <p:cNvPr id="3" name="Freeform 3"/>
          <p:cNvSpPr/>
          <p:nvPr/>
        </p:nvSpPr>
        <p:spPr>
          <a:xfrm>
            <a:off x="4305171" y="338432"/>
            <a:ext cx="9677657" cy="5701842"/>
          </a:xfrm>
          <a:custGeom>
            <a:avLst/>
            <a:gdLst/>
            <a:ahLst/>
            <a:cxnLst/>
            <a:rect l="l" t="t" r="r" b="b"/>
            <a:pathLst>
              <a:path w="9677657" h="5701842">
                <a:moveTo>
                  <a:pt x="0" y="0"/>
                </a:moveTo>
                <a:lnTo>
                  <a:pt x="9677658" y="0"/>
                </a:lnTo>
                <a:lnTo>
                  <a:pt x="9677658" y="5701843"/>
                </a:lnTo>
                <a:lnTo>
                  <a:pt x="0" y="5701843"/>
                </a:lnTo>
                <a:lnTo>
                  <a:pt x="0" y="0"/>
                </a:lnTo>
                <a:close/>
              </a:path>
            </a:pathLst>
          </a:custGeom>
          <a:blipFill>
            <a:blip r:embed="rId3"/>
            <a:stretch>
              <a:fillRect/>
            </a:stretch>
          </a:blipFill>
        </p:spPr>
        <p:txBody>
          <a:bodyPr/>
          <a:lstStyle/>
          <a:p>
            <a:endParaRPr lang="it-IT"/>
          </a:p>
        </p:txBody>
      </p:sp>
      <p:grpSp>
        <p:nvGrpSpPr>
          <p:cNvPr id="4" name="Group 4"/>
          <p:cNvGrpSpPr/>
          <p:nvPr/>
        </p:nvGrpSpPr>
        <p:grpSpPr>
          <a:xfrm>
            <a:off x="4000433" y="4482374"/>
            <a:ext cx="7860429" cy="939369"/>
            <a:chOff x="0" y="0"/>
            <a:chExt cx="2070237" cy="247406"/>
          </a:xfrm>
        </p:grpSpPr>
        <p:sp>
          <p:nvSpPr>
            <p:cNvPr id="5" name="Freeform 5"/>
            <p:cNvSpPr/>
            <p:nvPr/>
          </p:nvSpPr>
          <p:spPr>
            <a:xfrm>
              <a:off x="0" y="0"/>
              <a:ext cx="2070237" cy="247406"/>
            </a:xfrm>
            <a:custGeom>
              <a:avLst/>
              <a:gdLst/>
              <a:ahLst/>
              <a:cxnLst/>
              <a:rect l="l" t="t" r="r" b="b"/>
              <a:pathLst>
                <a:path w="2070237" h="247406">
                  <a:moveTo>
                    <a:pt x="0" y="0"/>
                  </a:moveTo>
                  <a:lnTo>
                    <a:pt x="2070237" y="0"/>
                  </a:lnTo>
                  <a:lnTo>
                    <a:pt x="2070237" y="247406"/>
                  </a:lnTo>
                  <a:lnTo>
                    <a:pt x="0" y="247406"/>
                  </a:lnTo>
                  <a:close/>
                </a:path>
              </a:pathLst>
            </a:custGeom>
            <a:solidFill>
              <a:srgbClr val="000000">
                <a:alpha val="0"/>
              </a:srgbClr>
            </a:solidFill>
            <a:ln w="38100" cap="sq">
              <a:solidFill>
                <a:srgbClr val="F23436"/>
              </a:solidFill>
              <a:prstDash val="solid"/>
              <a:miter/>
            </a:ln>
          </p:spPr>
          <p:txBody>
            <a:bodyPr/>
            <a:lstStyle/>
            <a:p>
              <a:endParaRPr lang="it-IT"/>
            </a:p>
          </p:txBody>
        </p:sp>
        <p:sp>
          <p:nvSpPr>
            <p:cNvPr id="6" name="TextBox 6"/>
            <p:cNvSpPr txBox="1"/>
            <p:nvPr/>
          </p:nvSpPr>
          <p:spPr>
            <a:xfrm>
              <a:off x="0" y="-38100"/>
              <a:ext cx="2070237" cy="285506"/>
            </a:xfrm>
            <a:prstGeom prst="rect">
              <a:avLst/>
            </a:prstGeom>
          </p:spPr>
          <p:txBody>
            <a:bodyPr lIns="50800" tIns="50800" rIns="50800" bIns="50800" rtlCol="0" anchor="ctr"/>
            <a:lstStyle/>
            <a:p>
              <a:pPr algn="ctr">
                <a:lnSpc>
                  <a:spcPts val="2659"/>
                </a:lnSpc>
                <a:spcBef>
                  <a:spcPct val="0"/>
                </a:spcBef>
              </a:pPr>
              <a:endParaRPr/>
            </a:p>
          </p:txBody>
        </p:sp>
      </p:grpSp>
      <p:sp>
        <p:nvSpPr>
          <p:cNvPr id="7" name="TextBox 7"/>
          <p:cNvSpPr txBox="1"/>
          <p:nvPr/>
        </p:nvSpPr>
        <p:spPr>
          <a:xfrm>
            <a:off x="1707930" y="6395050"/>
            <a:ext cx="14872140" cy="2126501"/>
          </a:xfrm>
          <a:prstGeom prst="rect">
            <a:avLst/>
          </a:prstGeom>
        </p:spPr>
        <p:txBody>
          <a:bodyPr lIns="0" tIns="0" rIns="0" bIns="0" rtlCol="0" anchor="t">
            <a:spAutoFit/>
          </a:bodyPr>
          <a:lstStyle/>
          <a:p>
            <a:pPr algn="ctr">
              <a:lnSpc>
                <a:spcPts val="5641"/>
              </a:lnSpc>
            </a:pPr>
            <a:r>
              <a:rPr lang="en-US" sz="4029">
                <a:solidFill>
                  <a:srgbClr val="FFFFFF"/>
                </a:solidFill>
                <a:latin typeface="Roboto Bold"/>
              </a:rPr>
              <a:t>Ed ecco che le credenziali vengono visualizzate a schermo tramite Ettercap: la sezione CONTENT, infatti, mi dà immediato riscontro delle credenziali che avevo inserito poco prima.</a:t>
            </a:r>
          </a:p>
        </p:txBody>
      </p:sp>
      <p:sp>
        <p:nvSpPr>
          <p:cNvPr id="8" name="TextBox 8"/>
          <p:cNvSpPr txBox="1"/>
          <p:nvPr/>
        </p:nvSpPr>
        <p:spPr>
          <a:xfrm>
            <a:off x="353138" y="271757"/>
            <a:ext cx="2932433" cy="514351"/>
          </a:xfrm>
          <a:prstGeom prst="rect">
            <a:avLst/>
          </a:prstGeom>
        </p:spPr>
        <p:txBody>
          <a:bodyPr lIns="0" tIns="0" rIns="0" bIns="0" rtlCol="0" anchor="t">
            <a:spAutoFit/>
          </a:bodyPr>
          <a:lstStyle/>
          <a:p>
            <a:pPr algn="ctr">
              <a:lnSpc>
                <a:spcPts val="4199"/>
              </a:lnSpc>
            </a:pPr>
            <a:r>
              <a:rPr lang="en-US" sz="2999" spc="44">
                <a:solidFill>
                  <a:srgbClr val="FFFFFF"/>
                </a:solidFill>
                <a:latin typeface="Roboto"/>
              </a:rPr>
              <a:t>Pratica S6/L1</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txBody>
          <a:bodyPr/>
          <a:lstStyle/>
          <a:p>
            <a:endParaRPr lang="it-IT"/>
          </a:p>
        </p:txBody>
      </p:sp>
      <p:sp>
        <p:nvSpPr>
          <p:cNvPr id="3" name="Freeform 3"/>
          <p:cNvSpPr/>
          <p:nvPr/>
        </p:nvSpPr>
        <p:spPr>
          <a:xfrm>
            <a:off x="4409316" y="542070"/>
            <a:ext cx="8598178" cy="5938705"/>
          </a:xfrm>
          <a:custGeom>
            <a:avLst/>
            <a:gdLst/>
            <a:ahLst/>
            <a:cxnLst/>
            <a:rect l="l" t="t" r="r" b="b"/>
            <a:pathLst>
              <a:path w="8598178" h="5938705">
                <a:moveTo>
                  <a:pt x="0" y="0"/>
                </a:moveTo>
                <a:lnTo>
                  <a:pt x="8598178" y="0"/>
                </a:lnTo>
                <a:lnTo>
                  <a:pt x="8598178" y="5938705"/>
                </a:lnTo>
                <a:lnTo>
                  <a:pt x="0" y="5938705"/>
                </a:lnTo>
                <a:lnTo>
                  <a:pt x="0" y="0"/>
                </a:lnTo>
                <a:close/>
              </a:path>
            </a:pathLst>
          </a:custGeom>
          <a:blipFill>
            <a:blip r:embed="rId3"/>
            <a:stretch>
              <a:fillRect/>
            </a:stretch>
          </a:blipFill>
        </p:spPr>
        <p:txBody>
          <a:bodyPr/>
          <a:lstStyle/>
          <a:p>
            <a:endParaRPr lang="it-IT"/>
          </a:p>
        </p:txBody>
      </p:sp>
      <p:grpSp>
        <p:nvGrpSpPr>
          <p:cNvPr id="4" name="Group 4"/>
          <p:cNvGrpSpPr/>
          <p:nvPr/>
        </p:nvGrpSpPr>
        <p:grpSpPr>
          <a:xfrm>
            <a:off x="4271925" y="3778246"/>
            <a:ext cx="8873686" cy="372632"/>
            <a:chOff x="0" y="0"/>
            <a:chExt cx="2337103" cy="98142"/>
          </a:xfrm>
        </p:grpSpPr>
        <p:sp>
          <p:nvSpPr>
            <p:cNvPr id="5" name="Freeform 5"/>
            <p:cNvSpPr/>
            <p:nvPr/>
          </p:nvSpPr>
          <p:spPr>
            <a:xfrm>
              <a:off x="0" y="0"/>
              <a:ext cx="2337103" cy="98142"/>
            </a:xfrm>
            <a:custGeom>
              <a:avLst/>
              <a:gdLst/>
              <a:ahLst/>
              <a:cxnLst/>
              <a:rect l="l" t="t" r="r" b="b"/>
              <a:pathLst>
                <a:path w="2337103" h="98142">
                  <a:moveTo>
                    <a:pt x="0" y="0"/>
                  </a:moveTo>
                  <a:lnTo>
                    <a:pt x="2337103" y="0"/>
                  </a:lnTo>
                  <a:lnTo>
                    <a:pt x="2337103" y="98142"/>
                  </a:lnTo>
                  <a:lnTo>
                    <a:pt x="0" y="98142"/>
                  </a:lnTo>
                  <a:close/>
                </a:path>
              </a:pathLst>
            </a:custGeom>
            <a:solidFill>
              <a:srgbClr val="000000">
                <a:alpha val="0"/>
              </a:srgbClr>
            </a:solidFill>
            <a:ln w="38100" cap="sq">
              <a:solidFill>
                <a:srgbClr val="F23436"/>
              </a:solidFill>
              <a:prstDash val="solid"/>
              <a:miter/>
            </a:ln>
          </p:spPr>
          <p:txBody>
            <a:bodyPr/>
            <a:lstStyle/>
            <a:p>
              <a:endParaRPr lang="it-IT"/>
            </a:p>
          </p:txBody>
        </p:sp>
        <p:sp>
          <p:nvSpPr>
            <p:cNvPr id="6" name="TextBox 6"/>
            <p:cNvSpPr txBox="1"/>
            <p:nvPr/>
          </p:nvSpPr>
          <p:spPr>
            <a:xfrm>
              <a:off x="0" y="-38100"/>
              <a:ext cx="2337103" cy="136242"/>
            </a:xfrm>
            <a:prstGeom prst="rect">
              <a:avLst/>
            </a:prstGeom>
          </p:spPr>
          <p:txBody>
            <a:bodyPr lIns="50800" tIns="50800" rIns="50800" bIns="50800" rtlCol="0" anchor="ctr"/>
            <a:lstStyle/>
            <a:p>
              <a:pPr algn="ctr">
                <a:lnSpc>
                  <a:spcPts val="2659"/>
                </a:lnSpc>
                <a:spcBef>
                  <a:spcPct val="0"/>
                </a:spcBef>
              </a:pPr>
              <a:endParaRPr/>
            </a:p>
          </p:txBody>
        </p:sp>
      </p:grpSp>
      <p:sp>
        <p:nvSpPr>
          <p:cNvPr id="7" name="TextBox 7"/>
          <p:cNvSpPr txBox="1"/>
          <p:nvPr/>
        </p:nvSpPr>
        <p:spPr>
          <a:xfrm>
            <a:off x="1757675" y="6645009"/>
            <a:ext cx="14772649" cy="2990150"/>
          </a:xfrm>
          <a:prstGeom prst="rect">
            <a:avLst/>
          </a:prstGeom>
        </p:spPr>
        <p:txBody>
          <a:bodyPr lIns="0" tIns="0" rIns="0" bIns="0" rtlCol="0" anchor="t">
            <a:spAutoFit/>
          </a:bodyPr>
          <a:lstStyle/>
          <a:p>
            <a:pPr algn="ctr">
              <a:lnSpc>
                <a:spcPts val="4763"/>
              </a:lnSpc>
            </a:pPr>
            <a:r>
              <a:rPr lang="en-US" sz="3402">
                <a:solidFill>
                  <a:srgbClr val="FFFFFF"/>
                </a:solidFill>
                <a:latin typeface="Roboto Bold"/>
              </a:rPr>
              <a:t>A maggior sostegno del buon lavoro svolto, mentre ho effettuato lo sniffing con Ettercap, ho avviato anche una sessione di Wireshark. Nelle varie righe presentate dallo sniffing di Wireshark, infatti, potremmo incontrare delle righe che, una volta aperte singolarmente, ci evidenzieranno la presenza di un’anomalia (in giallo nella sezione in basso).</a:t>
            </a:r>
          </a:p>
        </p:txBody>
      </p:sp>
      <p:sp>
        <p:nvSpPr>
          <p:cNvPr id="8" name="TextBox 8"/>
          <p:cNvSpPr txBox="1"/>
          <p:nvPr/>
        </p:nvSpPr>
        <p:spPr>
          <a:xfrm>
            <a:off x="353138" y="271757"/>
            <a:ext cx="2932433" cy="514351"/>
          </a:xfrm>
          <a:prstGeom prst="rect">
            <a:avLst/>
          </a:prstGeom>
        </p:spPr>
        <p:txBody>
          <a:bodyPr lIns="0" tIns="0" rIns="0" bIns="0" rtlCol="0" anchor="t">
            <a:spAutoFit/>
          </a:bodyPr>
          <a:lstStyle/>
          <a:p>
            <a:pPr algn="ctr">
              <a:lnSpc>
                <a:spcPts val="4199"/>
              </a:lnSpc>
            </a:pPr>
            <a:r>
              <a:rPr lang="en-US" sz="2999" spc="44">
                <a:solidFill>
                  <a:srgbClr val="FFFFFF"/>
                </a:solidFill>
                <a:latin typeface="Roboto"/>
              </a:rPr>
              <a:t>Pratica S6/L1</a:t>
            </a:r>
          </a:p>
        </p:txBody>
      </p:sp>
      <p:grpSp>
        <p:nvGrpSpPr>
          <p:cNvPr id="9" name="Group 9"/>
          <p:cNvGrpSpPr/>
          <p:nvPr/>
        </p:nvGrpSpPr>
        <p:grpSpPr>
          <a:xfrm>
            <a:off x="4409316" y="2470869"/>
            <a:ext cx="8873686" cy="252415"/>
            <a:chOff x="0" y="0"/>
            <a:chExt cx="2337103" cy="66480"/>
          </a:xfrm>
        </p:grpSpPr>
        <p:sp>
          <p:nvSpPr>
            <p:cNvPr id="10" name="Freeform 10"/>
            <p:cNvSpPr/>
            <p:nvPr/>
          </p:nvSpPr>
          <p:spPr>
            <a:xfrm>
              <a:off x="0" y="0"/>
              <a:ext cx="2337103" cy="66480"/>
            </a:xfrm>
            <a:custGeom>
              <a:avLst/>
              <a:gdLst/>
              <a:ahLst/>
              <a:cxnLst/>
              <a:rect l="l" t="t" r="r" b="b"/>
              <a:pathLst>
                <a:path w="2337103" h="66480">
                  <a:moveTo>
                    <a:pt x="0" y="0"/>
                  </a:moveTo>
                  <a:lnTo>
                    <a:pt x="2337103" y="0"/>
                  </a:lnTo>
                  <a:lnTo>
                    <a:pt x="2337103" y="66480"/>
                  </a:lnTo>
                  <a:lnTo>
                    <a:pt x="0" y="66480"/>
                  </a:lnTo>
                  <a:close/>
                </a:path>
              </a:pathLst>
            </a:custGeom>
            <a:solidFill>
              <a:srgbClr val="000000">
                <a:alpha val="0"/>
              </a:srgbClr>
            </a:solidFill>
            <a:ln w="38100" cap="sq">
              <a:solidFill>
                <a:srgbClr val="F23436"/>
              </a:solidFill>
              <a:prstDash val="solid"/>
              <a:miter/>
            </a:ln>
          </p:spPr>
          <p:txBody>
            <a:bodyPr/>
            <a:lstStyle/>
            <a:p>
              <a:endParaRPr lang="it-IT"/>
            </a:p>
          </p:txBody>
        </p:sp>
        <p:sp>
          <p:nvSpPr>
            <p:cNvPr id="11" name="TextBox 11"/>
            <p:cNvSpPr txBox="1"/>
            <p:nvPr/>
          </p:nvSpPr>
          <p:spPr>
            <a:xfrm>
              <a:off x="0" y="-38100"/>
              <a:ext cx="2337103" cy="104580"/>
            </a:xfrm>
            <a:prstGeom prst="rect">
              <a:avLst/>
            </a:prstGeom>
          </p:spPr>
          <p:txBody>
            <a:bodyPr lIns="50800" tIns="50800" rIns="50800" bIns="50800" rtlCol="0" anchor="ctr"/>
            <a:lstStyle/>
            <a:p>
              <a:pPr algn="ctr">
                <a:lnSpc>
                  <a:spcPts val="2659"/>
                </a:lnSpc>
                <a:spcBef>
                  <a:spcPct val="0"/>
                </a:spcBef>
              </a:pP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txBody>
          <a:bodyPr/>
          <a:lstStyle/>
          <a:p>
            <a:endParaRPr lang="it-IT"/>
          </a:p>
        </p:txBody>
      </p:sp>
      <p:sp>
        <p:nvSpPr>
          <p:cNvPr id="3" name="Freeform 3"/>
          <p:cNvSpPr/>
          <p:nvPr/>
        </p:nvSpPr>
        <p:spPr>
          <a:xfrm>
            <a:off x="7354184" y="1787127"/>
            <a:ext cx="3579633" cy="3579633"/>
          </a:xfrm>
          <a:custGeom>
            <a:avLst/>
            <a:gdLst/>
            <a:ahLst/>
            <a:cxnLst/>
            <a:rect l="l" t="t" r="r" b="b"/>
            <a:pathLst>
              <a:path w="3579633" h="3579633">
                <a:moveTo>
                  <a:pt x="0" y="0"/>
                </a:moveTo>
                <a:lnTo>
                  <a:pt x="3579632" y="0"/>
                </a:lnTo>
                <a:lnTo>
                  <a:pt x="3579632" y="3579633"/>
                </a:lnTo>
                <a:lnTo>
                  <a:pt x="0" y="3579633"/>
                </a:lnTo>
                <a:lnTo>
                  <a:pt x="0" y="0"/>
                </a:lnTo>
                <a:close/>
              </a:path>
            </a:pathLst>
          </a:custGeom>
          <a:blipFill>
            <a:blip r:embed="rId3"/>
            <a:stretch>
              <a:fillRect/>
            </a:stretch>
          </a:blipFill>
        </p:spPr>
        <p:txBody>
          <a:bodyPr/>
          <a:lstStyle/>
          <a:p>
            <a:endParaRPr lang="it-IT"/>
          </a:p>
        </p:txBody>
      </p:sp>
      <p:sp>
        <p:nvSpPr>
          <p:cNvPr id="4" name="TextBox 4"/>
          <p:cNvSpPr txBox="1"/>
          <p:nvPr/>
        </p:nvSpPr>
        <p:spPr>
          <a:xfrm>
            <a:off x="1707930" y="5703049"/>
            <a:ext cx="14872140" cy="2840876"/>
          </a:xfrm>
          <a:prstGeom prst="rect">
            <a:avLst/>
          </a:prstGeom>
        </p:spPr>
        <p:txBody>
          <a:bodyPr lIns="0" tIns="0" rIns="0" bIns="0" rtlCol="0" anchor="t">
            <a:spAutoFit/>
          </a:bodyPr>
          <a:lstStyle/>
          <a:p>
            <a:pPr algn="ctr">
              <a:lnSpc>
                <a:spcPts val="5641"/>
              </a:lnSpc>
            </a:pPr>
            <a:r>
              <a:rPr lang="en-US" sz="4029">
                <a:solidFill>
                  <a:srgbClr val="FFFFFF"/>
                </a:solidFill>
                <a:latin typeface="Roboto Bold"/>
              </a:rPr>
              <a:t>L’ARP (Address Resolution Protocol) è un protocollo o una procedura che collega l’indirizzo IP di un host a un indirizzo MAC (Media Access Control), un indirizzo fisso del computer fisico, in una rete locale (LAN).</a:t>
            </a:r>
          </a:p>
        </p:txBody>
      </p:sp>
      <p:sp>
        <p:nvSpPr>
          <p:cNvPr id="5" name="TextBox 5"/>
          <p:cNvSpPr txBox="1"/>
          <p:nvPr/>
        </p:nvSpPr>
        <p:spPr>
          <a:xfrm>
            <a:off x="353138" y="271757"/>
            <a:ext cx="2932433" cy="514351"/>
          </a:xfrm>
          <a:prstGeom prst="rect">
            <a:avLst/>
          </a:prstGeom>
        </p:spPr>
        <p:txBody>
          <a:bodyPr lIns="0" tIns="0" rIns="0" bIns="0" rtlCol="0" anchor="t">
            <a:spAutoFit/>
          </a:bodyPr>
          <a:lstStyle/>
          <a:p>
            <a:pPr algn="ctr">
              <a:lnSpc>
                <a:spcPts val="4199"/>
              </a:lnSpc>
            </a:pPr>
            <a:r>
              <a:rPr lang="en-US" sz="2999" spc="44">
                <a:solidFill>
                  <a:srgbClr val="FFFFFF"/>
                </a:solidFill>
                <a:latin typeface="Roboto"/>
              </a:rPr>
              <a:t>Pratica S6/L1</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txBody>
          <a:bodyPr/>
          <a:lstStyle/>
          <a:p>
            <a:endParaRPr lang="it-IT"/>
          </a:p>
        </p:txBody>
      </p:sp>
      <p:sp>
        <p:nvSpPr>
          <p:cNvPr id="3" name="Freeform 3"/>
          <p:cNvSpPr/>
          <p:nvPr/>
        </p:nvSpPr>
        <p:spPr>
          <a:xfrm>
            <a:off x="6654273" y="786108"/>
            <a:ext cx="4979454" cy="4045807"/>
          </a:xfrm>
          <a:custGeom>
            <a:avLst/>
            <a:gdLst/>
            <a:ahLst/>
            <a:cxnLst/>
            <a:rect l="l" t="t" r="r" b="b"/>
            <a:pathLst>
              <a:path w="4979454" h="4045807">
                <a:moveTo>
                  <a:pt x="0" y="0"/>
                </a:moveTo>
                <a:lnTo>
                  <a:pt x="4979454" y="0"/>
                </a:lnTo>
                <a:lnTo>
                  <a:pt x="4979454" y="4045806"/>
                </a:lnTo>
                <a:lnTo>
                  <a:pt x="0" y="4045806"/>
                </a:lnTo>
                <a:lnTo>
                  <a:pt x="0" y="0"/>
                </a:lnTo>
                <a:close/>
              </a:path>
            </a:pathLst>
          </a:custGeom>
          <a:blipFill>
            <a:blip r:embed="rId3"/>
            <a:stretch>
              <a:fillRect/>
            </a:stretch>
          </a:blipFill>
        </p:spPr>
        <p:txBody>
          <a:bodyPr/>
          <a:lstStyle/>
          <a:p>
            <a:endParaRPr lang="it-IT"/>
          </a:p>
        </p:txBody>
      </p:sp>
      <p:sp>
        <p:nvSpPr>
          <p:cNvPr id="4" name="TextBox 4"/>
          <p:cNvSpPr txBox="1"/>
          <p:nvPr/>
        </p:nvSpPr>
        <p:spPr>
          <a:xfrm>
            <a:off x="1707930" y="5703049"/>
            <a:ext cx="14872140" cy="2840876"/>
          </a:xfrm>
          <a:prstGeom prst="rect">
            <a:avLst/>
          </a:prstGeom>
        </p:spPr>
        <p:txBody>
          <a:bodyPr lIns="0" tIns="0" rIns="0" bIns="0" rtlCol="0" anchor="t">
            <a:spAutoFit/>
          </a:bodyPr>
          <a:lstStyle/>
          <a:p>
            <a:pPr algn="ctr">
              <a:lnSpc>
                <a:spcPts val="5641"/>
              </a:lnSpc>
            </a:pPr>
            <a:r>
              <a:rPr lang="en-US" sz="4029">
                <a:solidFill>
                  <a:srgbClr val="FFFFFF"/>
                </a:solidFill>
                <a:latin typeface="Roboto Bold"/>
              </a:rPr>
              <a:t>Un attacco Man-in-the-Middle (MITM) è una tipologia di attacco informatico in cui un attaccante si interpone in mezzo a una comunicazione tra, genericamente, un host e un server,  intercettandola o controllandola attivamente.</a:t>
            </a:r>
          </a:p>
        </p:txBody>
      </p:sp>
      <p:sp>
        <p:nvSpPr>
          <p:cNvPr id="5" name="TextBox 5"/>
          <p:cNvSpPr txBox="1"/>
          <p:nvPr/>
        </p:nvSpPr>
        <p:spPr>
          <a:xfrm>
            <a:off x="353138" y="271757"/>
            <a:ext cx="2932433" cy="514351"/>
          </a:xfrm>
          <a:prstGeom prst="rect">
            <a:avLst/>
          </a:prstGeom>
        </p:spPr>
        <p:txBody>
          <a:bodyPr lIns="0" tIns="0" rIns="0" bIns="0" rtlCol="0" anchor="t">
            <a:spAutoFit/>
          </a:bodyPr>
          <a:lstStyle/>
          <a:p>
            <a:pPr algn="ctr">
              <a:lnSpc>
                <a:spcPts val="4199"/>
              </a:lnSpc>
            </a:pPr>
            <a:r>
              <a:rPr lang="en-US" sz="2999" spc="44">
                <a:solidFill>
                  <a:srgbClr val="FFFFFF"/>
                </a:solidFill>
                <a:latin typeface="Roboto"/>
              </a:rPr>
              <a:t>Pratica S6/L1</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txBody>
          <a:bodyPr/>
          <a:lstStyle/>
          <a:p>
            <a:endParaRPr lang="it-IT"/>
          </a:p>
        </p:txBody>
      </p:sp>
      <p:sp>
        <p:nvSpPr>
          <p:cNvPr id="3" name="Freeform 3"/>
          <p:cNvSpPr/>
          <p:nvPr/>
        </p:nvSpPr>
        <p:spPr>
          <a:xfrm>
            <a:off x="5992558" y="786108"/>
            <a:ext cx="6302884" cy="3552535"/>
          </a:xfrm>
          <a:custGeom>
            <a:avLst/>
            <a:gdLst/>
            <a:ahLst/>
            <a:cxnLst/>
            <a:rect l="l" t="t" r="r" b="b"/>
            <a:pathLst>
              <a:path w="6302884" h="3552535">
                <a:moveTo>
                  <a:pt x="0" y="0"/>
                </a:moveTo>
                <a:lnTo>
                  <a:pt x="6302884" y="0"/>
                </a:lnTo>
                <a:lnTo>
                  <a:pt x="6302884" y="3552534"/>
                </a:lnTo>
                <a:lnTo>
                  <a:pt x="0" y="3552534"/>
                </a:lnTo>
                <a:lnTo>
                  <a:pt x="0" y="0"/>
                </a:lnTo>
                <a:close/>
              </a:path>
            </a:pathLst>
          </a:custGeom>
          <a:blipFill>
            <a:blip r:embed="rId3"/>
            <a:stretch>
              <a:fillRect/>
            </a:stretch>
          </a:blipFill>
        </p:spPr>
        <p:txBody>
          <a:bodyPr/>
          <a:lstStyle/>
          <a:p>
            <a:endParaRPr lang="it-IT"/>
          </a:p>
        </p:txBody>
      </p:sp>
      <p:sp>
        <p:nvSpPr>
          <p:cNvPr id="4" name="TextBox 4"/>
          <p:cNvSpPr txBox="1"/>
          <p:nvPr/>
        </p:nvSpPr>
        <p:spPr>
          <a:xfrm>
            <a:off x="1707930" y="4626144"/>
            <a:ext cx="14872140" cy="4984001"/>
          </a:xfrm>
          <a:prstGeom prst="rect">
            <a:avLst/>
          </a:prstGeom>
        </p:spPr>
        <p:txBody>
          <a:bodyPr lIns="0" tIns="0" rIns="0" bIns="0" rtlCol="0" anchor="t">
            <a:spAutoFit/>
          </a:bodyPr>
          <a:lstStyle/>
          <a:p>
            <a:pPr algn="ctr">
              <a:lnSpc>
                <a:spcPts val="5641"/>
              </a:lnSpc>
            </a:pPr>
            <a:r>
              <a:rPr lang="en-US" sz="4029">
                <a:solidFill>
                  <a:srgbClr val="FFFFFF"/>
                </a:solidFill>
                <a:latin typeface="Roboto Bold"/>
              </a:rPr>
              <a:t> L’ARP Poisoning è un attacco che riguarda la manipolazione della tabella di assegnazione degli indirizzi IP nei pacchetti di rete.  L'attaccante invia pacchetti ARP falsificati nella rete locale, deviando di fatto il traffico destinato a un determinato indirizzo MAC verso l'attaccante anziché verso il destinatario. </a:t>
            </a:r>
          </a:p>
          <a:p>
            <a:pPr algn="ctr">
              <a:lnSpc>
                <a:spcPts val="5641"/>
              </a:lnSpc>
            </a:pPr>
            <a:r>
              <a:rPr lang="en-US" sz="4029">
                <a:solidFill>
                  <a:srgbClr val="FFFFFF"/>
                </a:solidFill>
                <a:latin typeface="Roboto Bold"/>
              </a:rPr>
              <a:t>Con questo attacco, l’hacker sarà in grado di intercettare e modificare il traffico di rete tra due host.</a:t>
            </a:r>
          </a:p>
        </p:txBody>
      </p:sp>
      <p:sp>
        <p:nvSpPr>
          <p:cNvPr id="5" name="TextBox 5"/>
          <p:cNvSpPr txBox="1"/>
          <p:nvPr/>
        </p:nvSpPr>
        <p:spPr>
          <a:xfrm>
            <a:off x="353138" y="271757"/>
            <a:ext cx="2932433" cy="514351"/>
          </a:xfrm>
          <a:prstGeom prst="rect">
            <a:avLst/>
          </a:prstGeom>
        </p:spPr>
        <p:txBody>
          <a:bodyPr lIns="0" tIns="0" rIns="0" bIns="0" rtlCol="0" anchor="t">
            <a:spAutoFit/>
          </a:bodyPr>
          <a:lstStyle/>
          <a:p>
            <a:pPr algn="ctr">
              <a:lnSpc>
                <a:spcPts val="4199"/>
              </a:lnSpc>
            </a:pPr>
            <a:r>
              <a:rPr lang="en-US" sz="2999" spc="44">
                <a:solidFill>
                  <a:srgbClr val="FFFFFF"/>
                </a:solidFill>
                <a:latin typeface="Roboto"/>
              </a:rPr>
              <a:t>Pratica S6/L1</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txBody>
          <a:bodyPr/>
          <a:lstStyle/>
          <a:p>
            <a:endParaRPr lang="it-IT"/>
          </a:p>
        </p:txBody>
      </p:sp>
      <p:sp>
        <p:nvSpPr>
          <p:cNvPr id="3" name="Freeform 3"/>
          <p:cNvSpPr/>
          <p:nvPr/>
        </p:nvSpPr>
        <p:spPr>
          <a:xfrm>
            <a:off x="5992558" y="1404366"/>
            <a:ext cx="6302884" cy="3552535"/>
          </a:xfrm>
          <a:custGeom>
            <a:avLst/>
            <a:gdLst/>
            <a:ahLst/>
            <a:cxnLst/>
            <a:rect l="l" t="t" r="r" b="b"/>
            <a:pathLst>
              <a:path w="6302884" h="3552535">
                <a:moveTo>
                  <a:pt x="0" y="0"/>
                </a:moveTo>
                <a:lnTo>
                  <a:pt x="6302884" y="0"/>
                </a:lnTo>
                <a:lnTo>
                  <a:pt x="6302884" y="3552535"/>
                </a:lnTo>
                <a:lnTo>
                  <a:pt x="0" y="3552535"/>
                </a:lnTo>
                <a:lnTo>
                  <a:pt x="0" y="0"/>
                </a:lnTo>
                <a:close/>
              </a:path>
            </a:pathLst>
          </a:custGeom>
          <a:blipFill>
            <a:blip r:embed="rId3"/>
            <a:stretch>
              <a:fillRect/>
            </a:stretch>
          </a:blipFill>
        </p:spPr>
        <p:txBody>
          <a:bodyPr/>
          <a:lstStyle/>
          <a:p>
            <a:endParaRPr lang="it-IT"/>
          </a:p>
        </p:txBody>
      </p:sp>
      <p:sp>
        <p:nvSpPr>
          <p:cNvPr id="4" name="TextBox 4"/>
          <p:cNvSpPr txBox="1"/>
          <p:nvPr/>
        </p:nvSpPr>
        <p:spPr>
          <a:xfrm>
            <a:off x="1707930" y="5639401"/>
            <a:ext cx="14872140" cy="2840876"/>
          </a:xfrm>
          <a:prstGeom prst="rect">
            <a:avLst/>
          </a:prstGeom>
        </p:spPr>
        <p:txBody>
          <a:bodyPr lIns="0" tIns="0" rIns="0" bIns="0" rtlCol="0" anchor="t">
            <a:spAutoFit/>
          </a:bodyPr>
          <a:lstStyle/>
          <a:p>
            <a:pPr algn="ctr">
              <a:lnSpc>
                <a:spcPts val="5641"/>
              </a:lnSpc>
            </a:pPr>
            <a:r>
              <a:rPr lang="en-US" sz="4029">
                <a:solidFill>
                  <a:srgbClr val="FFFFFF"/>
                </a:solidFill>
                <a:latin typeface="Roboto Bold"/>
              </a:rPr>
              <a:t> *N.B.</a:t>
            </a:r>
          </a:p>
          <a:p>
            <a:pPr algn="ctr">
              <a:lnSpc>
                <a:spcPts val="5641"/>
              </a:lnSpc>
            </a:pPr>
            <a:r>
              <a:rPr lang="en-US" sz="4029">
                <a:solidFill>
                  <a:srgbClr val="FFFFFF"/>
                </a:solidFill>
                <a:latin typeface="Roboto Bold"/>
              </a:rPr>
              <a:t>L’ARP Poisoning è particolarmente efficace quando i siti presi in riferimento sono in protocollo HTTP e non HTTPS, essendo questi ultimi criptati e cifrati.</a:t>
            </a:r>
          </a:p>
        </p:txBody>
      </p:sp>
      <p:sp>
        <p:nvSpPr>
          <p:cNvPr id="5" name="TextBox 5"/>
          <p:cNvSpPr txBox="1"/>
          <p:nvPr/>
        </p:nvSpPr>
        <p:spPr>
          <a:xfrm>
            <a:off x="353138" y="271757"/>
            <a:ext cx="2932433" cy="514351"/>
          </a:xfrm>
          <a:prstGeom prst="rect">
            <a:avLst/>
          </a:prstGeom>
        </p:spPr>
        <p:txBody>
          <a:bodyPr lIns="0" tIns="0" rIns="0" bIns="0" rtlCol="0" anchor="t">
            <a:spAutoFit/>
          </a:bodyPr>
          <a:lstStyle/>
          <a:p>
            <a:pPr algn="ctr">
              <a:lnSpc>
                <a:spcPts val="4199"/>
              </a:lnSpc>
            </a:pPr>
            <a:r>
              <a:rPr lang="en-US" sz="2999" spc="44">
                <a:solidFill>
                  <a:srgbClr val="FFFFFF"/>
                </a:solidFill>
                <a:latin typeface="Roboto"/>
              </a:rPr>
              <a:t>Pratica S6/L1</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txBody>
          <a:bodyPr/>
          <a:lstStyle/>
          <a:p>
            <a:endParaRPr lang="it-IT"/>
          </a:p>
        </p:txBody>
      </p:sp>
      <p:sp>
        <p:nvSpPr>
          <p:cNvPr id="3" name="Freeform 3"/>
          <p:cNvSpPr/>
          <p:nvPr/>
        </p:nvSpPr>
        <p:spPr>
          <a:xfrm>
            <a:off x="3538842" y="786108"/>
            <a:ext cx="11485097" cy="3846172"/>
          </a:xfrm>
          <a:custGeom>
            <a:avLst/>
            <a:gdLst/>
            <a:ahLst/>
            <a:cxnLst/>
            <a:rect l="l" t="t" r="r" b="b"/>
            <a:pathLst>
              <a:path w="11485097" h="3846172">
                <a:moveTo>
                  <a:pt x="0" y="0"/>
                </a:moveTo>
                <a:lnTo>
                  <a:pt x="11485097" y="0"/>
                </a:lnTo>
                <a:lnTo>
                  <a:pt x="11485097" y="3846172"/>
                </a:lnTo>
                <a:lnTo>
                  <a:pt x="0" y="3846172"/>
                </a:lnTo>
                <a:lnTo>
                  <a:pt x="0" y="0"/>
                </a:lnTo>
                <a:close/>
              </a:path>
            </a:pathLst>
          </a:custGeom>
          <a:blipFill>
            <a:blip r:embed="rId3"/>
            <a:stretch>
              <a:fillRect/>
            </a:stretch>
          </a:blipFill>
        </p:spPr>
        <p:txBody>
          <a:bodyPr/>
          <a:lstStyle/>
          <a:p>
            <a:endParaRPr lang="it-IT"/>
          </a:p>
        </p:txBody>
      </p:sp>
      <p:sp>
        <p:nvSpPr>
          <p:cNvPr id="4" name="TextBox 4"/>
          <p:cNvSpPr txBox="1"/>
          <p:nvPr/>
        </p:nvSpPr>
        <p:spPr>
          <a:xfrm>
            <a:off x="1707930" y="5450488"/>
            <a:ext cx="14872140" cy="2840876"/>
          </a:xfrm>
          <a:prstGeom prst="rect">
            <a:avLst/>
          </a:prstGeom>
        </p:spPr>
        <p:txBody>
          <a:bodyPr lIns="0" tIns="0" rIns="0" bIns="0" rtlCol="0" anchor="t">
            <a:spAutoFit/>
          </a:bodyPr>
          <a:lstStyle/>
          <a:p>
            <a:pPr algn="ctr">
              <a:lnSpc>
                <a:spcPts val="5641"/>
              </a:lnSpc>
            </a:pPr>
            <a:r>
              <a:rPr lang="en-US" sz="4029">
                <a:solidFill>
                  <a:srgbClr val="FFFFFF"/>
                </a:solidFill>
                <a:latin typeface="Roboto Bold"/>
              </a:rPr>
              <a:t>La prima fase riguarda l’individuazione dell’IP della macchina vittima, in questo caso sarà il mio pc.</a:t>
            </a:r>
          </a:p>
          <a:p>
            <a:pPr algn="ctr">
              <a:lnSpc>
                <a:spcPts val="5641"/>
              </a:lnSpc>
            </a:pPr>
            <a:endParaRPr lang="en-US" sz="4029">
              <a:solidFill>
                <a:srgbClr val="FFFFFF"/>
              </a:solidFill>
              <a:latin typeface="Roboto Bold"/>
            </a:endParaRPr>
          </a:p>
          <a:p>
            <a:pPr algn="ctr">
              <a:lnSpc>
                <a:spcPts val="5641"/>
              </a:lnSpc>
            </a:pPr>
            <a:r>
              <a:rPr lang="en-US" sz="4029">
                <a:solidFill>
                  <a:srgbClr val="FFFFFF"/>
                </a:solidFill>
                <a:latin typeface="Roboto Bold"/>
              </a:rPr>
              <a:t>IP: 192.168.1.22</a:t>
            </a:r>
          </a:p>
        </p:txBody>
      </p:sp>
      <p:sp>
        <p:nvSpPr>
          <p:cNvPr id="5" name="TextBox 5"/>
          <p:cNvSpPr txBox="1"/>
          <p:nvPr/>
        </p:nvSpPr>
        <p:spPr>
          <a:xfrm>
            <a:off x="353138" y="271757"/>
            <a:ext cx="2932433" cy="514351"/>
          </a:xfrm>
          <a:prstGeom prst="rect">
            <a:avLst/>
          </a:prstGeom>
        </p:spPr>
        <p:txBody>
          <a:bodyPr lIns="0" tIns="0" rIns="0" bIns="0" rtlCol="0" anchor="t">
            <a:spAutoFit/>
          </a:bodyPr>
          <a:lstStyle/>
          <a:p>
            <a:pPr algn="ctr">
              <a:lnSpc>
                <a:spcPts val="4199"/>
              </a:lnSpc>
            </a:pPr>
            <a:r>
              <a:rPr lang="en-US" sz="2999" spc="44">
                <a:solidFill>
                  <a:srgbClr val="FFFFFF"/>
                </a:solidFill>
                <a:latin typeface="Roboto"/>
              </a:rPr>
              <a:t>Pratica S6/L1</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txBody>
          <a:bodyPr/>
          <a:lstStyle/>
          <a:p>
            <a:endParaRPr lang="it-IT"/>
          </a:p>
        </p:txBody>
      </p:sp>
      <p:sp>
        <p:nvSpPr>
          <p:cNvPr id="3" name="Freeform 3"/>
          <p:cNvSpPr/>
          <p:nvPr/>
        </p:nvSpPr>
        <p:spPr>
          <a:xfrm>
            <a:off x="5145790" y="458330"/>
            <a:ext cx="7996419" cy="4685170"/>
          </a:xfrm>
          <a:custGeom>
            <a:avLst/>
            <a:gdLst/>
            <a:ahLst/>
            <a:cxnLst/>
            <a:rect l="l" t="t" r="r" b="b"/>
            <a:pathLst>
              <a:path w="7996419" h="4685170">
                <a:moveTo>
                  <a:pt x="0" y="0"/>
                </a:moveTo>
                <a:lnTo>
                  <a:pt x="7996420" y="0"/>
                </a:lnTo>
                <a:lnTo>
                  <a:pt x="7996420" y="4685170"/>
                </a:lnTo>
                <a:lnTo>
                  <a:pt x="0" y="4685170"/>
                </a:lnTo>
                <a:lnTo>
                  <a:pt x="0" y="0"/>
                </a:lnTo>
                <a:close/>
              </a:path>
            </a:pathLst>
          </a:custGeom>
          <a:blipFill>
            <a:blip r:embed="rId3"/>
            <a:stretch>
              <a:fillRect/>
            </a:stretch>
          </a:blipFill>
        </p:spPr>
        <p:txBody>
          <a:bodyPr/>
          <a:lstStyle/>
          <a:p>
            <a:endParaRPr lang="it-IT"/>
          </a:p>
        </p:txBody>
      </p:sp>
      <p:sp>
        <p:nvSpPr>
          <p:cNvPr id="4" name="TextBox 4"/>
          <p:cNvSpPr txBox="1"/>
          <p:nvPr/>
        </p:nvSpPr>
        <p:spPr>
          <a:xfrm>
            <a:off x="1707930" y="5914182"/>
            <a:ext cx="14872140" cy="2840876"/>
          </a:xfrm>
          <a:prstGeom prst="rect">
            <a:avLst/>
          </a:prstGeom>
        </p:spPr>
        <p:txBody>
          <a:bodyPr lIns="0" tIns="0" rIns="0" bIns="0" rtlCol="0" anchor="t">
            <a:spAutoFit/>
          </a:bodyPr>
          <a:lstStyle/>
          <a:p>
            <a:pPr algn="ctr">
              <a:lnSpc>
                <a:spcPts val="5641"/>
              </a:lnSpc>
            </a:pPr>
            <a:r>
              <a:rPr lang="en-US" sz="4029">
                <a:solidFill>
                  <a:srgbClr val="FFFFFF"/>
                </a:solidFill>
                <a:latin typeface="Roboto Bold"/>
              </a:rPr>
              <a:t>Passeremo poi alla macchina attaccante, in questo caso Kali Linux. Con l’utilizzo di Ettercap, andremo quindi ad analizzare e individuare tutti gli host presenti sulla nostra rete.</a:t>
            </a:r>
          </a:p>
          <a:p>
            <a:pPr algn="ctr">
              <a:lnSpc>
                <a:spcPts val="5641"/>
              </a:lnSpc>
            </a:pPr>
            <a:r>
              <a:rPr lang="en-US" sz="4029">
                <a:solidFill>
                  <a:srgbClr val="FFFFFF"/>
                </a:solidFill>
                <a:latin typeface="Roboto Bold"/>
              </a:rPr>
              <a:t>La funzione da utilizzare è, appunto, “scan for hosts”.</a:t>
            </a:r>
          </a:p>
        </p:txBody>
      </p:sp>
      <p:sp>
        <p:nvSpPr>
          <p:cNvPr id="5" name="TextBox 5"/>
          <p:cNvSpPr txBox="1"/>
          <p:nvPr/>
        </p:nvSpPr>
        <p:spPr>
          <a:xfrm>
            <a:off x="353138" y="271757"/>
            <a:ext cx="2932433" cy="514351"/>
          </a:xfrm>
          <a:prstGeom prst="rect">
            <a:avLst/>
          </a:prstGeom>
        </p:spPr>
        <p:txBody>
          <a:bodyPr lIns="0" tIns="0" rIns="0" bIns="0" rtlCol="0" anchor="t">
            <a:spAutoFit/>
          </a:bodyPr>
          <a:lstStyle/>
          <a:p>
            <a:pPr algn="ctr">
              <a:lnSpc>
                <a:spcPts val="4199"/>
              </a:lnSpc>
            </a:pPr>
            <a:r>
              <a:rPr lang="en-US" sz="2999" spc="44">
                <a:solidFill>
                  <a:srgbClr val="FFFFFF"/>
                </a:solidFill>
                <a:latin typeface="Roboto"/>
              </a:rPr>
              <a:t>Pratica S6/L1</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txBody>
          <a:bodyPr/>
          <a:lstStyle/>
          <a:p>
            <a:endParaRPr lang="it-IT"/>
          </a:p>
        </p:txBody>
      </p:sp>
      <p:sp>
        <p:nvSpPr>
          <p:cNvPr id="3" name="Freeform 3"/>
          <p:cNvSpPr/>
          <p:nvPr/>
        </p:nvSpPr>
        <p:spPr>
          <a:xfrm>
            <a:off x="4882941" y="562270"/>
            <a:ext cx="8522118" cy="4964341"/>
          </a:xfrm>
          <a:custGeom>
            <a:avLst/>
            <a:gdLst/>
            <a:ahLst/>
            <a:cxnLst/>
            <a:rect l="l" t="t" r="r" b="b"/>
            <a:pathLst>
              <a:path w="8522118" h="4964341">
                <a:moveTo>
                  <a:pt x="0" y="0"/>
                </a:moveTo>
                <a:lnTo>
                  <a:pt x="8522118" y="0"/>
                </a:lnTo>
                <a:lnTo>
                  <a:pt x="8522118" y="4964341"/>
                </a:lnTo>
                <a:lnTo>
                  <a:pt x="0" y="4964341"/>
                </a:lnTo>
                <a:lnTo>
                  <a:pt x="0" y="0"/>
                </a:lnTo>
                <a:close/>
              </a:path>
            </a:pathLst>
          </a:custGeom>
          <a:blipFill>
            <a:blip r:embed="rId3"/>
            <a:stretch>
              <a:fillRect/>
            </a:stretch>
          </a:blipFill>
        </p:spPr>
        <p:txBody>
          <a:bodyPr/>
          <a:lstStyle/>
          <a:p>
            <a:endParaRPr lang="it-IT"/>
          </a:p>
        </p:txBody>
      </p:sp>
      <p:sp>
        <p:nvSpPr>
          <p:cNvPr id="4" name="TextBox 4"/>
          <p:cNvSpPr txBox="1"/>
          <p:nvPr/>
        </p:nvSpPr>
        <p:spPr>
          <a:xfrm>
            <a:off x="1707930" y="5708096"/>
            <a:ext cx="14872140" cy="4269626"/>
          </a:xfrm>
          <a:prstGeom prst="rect">
            <a:avLst/>
          </a:prstGeom>
        </p:spPr>
        <p:txBody>
          <a:bodyPr lIns="0" tIns="0" rIns="0" bIns="0" rtlCol="0" anchor="t">
            <a:spAutoFit/>
          </a:bodyPr>
          <a:lstStyle/>
          <a:p>
            <a:pPr algn="ctr">
              <a:lnSpc>
                <a:spcPts val="5641"/>
              </a:lnSpc>
            </a:pPr>
            <a:r>
              <a:rPr lang="en-US" sz="4029">
                <a:solidFill>
                  <a:srgbClr val="FFFFFF"/>
                </a:solidFill>
                <a:latin typeface="Roboto Bold"/>
              </a:rPr>
              <a:t>Nella lista degli host individuati si vedranno tutti gli host collegati sulla rete analizzata: in questo caso vediamo l’IP del mio pc, l’IP del router (192.168.1.1) e l’IP della macchina Metasploitable (192.168.1.24). Trovati gli IP, andremo a inserire l’IP del router nel Target 1 e l’IP della macchina vittima nel Target 2.</a:t>
            </a:r>
          </a:p>
        </p:txBody>
      </p:sp>
      <p:sp>
        <p:nvSpPr>
          <p:cNvPr id="5" name="TextBox 5"/>
          <p:cNvSpPr txBox="1"/>
          <p:nvPr/>
        </p:nvSpPr>
        <p:spPr>
          <a:xfrm>
            <a:off x="353138" y="271757"/>
            <a:ext cx="2932433" cy="514351"/>
          </a:xfrm>
          <a:prstGeom prst="rect">
            <a:avLst/>
          </a:prstGeom>
        </p:spPr>
        <p:txBody>
          <a:bodyPr lIns="0" tIns="0" rIns="0" bIns="0" rtlCol="0" anchor="t">
            <a:spAutoFit/>
          </a:bodyPr>
          <a:lstStyle/>
          <a:p>
            <a:pPr algn="ctr">
              <a:lnSpc>
                <a:spcPts val="4199"/>
              </a:lnSpc>
            </a:pPr>
            <a:r>
              <a:rPr lang="en-US" sz="2999" spc="44">
                <a:solidFill>
                  <a:srgbClr val="FFFFFF"/>
                </a:solidFill>
                <a:latin typeface="Roboto"/>
              </a:rPr>
              <a:t>Pratica S6/L1</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txBody>
          <a:bodyPr/>
          <a:lstStyle/>
          <a:p>
            <a:endParaRPr lang="it-IT"/>
          </a:p>
        </p:txBody>
      </p:sp>
      <p:sp>
        <p:nvSpPr>
          <p:cNvPr id="3" name="Freeform 3"/>
          <p:cNvSpPr/>
          <p:nvPr/>
        </p:nvSpPr>
        <p:spPr>
          <a:xfrm>
            <a:off x="1208154" y="1206869"/>
            <a:ext cx="7397885" cy="4302573"/>
          </a:xfrm>
          <a:custGeom>
            <a:avLst/>
            <a:gdLst/>
            <a:ahLst/>
            <a:cxnLst/>
            <a:rect l="l" t="t" r="r" b="b"/>
            <a:pathLst>
              <a:path w="7397885" h="4302573">
                <a:moveTo>
                  <a:pt x="0" y="0"/>
                </a:moveTo>
                <a:lnTo>
                  <a:pt x="7397884" y="0"/>
                </a:lnTo>
                <a:lnTo>
                  <a:pt x="7397884" y="4302573"/>
                </a:lnTo>
                <a:lnTo>
                  <a:pt x="0" y="4302573"/>
                </a:lnTo>
                <a:lnTo>
                  <a:pt x="0" y="0"/>
                </a:lnTo>
                <a:close/>
              </a:path>
            </a:pathLst>
          </a:custGeom>
          <a:blipFill>
            <a:blip r:embed="rId3"/>
            <a:stretch>
              <a:fillRect/>
            </a:stretch>
          </a:blipFill>
        </p:spPr>
        <p:txBody>
          <a:bodyPr/>
          <a:lstStyle/>
          <a:p>
            <a:endParaRPr lang="it-IT"/>
          </a:p>
        </p:txBody>
      </p:sp>
      <p:sp>
        <p:nvSpPr>
          <p:cNvPr id="4" name="Freeform 4"/>
          <p:cNvSpPr/>
          <p:nvPr/>
        </p:nvSpPr>
        <p:spPr>
          <a:xfrm>
            <a:off x="8896021" y="1206869"/>
            <a:ext cx="8733902" cy="4302573"/>
          </a:xfrm>
          <a:custGeom>
            <a:avLst/>
            <a:gdLst/>
            <a:ahLst/>
            <a:cxnLst/>
            <a:rect l="l" t="t" r="r" b="b"/>
            <a:pathLst>
              <a:path w="8733902" h="4302573">
                <a:moveTo>
                  <a:pt x="0" y="0"/>
                </a:moveTo>
                <a:lnTo>
                  <a:pt x="8733902" y="0"/>
                </a:lnTo>
                <a:lnTo>
                  <a:pt x="8733902" y="4302573"/>
                </a:lnTo>
                <a:lnTo>
                  <a:pt x="0" y="4302573"/>
                </a:lnTo>
                <a:lnTo>
                  <a:pt x="0" y="0"/>
                </a:lnTo>
                <a:close/>
              </a:path>
            </a:pathLst>
          </a:custGeom>
          <a:blipFill>
            <a:blip r:embed="rId4"/>
            <a:stretch>
              <a:fillRect/>
            </a:stretch>
          </a:blipFill>
        </p:spPr>
        <p:txBody>
          <a:bodyPr/>
          <a:lstStyle/>
          <a:p>
            <a:endParaRPr lang="it-IT"/>
          </a:p>
        </p:txBody>
      </p:sp>
      <p:sp>
        <p:nvSpPr>
          <p:cNvPr id="5" name="TextBox 5"/>
          <p:cNvSpPr txBox="1"/>
          <p:nvPr/>
        </p:nvSpPr>
        <p:spPr>
          <a:xfrm>
            <a:off x="1707930" y="6395050"/>
            <a:ext cx="14872140" cy="2840876"/>
          </a:xfrm>
          <a:prstGeom prst="rect">
            <a:avLst/>
          </a:prstGeom>
        </p:spPr>
        <p:txBody>
          <a:bodyPr lIns="0" tIns="0" rIns="0" bIns="0" rtlCol="0" anchor="t">
            <a:spAutoFit/>
          </a:bodyPr>
          <a:lstStyle/>
          <a:p>
            <a:pPr algn="ctr">
              <a:lnSpc>
                <a:spcPts val="5641"/>
              </a:lnSpc>
            </a:pPr>
            <a:r>
              <a:rPr lang="en-US" sz="4029">
                <a:solidFill>
                  <a:srgbClr val="FFFFFF"/>
                </a:solidFill>
                <a:latin typeface="Roboto Bold"/>
              </a:rPr>
              <a:t>Specificati i Target, passiamo alla fase di attacco: cliccando sull’icona col globo terrestre, andremo a selezionare l’opzione “ARP poisoning”, specificando il parametro “sniff remote connections”.</a:t>
            </a:r>
          </a:p>
        </p:txBody>
      </p:sp>
      <p:sp>
        <p:nvSpPr>
          <p:cNvPr id="6" name="TextBox 6"/>
          <p:cNvSpPr txBox="1"/>
          <p:nvPr/>
        </p:nvSpPr>
        <p:spPr>
          <a:xfrm>
            <a:off x="353138" y="271757"/>
            <a:ext cx="2932433" cy="514351"/>
          </a:xfrm>
          <a:prstGeom prst="rect">
            <a:avLst/>
          </a:prstGeom>
        </p:spPr>
        <p:txBody>
          <a:bodyPr lIns="0" tIns="0" rIns="0" bIns="0" rtlCol="0" anchor="t">
            <a:spAutoFit/>
          </a:bodyPr>
          <a:lstStyle/>
          <a:p>
            <a:pPr algn="ctr">
              <a:lnSpc>
                <a:spcPts val="4199"/>
              </a:lnSpc>
            </a:pPr>
            <a:r>
              <a:rPr lang="en-US" sz="2999" spc="44">
                <a:solidFill>
                  <a:srgbClr val="FFFFFF"/>
                </a:solidFill>
                <a:latin typeface="Roboto"/>
              </a:rPr>
              <a:t>Pratica S6/L1</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TotalTime>
  <Words>579</Words>
  <Application>Microsoft Office PowerPoint</Application>
  <PresentationFormat>Personalizzato</PresentationFormat>
  <Paragraphs>35</Paragraphs>
  <Slides>12</Slides>
  <Notes>0</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12</vt:i4>
      </vt:variant>
    </vt:vector>
  </HeadingPairs>
  <TitlesOfParts>
    <vt:vector size="17" baseType="lpstr">
      <vt:lpstr>Roboto Bold</vt:lpstr>
      <vt:lpstr>Arial</vt:lpstr>
      <vt:lpstr>Roboto</vt:lpstr>
      <vt:lpstr>Calibri</vt:lpstr>
      <vt:lpstr>Office Theme</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Pratica S6/L1</dc:title>
  <cp:lastModifiedBy>Mattia Chiriatti</cp:lastModifiedBy>
  <cp:revision>1</cp:revision>
  <dcterms:created xsi:type="dcterms:W3CDTF">2006-08-16T00:00:00Z</dcterms:created>
  <dcterms:modified xsi:type="dcterms:W3CDTF">2024-01-15T13:54:18Z</dcterms:modified>
  <dc:identifier>DAF59F1GAW8</dc:identifier>
</cp:coreProperties>
</file>