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53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6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79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53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1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9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2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5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0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899207-F979-1324-B539-3979C8558EDA}"/>
              </a:ext>
            </a:extLst>
          </p:cNvPr>
          <p:cNvSpPr txBox="1"/>
          <p:nvPr/>
        </p:nvSpPr>
        <p:spPr>
          <a:xfrm>
            <a:off x="2381696" y="2113500"/>
            <a:ext cx="653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i="1" u="sng" dirty="0">
                <a:solidFill>
                  <a:schemeClr val="bg1"/>
                </a:solidFill>
              </a:rPr>
              <a:t>GAMESHELL!</a:t>
            </a:r>
          </a:p>
          <a:p>
            <a:endParaRPr lang="it-IT" sz="4800" b="1" i="1" u="sng" dirty="0">
              <a:solidFill>
                <a:schemeClr val="bg1"/>
              </a:solidFill>
            </a:endParaRPr>
          </a:p>
          <a:p>
            <a:pPr algn="ctr"/>
            <a:r>
              <a:rPr lang="it-IT" sz="4800" b="1" i="1" u="sng" dirty="0">
                <a:solidFill>
                  <a:schemeClr val="bg1"/>
                </a:solidFill>
              </a:rPr>
              <a:t># </a:t>
            </a:r>
            <a:r>
              <a:rPr lang="it-IT" sz="4800" b="1" i="1" u="sng" dirty="0" err="1">
                <a:solidFill>
                  <a:schemeClr val="bg1"/>
                </a:solidFill>
              </a:rPr>
              <a:t>bash</a:t>
            </a:r>
            <a:r>
              <a:rPr lang="it-IT" sz="4800" b="1" i="1" u="sng" dirty="0">
                <a:solidFill>
                  <a:schemeClr val="bg1"/>
                </a:solidFill>
              </a:rPr>
              <a:t> gameshell.sh </a:t>
            </a:r>
          </a:p>
        </p:txBody>
      </p:sp>
    </p:spTree>
    <p:extLst>
      <p:ext uri="{BB962C8B-B14F-4D97-AF65-F5344CB8AC3E}">
        <p14:creationId xmlns:p14="http://schemas.microsoft.com/office/powerpoint/2010/main" val="345303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B6763771-2D3F-18EA-4BC5-8BD9895A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98" y="132786"/>
            <a:ext cx="8460775" cy="372977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D74BCC-8752-473D-8429-791024CEACC0}"/>
              </a:ext>
            </a:extLst>
          </p:cNvPr>
          <p:cNvSpPr txBox="1"/>
          <p:nvPr/>
        </p:nvSpPr>
        <p:spPr>
          <a:xfrm>
            <a:off x="1081495" y="4301847"/>
            <a:ext cx="960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nono livello, come per l’ottavo, vedrà lo stesso funzionamento di * e ?, ma applicato ai file nascosti.</a:t>
            </a:r>
          </a:p>
          <a:p>
            <a:r>
              <a:rPr lang="it-IT" dirty="0">
                <a:solidFill>
                  <a:schemeClr val="bg1"/>
                </a:solidFill>
              </a:rPr>
              <a:t>In questo caso, viene richiesto di eliminare i file contenenti la parola «spider», quindi viene da sé l’utilizzo o di *spider* per restare più generici, oppure di tanti ? Quanti sono i caratteri prima e dopo la parola «spider» per eliminare i file richiesti.</a:t>
            </a:r>
          </a:p>
        </p:txBody>
      </p:sp>
    </p:spTree>
    <p:extLst>
      <p:ext uri="{BB962C8B-B14F-4D97-AF65-F5344CB8AC3E}">
        <p14:creationId xmlns:p14="http://schemas.microsoft.com/office/powerpoint/2010/main" val="243445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A7F0856-4404-58C3-B9DD-A033F5F3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95" y="141310"/>
            <a:ext cx="7184782" cy="36251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A64F49-2F62-173F-B6FF-3C1C27D32E4C}"/>
              </a:ext>
            </a:extLst>
          </p:cNvPr>
          <p:cNvSpPr txBox="1"/>
          <p:nvPr/>
        </p:nvSpPr>
        <p:spPr>
          <a:xfrm>
            <a:off x="1033639" y="4139274"/>
            <a:ext cx="960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decimo livello concerne la copia e il trasferimento delle copie dei suddetti file in un’altra cartella.</a:t>
            </a:r>
          </a:p>
          <a:p>
            <a:r>
              <a:rPr lang="it-IT" dirty="0">
                <a:solidFill>
                  <a:schemeClr val="bg1"/>
                </a:solidFill>
              </a:rPr>
              <a:t>Il comando da utilizzare sarà «</a:t>
            </a:r>
            <a:r>
              <a:rPr lang="it-IT" dirty="0" err="1">
                <a:solidFill>
                  <a:schemeClr val="bg1"/>
                </a:solidFill>
              </a:rPr>
              <a:t>cp</a:t>
            </a:r>
            <a:r>
              <a:rPr lang="it-IT" dirty="0">
                <a:solidFill>
                  <a:schemeClr val="bg1"/>
                </a:solidFill>
              </a:rPr>
              <a:t>», acronimo di «copy», accompagnato o dai nomi precisi dei file che ci interessano o, in caso di file con nomi uguali e numerati, potremmo utilizzare il classico * per selezionarli tutti e spostarli nella cartella desiderata tramite l’utilizzo del percorso completo come in figura.</a:t>
            </a:r>
          </a:p>
        </p:txBody>
      </p:sp>
    </p:spTree>
    <p:extLst>
      <p:ext uri="{BB962C8B-B14F-4D97-AF65-F5344CB8AC3E}">
        <p14:creationId xmlns:p14="http://schemas.microsoft.com/office/powerpoint/2010/main" val="74391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9D7EC88B-C06B-4354-B072-AE63F5A6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5" y="567660"/>
            <a:ext cx="4721380" cy="507616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B6EF45-AF8E-A26D-228F-868EBF55660B}"/>
              </a:ext>
            </a:extLst>
          </p:cNvPr>
          <p:cNvSpPr txBox="1"/>
          <p:nvPr/>
        </p:nvSpPr>
        <p:spPr>
          <a:xfrm>
            <a:off x="5992310" y="1649707"/>
            <a:ext cx="5256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gioco è strutturato in più livelli, l’avanzamento di livello richiede il completamento di particolari missioni.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primo livello consiste nello spostarsi da una cartella all’altra tramite il comando «cd», acronimo di «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directory».</a:t>
            </a:r>
          </a:p>
          <a:p>
            <a:r>
              <a:rPr lang="it-IT" dirty="0">
                <a:solidFill>
                  <a:schemeClr val="bg1"/>
                </a:solidFill>
              </a:rPr>
              <a:t>Per verificare il contenuto di ogni cartella per spostarsi nella cartella desiderata, si può usare il comando «</a:t>
            </a:r>
            <a:r>
              <a:rPr lang="it-IT" dirty="0" err="1">
                <a:solidFill>
                  <a:schemeClr val="bg1"/>
                </a:solidFill>
              </a:rPr>
              <a:t>ls</a:t>
            </a:r>
            <a:r>
              <a:rPr lang="it-IT" dirty="0">
                <a:solidFill>
                  <a:schemeClr val="bg1"/>
                </a:solidFill>
              </a:rPr>
              <a:t>», acronimo di «list».</a:t>
            </a:r>
          </a:p>
        </p:txBody>
      </p:sp>
    </p:spTree>
    <p:extLst>
      <p:ext uri="{BB962C8B-B14F-4D97-AF65-F5344CB8AC3E}">
        <p14:creationId xmlns:p14="http://schemas.microsoft.com/office/powerpoint/2010/main" val="118487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C71FF23A-6F6D-32B0-60A5-AC8766E6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1" y="521152"/>
            <a:ext cx="5270831" cy="444766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7C7CB0-62B9-9345-66C2-81518F955AE8}"/>
              </a:ext>
            </a:extLst>
          </p:cNvPr>
          <p:cNvSpPr txBox="1"/>
          <p:nvPr/>
        </p:nvSpPr>
        <p:spPr>
          <a:xfrm>
            <a:off x="5992310" y="1649707"/>
            <a:ext cx="52564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secondo livello consiste sempre nello spostarsi da una cartella all’altra, ma anche tornando indietro!</a:t>
            </a:r>
          </a:p>
          <a:p>
            <a:r>
              <a:rPr lang="it-IT" dirty="0">
                <a:solidFill>
                  <a:schemeClr val="bg1"/>
                </a:solidFill>
              </a:rPr>
              <a:t>Col comando «</a:t>
            </a:r>
            <a:r>
              <a:rPr lang="it-IT" dirty="0" err="1">
                <a:solidFill>
                  <a:schemeClr val="bg1"/>
                </a:solidFill>
              </a:rPr>
              <a:t>pwd</a:t>
            </a:r>
            <a:r>
              <a:rPr lang="it-IT" dirty="0">
                <a:solidFill>
                  <a:schemeClr val="bg1"/>
                </a:solidFill>
              </a:rPr>
              <a:t>» il prompt di Kali ci darà il percorso completo della cartella in cui siamo in quel dato momento.</a:t>
            </a:r>
          </a:p>
          <a:p>
            <a:r>
              <a:rPr lang="it-IT" dirty="0">
                <a:solidFill>
                  <a:schemeClr val="bg1"/>
                </a:solidFill>
              </a:rPr>
              <a:t>Col comando «cd» non accompagnato dal nome di una cartella precisa, si ritorna alla cartella principale. </a:t>
            </a:r>
          </a:p>
          <a:p>
            <a:r>
              <a:rPr lang="it-IT" dirty="0">
                <a:solidFill>
                  <a:schemeClr val="bg1"/>
                </a:solidFill>
              </a:rPr>
              <a:t>Col comando «cd –», invece, si ritorna alla cartella precedente.</a:t>
            </a:r>
          </a:p>
        </p:txBody>
      </p:sp>
    </p:spTree>
    <p:extLst>
      <p:ext uri="{BB962C8B-B14F-4D97-AF65-F5344CB8AC3E}">
        <p14:creationId xmlns:p14="http://schemas.microsoft.com/office/powerpoint/2010/main" val="11050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17B76339-42FF-E24E-1C03-AD13142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4" y="1102592"/>
            <a:ext cx="5388007" cy="347803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C71846-DFEE-2796-BF21-91A9E6C92136}"/>
              </a:ext>
            </a:extLst>
          </p:cNvPr>
          <p:cNvSpPr txBox="1"/>
          <p:nvPr/>
        </p:nvSpPr>
        <p:spPr>
          <a:xfrm>
            <a:off x="6079935" y="2109149"/>
            <a:ext cx="5256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terzo livello riguarda sempre lo spostamento fra cartelle, ma stavolta il comando ci permetterà di fare prima in termini di tempo.</a:t>
            </a:r>
          </a:p>
          <a:p>
            <a:r>
              <a:rPr lang="it-IT" dirty="0">
                <a:solidFill>
                  <a:schemeClr val="bg1"/>
                </a:solidFill>
              </a:rPr>
              <a:t>Il comando «cd» accompagnato dal percorso specifico della cartella di destinazione ci porterà direttamente nella cartella desiderata.</a:t>
            </a:r>
          </a:p>
        </p:txBody>
      </p:sp>
    </p:spTree>
    <p:extLst>
      <p:ext uri="{BB962C8B-B14F-4D97-AF65-F5344CB8AC3E}">
        <p14:creationId xmlns:p14="http://schemas.microsoft.com/office/powerpoint/2010/main" val="4137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93E2231-D435-78D1-BE87-30244DE7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3" y="607011"/>
            <a:ext cx="5195442" cy="49096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5C776-EBE5-9467-F6E8-482AF235576D}"/>
              </a:ext>
            </a:extLst>
          </p:cNvPr>
          <p:cNvSpPr txBox="1"/>
          <p:nvPr/>
        </p:nvSpPr>
        <p:spPr>
          <a:xfrm>
            <a:off x="5787496" y="2346998"/>
            <a:ext cx="525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quarto livello riguarda la creazione di nuove cartelle o directory, col comando «</a:t>
            </a:r>
            <a:r>
              <a:rPr lang="it-IT" dirty="0" err="1">
                <a:solidFill>
                  <a:schemeClr val="bg1"/>
                </a:solidFill>
              </a:rPr>
              <a:t>mkdir</a:t>
            </a:r>
            <a:r>
              <a:rPr lang="it-IT" dirty="0">
                <a:solidFill>
                  <a:schemeClr val="bg1"/>
                </a:solidFill>
              </a:rPr>
              <a:t>».</a:t>
            </a:r>
          </a:p>
          <a:p>
            <a:r>
              <a:rPr lang="it-IT" dirty="0">
                <a:solidFill>
                  <a:schemeClr val="bg1"/>
                </a:solidFill>
              </a:rPr>
              <a:t>Acronimo di «make directory», il comando permette appunto di creare nuove cartelle.</a:t>
            </a:r>
          </a:p>
        </p:txBody>
      </p:sp>
    </p:spTree>
    <p:extLst>
      <p:ext uri="{BB962C8B-B14F-4D97-AF65-F5344CB8AC3E}">
        <p14:creationId xmlns:p14="http://schemas.microsoft.com/office/powerpoint/2010/main" val="25162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B1DB511D-A82F-5D86-CA78-097B1098D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" y="1059842"/>
            <a:ext cx="6874238" cy="449815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7DAA03-3785-3B53-2C6C-62FA095FC45C}"/>
              </a:ext>
            </a:extLst>
          </p:cNvPr>
          <p:cNvSpPr txBox="1"/>
          <p:nvPr/>
        </p:nvSpPr>
        <p:spPr>
          <a:xfrm>
            <a:off x="7044600" y="2228671"/>
            <a:ext cx="503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quinto livello riguarda la rimozione dei file dalle cartelle.</a:t>
            </a:r>
          </a:p>
          <a:p>
            <a:r>
              <a:rPr lang="it-IT" dirty="0">
                <a:solidFill>
                  <a:schemeClr val="bg1"/>
                </a:solidFill>
              </a:rPr>
              <a:t>Il comando adibito è «</a:t>
            </a:r>
            <a:r>
              <a:rPr lang="it-IT" dirty="0" err="1">
                <a:solidFill>
                  <a:schemeClr val="bg1"/>
                </a:solidFill>
              </a:rPr>
              <a:t>rm</a:t>
            </a:r>
            <a:r>
              <a:rPr lang="it-IT" dirty="0">
                <a:solidFill>
                  <a:schemeClr val="bg1"/>
                </a:solidFill>
              </a:rPr>
              <a:t>», acronimo di «</a:t>
            </a:r>
            <a:r>
              <a:rPr lang="it-IT" dirty="0" err="1">
                <a:solidFill>
                  <a:schemeClr val="bg1"/>
                </a:solidFill>
              </a:rPr>
              <a:t>remove</a:t>
            </a:r>
            <a:r>
              <a:rPr lang="it-IT" dirty="0">
                <a:solidFill>
                  <a:schemeClr val="bg1"/>
                </a:solidFill>
              </a:rPr>
              <a:t>», accompagnato dalla lista dei file da cancellare.</a:t>
            </a:r>
          </a:p>
          <a:p>
            <a:r>
              <a:rPr lang="it-IT" dirty="0">
                <a:solidFill>
                  <a:schemeClr val="bg1"/>
                </a:solidFill>
              </a:rPr>
              <a:t>Dopo aver cancellato, è sempre bene controllare che tutto sia andato come sperato col comando «</a:t>
            </a:r>
            <a:r>
              <a:rPr lang="it-IT" dirty="0" err="1">
                <a:solidFill>
                  <a:schemeClr val="bg1"/>
                </a:solidFill>
              </a:rPr>
              <a:t>ls</a:t>
            </a:r>
            <a:r>
              <a:rPr lang="it-IT" dirty="0">
                <a:solidFill>
                  <a:schemeClr val="bg1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64904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6FB9C9C0-50A5-AD38-2A98-0043CF4D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1" y="788541"/>
            <a:ext cx="4722162" cy="46521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B62323-9D15-8AF8-B9A7-F14A005075AA}"/>
              </a:ext>
            </a:extLst>
          </p:cNvPr>
          <p:cNvSpPr txBox="1"/>
          <p:nvPr/>
        </p:nvSpPr>
        <p:spPr>
          <a:xfrm>
            <a:off x="5526351" y="1849109"/>
            <a:ext cx="503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sesto livello riguarda lo spostamento dei file da una cartella mittente a una cartella destinatario.</a:t>
            </a:r>
          </a:p>
          <a:p>
            <a:r>
              <a:rPr lang="it-IT" dirty="0">
                <a:solidFill>
                  <a:schemeClr val="bg1"/>
                </a:solidFill>
              </a:rPr>
              <a:t>I file si possono spostare tramite il comando «mv», acronimo di «</a:t>
            </a:r>
            <a:r>
              <a:rPr lang="it-IT" dirty="0" err="1">
                <a:solidFill>
                  <a:schemeClr val="bg1"/>
                </a:solidFill>
              </a:rPr>
              <a:t>move</a:t>
            </a:r>
            <a:r>
              <a:rPr lang="it-IT" dirty="0">
                <a:solidFill>
                  <a:schemeClr val="bg1"/>
                </a:solidFill>
              </a:rPr>
              <a:t>», accompagnato dal nome esatto dei file da spostare, anche multipli, con il percorso esatto della cartella di destinazione.</a:t>
            </a:r>
          </a:p>
        </p:txBody>
      </p:sp>
    </p:spTree>
    <p:extLst>
      <p:ext uri="{BB962C8B-B14F-4D97-AF65-F5344CB8AC3E}">
        <p14:creationId xmlns:p14="http://schemas.microsoft.com/office/powerpoint/2010/main" val="171097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0514406-5B97-C2F8-D7A0-8BAE9E452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0" y="1113883"/>
            <a:ext cx="5486341" cy="317705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FE7CF0-CEA8-7765-6463-BB02C6915986}"/>
              </a:ext>
            </a:extLst>
          </p:cNvPr>
          <p:cNvSpPr txBox="1"/>
          <p:nvPr/>
        </p:nvSpPr>
        <p:spPr>
          <a:xfrm>
            <a:off x="6144416" y="1742672"/>
            <a:ext cx="5035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settimo livello riguarda lo spostamento di file nascosti da una cartella all’altra.</a:t>
            </a:r>
          </a:p>
          <a:p>
            <a:r>
              <a:rPr lang="it-IT" dirty="0">
                <a:solidFill>
                  <a:schemeClr val="bg1"/>
                </a:solidFill>
              </a:rPr>
              <a:t>Col comando «</a:t>
            </a:r>
            <a:r>
              <a:rPr lang="it-IT" dirty="0" err="1">
                <a:solidFill>
                  <a:schemeClr val="bg1"/>
                </a:solidFill>
              </a:rPr>
              <a:t>ls</a:t>
            </a:r>
            <a:r>
              <a:rPr lang="it-IT" dirty="0">
                <a:solidFill>
                  <a:schemeClr val="bg1"/>
                </a:solidFill>
              </a:rPr>
              <a:t> –A» saremo in grado di visualizzare tutti i file nascosti in una cartella, solitamente presenti con un iniziale punto.</a:t>
            </a:r>
          </a:p>
          <a:p>
            <a:r>
              <a:rPr lang="it-IT" dirty="0">
                <a:solidFill>
                  <a:schemeClr val="bg1"/>
                </a:solidFill>
              </a:rPr>
              <a:t>Per spostarli, ovviamente, avremo bisogno del comando «mv» come nel sesto livello.</a:t>
            </a:r>
          </a:p>
        </p:txBody>
      </p:sp>
    </p:spTree>
    <p:extLst>
      <p:ext uri="{BB962C8B-B14F-4D97-AF65-F5344CB8AC3E}">
        <p14:creationId xmlns:p14="http://schemas.microsoft.com/office/powerpoint/2010/main" val="220165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947B5A78-974E-9892-A5B2-A4D9B78F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63" y="1"/>
            <a:ext cx="12188933" cy="6858000"/>
          </a:xfrm>
          <a:prstGeom prst="rect">
            <a:avLst/>
          </a:prstGeom>
        </p:spPr>
      </p:pic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B461E-40C2-EF5F-8B23-24A2208D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65" y="40167"/>
            <a:ext cx="9153434" cy="31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99FC5-8566-75BF-A46A-C1C24D255CFB}"/>
              </a:ext>
            </a:extLst>
          </p:cNvPr>
          <p:cNvSpPr txBox="1"/>
          <p:nvPr/>
        </p:nvSpPr>
        <p:spPr>
          <a:xfrm>
            <a:off x="957532" y="3437763"/>
            <a:ext cx="9609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L’ottavo livello ci insegnerà a risparmiare tempo ed energie per eliminare o spostare file multipli da una cartella all’altra.</a:t>
            </a:r>
          </a:p>
          <a:p>
            <a:r>
              <a:rPr lang="it-IT" dirty="0">
                <a:solidFill>
                  <a:schemeClr val="bg1"/>
                </a:solidFill>
              </a:rPr>
              <a:t>L’asterisco * asserisce a una sequenza di caratteri non ben definiti, possano essi essere numeri, lettere o caratteri speciali. All’interno dell’utilizzo con un comando, ci permetterà di selezionare file multipli con estrema facilità, indicando al programma che tutti i file con quella sequenza di caratteri andranno selezionati in blocco.</a:t>
            </a:r>
          </a:p>
          <a:p>
            <a:r>
              <a:rPr lang="it-IT" dirty="0">
                <a:solidFill>
                  <a:schemeClr val="bg1"/>
                </a:solidFill>
              </a:rPr>
              <a:t>Il punto interrogativo ?, invece, asserisce a 1 carattere specifico, possa esso essere un numero, una lettera o un carattere speciale. Nell’utilizzo con un comando, ci permetterà di selezionare file multipli con lo stesso numero di caratteri indicati in fase di ricerca col numero di ?.</a:t>
            </a:r>
          </a:p>
        </p:txBody>
      </p:sp>
    </p:spTree>
    <p:extLst>
      <p:ext uri="{BB962C8B-B14F-4D97-AF65-F5344CB8AC3E}">
        <p14:creationId xmlns:p14="http://schemas.microsoft.com/office/powerpoint/2010/main" val="274183562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RocaVTI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2023-12-05T14:13:05Z</dcterms:created>
  <dcterms:modified xsi:type="dcterms:W3CDTF">2023-12-05T15:33:35Z</dcterms:modified>
</cp:coreProperties>
</file>