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65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31D575-747E-FCAF-5B7A-A75E76AFF7D2}"/>
              </a:ext>
            </a:extLst>
          </p:cNvPr>
          <p:cNvSpPr txBox="1"/>
          <p:nvPr/>
        </p:nvSpPr>
        <p:spPr>
          <a:xfrm>
            <a:off x="4008582" y="2660073"/>
            <a:ext cx="6225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Un'azienda ha due palazzi di 4 piani, ogni piano ha circa 30 computer, tra un palazzo e l'altro c'è una strada e la distanza è circa 30 metri. </a:t>
            </a:r>
          </a:p>
          <a:p>
            <a:r>
              <a:rPr lang="it-IT" sz="2000" b="1" dirty="0">
                <a:solidFill>
                  <a:schemeClr val="bg1"/>
                </a:solidFill>
              </a:rPr>
              <a:t>● Progettare la rete e fare un preventivo di massima di spesa. </a:t>
            </a:r>
          </a:p>
          <a:p>
            <a:r>
              <a:rPr lang="it-IT" sz="2000" b="1" dirty="0">
                <a:solidFill>
                  <a:schemeClr val="bg1"/>
                </a:solidFill>
              </a:rPr>
              <a:t>● Usare la </a:t>
            </a:r>
            <a:r>
              <a:rPr lang="it-IT" sz="2000" b="1" dirty="0" err="1">
                <a:solidFill>
                  <a:schemeClr val="bg1"/>
                </a:solidFill>
              </a:rPr>
              <a:t>subnet</a:t>
            </a:r>
            <a:r>
              <a:rPr lang="it-IT" sz="2000" b="1" dirty="0">
                <a:solidFill>
                  <a:schemeClr val="bg1"/>
                </a:solidFill>
              </a:rPr>
              <a:t> mask più consona.</a:t>
            </a:r>
          </a:p>
        </p:txBody>
      </p:sp>
    </p:spTree>
    <p:extLst>
      <p:ext uri="{BB962C8B-B14F-4D97-AF65-F5344CB8AC3E}">
        <p14:creationId xmlns:p14="http://schemas.microsoft.com/office/powerpoint/2010/main" val="34449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24951" y="2147977"/>
            <a:ext cx="313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è pensato di costruire una rete complessa dotando ogni piano di 1 switch dedicato solo agli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(circa 30 per piano), a sua volta collegato a 1 altro switch più potente.</a:t>
            </a:r>
          </a:p>
          <a:p>
            <a:r>
              <a:rPr lang="it-IT" dirty="0">
                <a:solidFill>
                  <a:schemeClr val="bg1"/>
                </a:solidFill>
              </a:rPr>
              <a:t>Il secondo switch provvederà a collegare in maniera più rapida il trasferimento di dati da piano a piano e da palazzo a palazzo.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A3334F5-F146-DD50-351B-2FE477F8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10659" y="2514600"/>
            <a:ext cx="3131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due palazzi sono forniti di 2 reti diverse e riescono comunque a comunicare fra loro grazie al collegamento fra gli switch di terra e il router collegato ai due corrispettivi IP Gateway, in questo caso: 192.168.1.254 per il Palazzo A, 192.168.2.254 per il Palazzo 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0461EF-32B3-386A-F2CF-B7E0ABAA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24951" y="2147977"/>
            <a:ext cx="3131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il Palazzo A si è scelta l’IP Network 192.168.1.0/24, e con l’utilizzo del </a:t>
            </a:r>
            <a:r>
              <a:rPr lang="it-IT" dirty="0" err="1">
                <a:solidFill>
                  <a:schemeClr val="bg1"/>
                </a:solidFill>
              </a:rPr>
              <a:t>subnetting</a:t>
            </a:r>
            <a:r>
              <a:rPr lang="it-IT" dirty="0">
                <a:solidFill>
                  <a:schemeClr val="bg1"/>
                </a:solidFill>
              </a:rPr>
              <a:t> sono stati assegnati degli IP statici univoci a tutti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presenti in ogni piano.</a:t>
            </a:r>
          </a:p>
          <a:p>
            <a:r>
              <a:rPr lang="it-IT" dirty="0">
                <a:solidFill>
                  <a:schemeClr val="bg1"/>
                </a:solidFill>
              </a:rPr>
              <a:t>La stessa cosa è successa anche per il Palazzo B.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B2D0E-CEFC-38C6-07C0-4A0AD8C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10659" y="2596550"/>
            <a:ext cx="313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dirty="0" err="1">
                <a:solidFill>
                  <a:schemeClr val="bg1"/>
                </a:solidFill>
              </a:rPr>
              <a:t>subnet</a:t>
            </a:r>
            <a:r>
              <a:rPr lang="it-IT" dirty="0">
                <a:solidFill>
                  <a:schemeClr val="bg1"/>
                </a:solidFill>
              </a:rPr>
              <a:t> mask /27, risultata dal </a:t>
            </a:r>
            <a:r>
              <a:rPr lang="it-IT" dirty="0" err="1">
                <a:solidFill>
                  <a:schemeClr val="bg1"/>
                </a:solidFill>
              </a:rPr>
              <a:t>subnetting</a:t>
            </a:r>
            <a:r>
              <a:rPr lang="it-IT" dirty="0">
                <a:solidFill>
                  <a:schemeClr val="bg1"/>
                </a:solidFill>
              </a:rPr>
              <a:t>, sarà la scelta migliore in quanto riserva esattamente fra i 30 e i 32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per piano.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0E3545-B0D4-1FDF-63CE-AD600ADE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0" y="1368156"/>
            <a:ext cx="6122507" cy="4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6468495" y="1919719"/>
            <a:ext cx="4643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Preventivo di spesa:</a:t>
            </a:r>
          </a:p>
          <a:p>
            <a:r>
              <a:rPr lang="it-IT" dirty="0">
                <a:solidFill>
                  <a:schemeClr val="bg1"/>
                </a:solidFill>
              </a:rPr>
              <a:t>-Costo dei pc MSI Katana 15 : €240.000</a:t>
            </a:r>
          </a:p>
          <a:p>
            <a:r>
              <a:rPr lang="it-IT" dirty="0">
                <a:solidFill>
                  <a:schemeClr val="bg1"/>
                </a:solidFill>
              </a:rPr>
              <a:t>-Costo degli switch D-Link DGS-3130-30TS: €15.200</a:t>
            </a:r>
          </a:p>
          <a:p>
            <a:r>
              <a:rPr lang="it-IT" dirty="0">
                <a:solidFill>
                  <a:schemeClr val="bg1"/>
                </a:solidFill>
              </a:rPr>
              <a:t>-Costo Access Point Cisco - AIR-AP1852I-E-K9 : €4.914</a:t>
            </a:r>
          </a:p>
          <a:p>
            <a:r>
              <a:rPr lang="it-IT" dirty="0">
                <a:solidFill>
                  <a:schemeClr val="bg1"/>
                </a:solidFill>
              </a:rPr>
              <a:t>-Costo Router Cisco ISR4331/K9: €1.599</a:t>
            </a:r>
          </a:p>
          <a:p>
            <a:r>
              <a:rPr lang="it-IT" dirty="0">
                <a:solidFill>
                  <a:schemeClr val="bg1"/>
                </a:solidFill>
              </a:rPr>
              <a:t>-Costo cablaggi: €7.200 (€1,8 x metro)</a:t>
            </a:r>
          </a:p>
          <a:p>
            <a:r>
              <a:rPr lang="it-IT" dirty="0">
                <a:solidFill>
                  <a:schemeClr val="bg1"/>
                </a:solidFill>
              </a:rPr>
              <a:t>-Costo del lavoro: €3.500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Totale del preventivo: €272.413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2A513-08F7-453B-6608-3A0C46D3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99" y="1670136"/>
            <a:ext cx="5297295" cy="3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004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Costruzione di una rete COMPLESSA </vt:lpstr>
      <vt:lpstr>Costruzione di una rete COMPLESSA </vt:lpstr>
      <vt:lpstr>Costruzione di una rete COMPLESSA </vt:lpstr>
      <vt:lpstr>Costruzione di una rete COMPLESSA </vt:lpstr>
      <vt:lpstr>Costruzione di una rete COMPLESSA </vt:lpstr>
      <vt:lpstr>Costruzione di una rete COMPLESSA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una rete COMPLESSA </dc:title>
  <dc:creator>Mattia Chiriatti</dc:creator>
  <cp:lastModifiedBy>Mattia Chiriatti</cp:lastModifiedBy>
  <cp:revision>3</cp:revision>
  <dcterms:created xsi:type="dcterms:W3CDTF">2023-12-01T13:35:56Z</dcterms:created>
  <dcterms:modified xsi:type="dcterms:W3CDTF">2023-12-01T15:08:42Z</dcterms:modified>
</cp:coreProperties>
</file>