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81200" y="-94024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305630" y="3361052"/>
            <a:ext cx="10620170" cy="324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500"/>
              </a:lnSpc>
            </a:pPr>
            <a:r>
              <a:rPr lang="en-US" sz="12500">
                <a:solidFill>
                  <a:srgbClr val="FFFFFF"/>
                </a:solidFill>
                <a:latin typeface="DM Sans Bold"/>
              </a:rPr>
              <a:t>PROGETTO </a:t>
            </a:r>
          </a:p>
          <a:p>
            <a:pPr algn="r">
              <a:lnSpc>
                <a:spcPts val="12500"/>
              </a:lnSpc>
            </a:pPr>
            <a:r>
              <a:rPr lang="en-US" sz="12500">
                <a:solidFill>
                  <a:srgbClr val="FFFFFF"/>
                </a:solidFill>
                <a:latin typeface="DM Sans Bold"/>
              </a:rPr>
              <a:t>S10/L5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03684" y="7430533"/>
            <a:ext cx="5722116" cy="523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070"/>
              </a:lnSpc>
            </a:pPr>
            <a:r>
              <a:rPr lang="en-US" sz="3700">
                <a:solidFill>
                  <a:srgbClr val="FFFFFF"/>
                </a:solidFill>
                <a:latin typeface="DM Sans Italics"/>
              </a:rPr>
              <a:t>MATTIA CHIRIATTI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981200" y="6267450"/>
            <a:ext cx="2880360" cy="4114800"/>
          </a:xfrm>
          <a:custGeom>
            <a:avLst/>
            <a:gdLst/>
            <a:ahLst/>
            <a:cxnLst/>
            <a:rect r="r" b="b" t="t" l="l"/>
            <a:pathLst>
              <a:path h="4114800" w="288036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5623560" y="7673106"/>
            <a:ext cx="3422956" cy="2613894"/>
          </a:xfrm>
          <a:custGeom>
            <a:avLst/>
            <a:gdLst/>
            <a:ahLst/>
            <a:cxnLst/>
            <a:rect r="r" b="b" t="t" l="l"/>
            <a:pathLst>
              <a:path h="2613894" w="3422956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23481" y="2033187"/>
            <a:ext cx="15841038" cy="6220625"/>
          </a:xfrm>
          <a:custGeom>
            <a:avLst/>
            <a:gdLst/>
            <a:ahLst/>
            <a:cxnLst/>
            <a:rect r="r" b="b" t="t" l="l"/>
            <a:pathLst>
              <a:path h="6220625" w="15841038">
                <a:moveTo>
                  <a:pt x="0" y="0"/>
                </a:moveTo>
                <a:lnTo>
                  <a:pt x="15841038" y="0"/>
                </a:lnTo>
                <a:lnTo>
                  <a:pt x="15841038" y="6220626"/>
                </a:lnTo>
                <a:lnTo>
                  <a:pt x="0" y="62206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90700" y="1397578"/>
            <a:ext cx="3913405" cy="438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>
                <a:solidFill>
                  <a:srgbClr val="FFFFFF"/>
                </a:solidFill>
                <a:latin typeface="DM Sans Bold"/>
              </a:rPr>
              <a:t>05. IL CODICE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A9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0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505858" y="395894"/>
            <a:ext cx="11276283" cy="1860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00"/>
              </a:lnSpc>
            </a:pPr>
            <a:r>
              <a:rPr lang="en-US" sz="13000">
                <a:solidFill>
                  <a:srgbClr val="FFFFFF"/>
                </a:solidFill>
                <a:latin typeface="DM Sans Bold"/>
              </a:rPr>
              <a:t>TRACCIA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90919" y="2833320"/>
            <a:ext cx="16068381" cy="6330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DM Sans"/>
              </a:rPr>
              <a:t>Con riferimento al file Malware_U3_W2_L5 presente all’interno della cartella «Esercizio_Pratico_U3_W2_L5 » sul desktop della macchina virtuale dedicata per l’analisi dei malware, rispondere ai seguenti quesiti: </a:t>
            </a:r>
          </a:p>
          <a:p>
            <a:pPr algn="ctr">
              <a:lnSpc>
                <a:spcPts val="3850"/>
              </a:lnSpc>
            </a:pPr>
          </a:p>
          <a:p>
            <a:pPr algn="ct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DM Sans"/>
              </a:rPr>
              <a:t>1. Quali librerie vengono importate dal file eseguibile? </a:t>
            </a:r>
          </a:p>
          <a:p>
            <a:pPr algn="ct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DM Sans"/>
              </a:rPr>
              <a:t>2. Quali sono le sezioni di cui si compone il file eseguibile del malware? </a:t>
            </a:r>
          </a:p>
          <a:p>
            <a:pPr algn="ctr">
              <a:lnSpc>
                <a:spcPts val="3850"/>
              </a:lnSpc>
            </a:pPr>
          </a:p>
          <a:p>
            <a:pPr algn="ct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DM Sans"/>
              </a:rPr>
              <a:t>Con riferimento alla figura in slide 3, risponde ai seguenti quesiti: </a:t>
            </a:r>
          </a:p>
          <a:p>
            <a:pPr algn="ctr">
              <a:lnSpc>
                <a:spcPts val="3850"/>
              </a:lnSpc>
            </a:pPr>
          </a:p>
          <a:p>
            <a:pPr algn="ct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DM Sans"/>
              </a:rPr>
              <a:t>3. Identificare i costrutti noti (creazione dello stack, eventuali cicli, altri costrutti ) </a:t>
            </a:r>
          </a:p>
          <a:p>
            <a:pPr algn="ct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DM Sans"/>
              </a:rPr>
              <a:t>4. Ipotizzare il comportamento della funzionalità implementata </a:t>
            </a:r>
          </a:p>
          <a:p>
            <a:pPr algn="ct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DM Sans"/>
              </a:rPr>
              <a:t>5. BONUS fare tabella con significato delle singole righe di codice assembly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02168" y="2890463"/>
            <a:ext cx="5301263" cy="4506074"/>
          </a:xfrm>
          <a:custGeom>
            <a:avLst/>
            <a:gdLst/>
            <a:ahLst/>
            <a:cxnLst/>
            <a:rect r="r" b="b" t="t" l="l"/>
            <a:pathLst>
              <a:path h="4506074" w="5301263">
                <a:moveTo>
                  <a:pt x="0" y="0"/>
                </a:moveTo>
                <a:lnTo>
                  <a:pt x="5301263" y="0"/>
                </a:lnTo>
                <a:lnTo>
                  <a:pt x="5301263" y="4506074"/>
                </a:lnTo>
                <a:lnTo>
                  <a:pt x="0" y="4506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90700" y="1397578"/>
            <a:ext cx="7588608" cy="438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>
                <a:solidFill>
                  <a:srgbClr val="FFFFFF"/>
                </a:solidFill>
                <a:latin typeface="DM Sans Bold"/>
              </a:rPr>
              <a:t>01. LIBRERIE IMPORTATE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04971" y="1559507"/>
            <a:ext cx="9580860" cy="699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</a:rPr>
              <a:t>Per individuare le librerie utilizzate dal malware, utilizzeremo CFF Explorer.</a:t>
            </a:r>
          </a:p>
          <a:p>
            <a:pPr algn="ctr">
              <a:lnSpc>
                <a:spcPts val="3499"/>
              </a:lnSpc>
            </a:pP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</a:rPr>
              <a:t>Avviata la sessione di analisi, cliccheremo quindi su “import directory”.</a:t>
            </a:r>
          </a:p>
          <a:p>
            <a:pPr algn="ctr">
              <a:lnSpc>
                <a:spcPts val="3499"/>
              </a:lnSpc>
            </a:pP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</a:rPr>
              <a:t>Le due librerie utilizzate dal malware, quindi, sono KERNEL32.dll e WININET.dll.</a:t>
            </a:r>
          </a:p>
          <a:p>
            <a:pPr algn="ctr">
              <a:lnSpc>
                <a:spcPts val="3499"/>
              </a:lnSpc>
            </a:pP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</a:rPr>
              <a:t>Kernel32.dll è una libreria che contiene le funzioni principali per interagire con il SO, come manipolazione dei file e gestione della memoria.</a:t>
            </a:r>
          </a:p>
          <a:p>
            <a:pPr algn="ctr">
              <a:lnSpc>
                <a:spcPts val="3499"/>
              </a:lnSpc>
            </a:pP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</a:rPr>
              <a:t>Wininet.dll è una libreria che contiene funzioni per l’implementazione di alcuni protocolli di rete come HTTP, FTP, NTP.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401928" y="1559507"/>
            <a:ext cx="9580860" cy="699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</a:rPr>
              <a:t>Per individuare le sezioni che compongono il malware, utilizzeremo sempre CFF Explorer. Avviata la sessione di analisi, cliccheremo quindi su “Section Headers”.</a:t>
            </a:r>
          </a:p>
          <a:p>
            <a:pPr algn="ctr">
              <a:lnSpc>
                <a:spcPts val="3499"/>
              </a:lnSpc>
            </a:pP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</a:rPr>
              <a:t>Le 3 sezioni che compongono il malware, quindi, sono .text, .rdata e .data.</a:t>
            </a:r>
          </a:p>
          <a:p>
            <a:pPr algn="ctr">
              <a:lnSpc>
                <a:spcPts val="3499"/>
              </a:lnSpc>
            </a:pP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</a:rPr>
              <a:t>La sezione .text contiene istruzioni (o righe di codice) che la CPU eseguirà una volta avviato il software. Questa è l’unica sezione di un PE che viene eseguita dalla CPU.</a:t>
            </a:r>
          </a:p>
          <a:p>
            <a:pPr algn="ctr">
              <a:lnSpc>
                <a:spcPts val="3499"/>
              </a:lnSpc>
            </a:pP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</a:rPr>
              <a:t>La sezione .rdata include le info riguardo le librerie e le funzioni importate e/o esportate dal PE.</a:t>
            </a:r>
          </a:p>
          <a:p>
            <a:pPr algn="ctr">
              <a:lnSpc>
                <a:spcPts val="3499"/>
              </a:lnSpc>
            </a:pP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</a:rPr>
              <a:t>La sezione .data contiene dati/variabili globali del PE, che devono essere disponibili da qualsiasi parte del programma.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25833" y="2699015"/>
            <a:ext cx="5487676" cy="5163751"/>
          </a:xfrm>
          <a:custGeom>
            <a:avLst/>
            <a:gdLst/>
            <a:ahLst/>
            <a:cxnLst/>
            <a:rect r="r" b="b" t="t" l="l"/>
            <a:pathLst>
              <a:path h="5163751" w="5487676">
                <a:moveTo>
                  <a:pt x="0" y="0"/>
                </a:moveTo>
                <a:lnTo>
                  <a:pt x="5487676" y="0"/>
                </a:lnTo>
                <a:lnTo>
                  <a:pt x="5487676" y="5163751"/>
                </a:lnTo>
                <a:lnTo>
                  <a:pt x="0" y="51637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90700" y="1397578"/>
            <a:ext cx="2213194" cy="438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>
                <a:solidFill>
                  <a:srgbClr val="FFFFFF"/>
                </a:solidFill>
                <a:latin typeface="DM Sans Bold"/>
              </a:rPr>
              <a:t>02. SEZIONI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90700" y="4731177"/>
            <a:ext cx="4293842" cy="824645"/>
          </a:xfrm>
          <a:custGeom>
            <a:avLst/>
            <a:gdLst/>
            <a:ahLst/>
            <a:cxnLst/>
            <a:rect r="r" b="b" t="t" l="l"/>
            <a:pathLst>
              <a:path h="824645" w="4293842">
                <a:moveTo>
                  <a:pt x="0" y="0"/>
                </a:moveTo>
                <a:lnTo>
                  <a:pt x="4293842" y="0"/>
                </a:lnTo>
                <a:lnTo>
                  <a:pt x="4293842" y="824646"/>
                </a:lnTo>
                <a:lnTo>
                  <a:pt x="0" y="8246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90700" y="1397578"/>
            <a:ext cx="3913405" cy="438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>
                <a:solidFill>
                  <a:srgbClr val="FFFFFF"/>
                </a:solidFill>
                <a:latin typeface="DM Sans Bold"/>
              </a:rPr>
              <a:t>03. COSTRUTTI NOTI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419102" y="4032250"/>
            <a:ext cx="9580860" cy="217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</a:rPr>
              <a:t>Analizzando le righe di codice, possiamo affermare che nella riga qui riportata abbiamo un’istruzione che stabilisce la creazione dello stack.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</a:rPr>
              <a:t>Nel linguaggio C l’uso di funzioni per passaggio di parametri e salvataggio dello stato della funzione sullo stack è molto comune.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19090" y="4524104"/>
            <a:ext cx="5056624" cy="808308"/>
          </a:xfrm>
          <a:custGeom>
            <a:avLst/>
            <a:gdLst/>
            <a:ahLst/>
            <a:cxnLst/>
            <a:rect r="r" b="b" t="t" l="l"/>
            <a:pathLst>
              <a:path h="808308" w="5056624">
                <a:moveTo>
                  <a:pt x="0" y="0"/>
                </a:moveTo>
                <a:lnTo>
                  <a:pt x="5056625" y="0"/>
                </a:lnTo>
                <a:lnTo>
                  <a:pt x="5056625" y="808308"/>
                </a:lnTo>
                <a:lnTo>
                  <a:pt x="0" y="8083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90700" y="1397578"/>
            <a:ext cx="3913405" cy="438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>
                <a:solidFill>
                  <a:srgbClr val="FFFFFF"/>
                </a:solidFill>
                <a:latin typeface="DM Sans Bold"/>
              </a:rPr>
              <a:t>03. COSTRUTTI NOTI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33233" y="2502558"/>
            <a:ext cx="9580860" cy="480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</a:rPr>
              <a:t>Analizzando le righe di codice, possiamo affermare che nelle due righe qui riportate abbiamo un </a:t>
            </a:r>
            <a:r>
              <a:rPr lang="en-US" sz="2499">
                <a:solidFill>
                  <a:srgbClr val="FFFFFF"/>
                </a:solidFill>
                <a:latin typeface="DM Sans Bold"/>
              </a:rPr>
              <a:t>Ciclo IF/Else</a:t>
            </a:r>
            <a:r>
              <a:rPr lang="en-US" sz="2499">
                <a:solidFill>
                  <a:srgbClr val="FFFFFF"/>
                </a:solidFill>
                <a:latin typeface="DM Sans"/>
              </a:rPr>
              <a:t> del linguaggio C.</a:t>
            </a:r>
          </a:p>
          <a:p>
            <a:pPr algn="ctr">
              <a:lnSpc>
                <a:spcPts val="3499"/>
              </a:lnSpc>
            </a:pP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</a:rPr>
              <a:t>•L’istruzione “cmp [ebp+var_4],0” suggerisce il confronto fra un valore preliminarmente memorizzato in var_4 e 0.</a:t>
            </a:r>
          </a:p>
          <a:p>
            <a:pPr algn="ctr">
              <a:lnSpc>
                <a:spcPts val="3499"/>
              </a:lnSpc>
            </a:pP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</a:rPr>
              <a:t>•L’istruzione “jz short loc_40102B” rappresenta invece un salto condizionale. Al verificarsi di una determinata condizione (in questo caso deve risultare che la variabile sia uguale a zero), il programma salterà direttamente a una nuova riga di codice, in questo caso loc_40102B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52355" y="4919273"/>
            <a:ext cx="5186465" cy="448454"/>
          </a:xfrm>
          <a:custGeom>
            <a:avLst/>
            <a:gdLst/>
            <a:ahLst/>
            <a:cxnLst/>
            <a:rect r="r" b="b" t="t" l="l"/>
            <a:pathLst>
              <a:path h="448454" w="5186465">
                <a:moveTo>
                  <a:pt x="0" y="0"/>
                </a:moveTo>
                <a:lnTo>
                  <a:pt x="5186465" y="0"/>
                </a:lnTo>
                <a:lnTo>
                  <a:pt x="5186465" y="448454"/>
                </a:lnTo>
                <a:lnTo>
                  <a:pt x="0" y="4484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90700" y="1397578"/>
            <a:ext cx="3913405" cy="438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>
                <a:solidFill>
                  <a:srgbClr val="FFFFFF"/>
                </a:solidFill>
                <a:latin typeface="DM Sans Bold"/>
              </a:rPr>
              <a:t>03. COSTRUTTI NOTI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04971" y="3375025"/>
            <a:ext cx="9580860" cy="348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</a:rPr>
              <a:t>Analizzando le righe di codice, possiamo affermare che nella riga qui riportata abbiamo una funzione simile al </a:t>
            </a:r>
            <a:r>
              <a:rPr lang="en-US" sz="2499">
                <a:solidFill>
                  <a:srgbClr val="FFFFFF"/>
                </a:solidFill>
                <a:latin typeface="DM Sans Bold"/>
              </a:rPr>
              <a:t>GoTo o Break</a:t>
            </a:r>
            <a:r>
              <a:rPr lang="en-US" sz="2499">
                <a:solidFill>
                  <a:srgbClr val="FFFFFF"/>
                </a:solidFill>
                <a:latin typeface="DM Sans"/>
              </a:rPr>
              <a:t> del linguaggio C.</a:t>
            </a:r>
          </a:p>
          <a:p>
            <a:pPr algn="ctr">
              <a:lnSpc>
                <a:spcPts val="3499"/>
              </a:lnSpc>
            </a:pP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</a:rPr>
              <a:t>•L’istruzione “jmp short loc_40103A” stabilisce un salto diretto nella locazione specificata, ovvero loc_40103A. Una vera similitudine con GoTo di C, che consente di passare a una parte diversa del codice.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316278" y="4798651"/>
            <a:ext cx="2862248" cy="689698"/>
          </a:xfrm>
          <a:custGeom>
            <a:avLst/>
            <a:gdLst/>
            <a:ahLst/>
            <a:cxnLst/>
            <a:rect r="r" b="b" t="t" l="l"/>
            <a:pathLst>
              <a:path h="689698" w="2862248">
                <a:moveTo>
                  <a:pt x="0" y="0"/>
                </a:moveTo>
                <a:lnTo>
                  <a:pt x="2862249" y="0"/>
                </a:lnTo>
                <a:lnTo>
                  <a:pt x="2862249" y="689698"/>
                </a:lnTo>
                <a:lnTo>
                  <a:pt x="0" y="6896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90700" y="1397578"/>
            <a:ext cx="3913405" cy="438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>
                <a:solidFill>
                  <a:srgbClr val="FFFFFF"/>
                </a:solidFill>
                <a:latin typeface="DM Sans Bold"/>
              </a:rPr>
              <a:t>03. COSTRUTTI NOTI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436276" y="4251325"/>
            <a:ext cx="9580860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</a:rPr>
              <a:t>Analizzando le righe di codice, possiamo affermare che nella riga qui riportata abbiamo un’istruzione per tornare da una funzione, e questa corrisponde al termine di una funzione del linguaggio C, ovvero “return”.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90700" y="1397578"/>
            <a:ext cx="5854050" cy="438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>
                <a:solidFill>
                  <a:srgbClr val="FFFFFF"/>
                </a:solidFill>
                <a:latin typeface="DM Sans Bold"/>
              </a:rPr>
              <a:t>04. IPOTESI COMPORTAMENTO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68906" y="2877417"/>
            <a:ext cx="14750188" cy="480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</a:rPr>
              <a:t>Il codice in Assembly fornito è parte di un programma che controlla lo stato della connessione internet e agisce come di seguito:</a:t>
            </a:r>
          </a:p>
          <a:p>
            <a:pPr algn="ctr">
              <a:lnSpc>
                <a:spcPts val="3499"/>
              </a:lnSpc>
            </a:pPr>
          </a:p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DM Sans"/>
              </a:rPr>
              <a:t>Salva lo stato del frame sullo stack e ne imposta i valori</a:t>
            </a:r>
          </a:p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DM Sans"/>
              </a:rPr>
              <a:t>Chiama la funzione “InternetGetConnectedState”, una funzione di sistema per verificare lo stato della connessione Internet</a:t>
            </a:r>
          </a:p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DM Sans"/>
              </a:rPr>
              <a:t>Salva il risultato della funzione in una variabile locale</a:t>
            </a:r>
          </a:p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DM Sans"/>
              </a:rPr>
              <a:t>Verifica l’effettiva connessione a Internet</a:t>
            </a:r>
          </a:p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DM Sans"/>
              </a:rPr>
              <a:t>Se la connessione è attiva, chiama una subroutine che gestisce la connessione riuscita</a:t>
            </a:r>
          </a:p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DM Sans"/>
              </a:rPr>
              <a:t>In alternativa, chiama una subroutine che gestisce l’errore sulla mancata connessione a Internet</a:t>
            </a:r>
          </a:p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DM Sans"/>
              </a:rPr>
              <a:t>Termina la funzione e ritorna al chiamante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DAF88CW2I1Y</dc:identifier>
  <dcterms:modified xsi:type="dcterms:W3CDTF">2011-08-01T06:04:30Z</dcterms:modified>
  <cp:revision>1</cp:revision>
  <dc:title>TRACCIA</dc:title>
</cp:coreProperties>
</file>