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2" r:id="rId6"/>
    <p:sldId id="261" r:id="rId7"/>
    <p:sldId id="269" r:id="rId8"/>
    <p:sldId id="263" r:id="rId9"/>
    <p:sldId id="256" r:id="rId10"/>
    <p:sldId id="257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A7676-DA14-9832-1ED1-0E82D93C2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45FA68-8465-6888-705C-C2CAC356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ABF79-1CF8-9BB7-3D3E-2E5B003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D9EB61-2F8F-A722-0B44-88770C36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B6F7C9-1E71-3730-C301-2045426C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9A85D-D535-4121-C9C1-76E84C5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93D942-407F-21D2-5EA4-2FF7AD72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AC21F-6826-D9E7-7ED2-D468A79D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6CD4C-40DD-AA30-236B-B8669B26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85D52-02C5-2E09-377E-B71B13E8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7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E8CF6A-C9C5-FED4-A79D-9C2E1E525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18BB00-1198-AF2F-4BE1-5E3494E61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822FAD-83AA-5D72-B8A6-03A428D4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28494B-4205-25CF-7860-632BDD2A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94AA7E-D8E4-653E-CD09-E83A296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86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0378-85A8-6E12-8060-858BCCA9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CD835-DF60-E8A7-C716-A3B469D5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EE4D87-57C7-DD13-23A6-B9BE81F3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D553D5-A3BC-A429-803B-CA2D374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20B4C-02CC-77D1-FA25-66C2936D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DEB1B-DC82-C6F7-68C7-EF390832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599881-50FF-0178-3DA0-B7C1B361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16C5B-58E5-F73B-1258-FCE55C8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28E7F2-1BC2-59CA-F401-AC254223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7C5985-864E-5C1B-0387-8EFFF9C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3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67051-5E75-8AE5-9CA1-848357C6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03595-1627-D3AE-4BDB-B61C11344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CDB477-D1C5-4AFE-95C7-7E15ECBC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819C74-40C8-C40F-A9E9-B8B8FF5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711D7-2EC4-722E-836B-5A2AD9F9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2A4FE8-7CF3-1E13-56D7-F9D55442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1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91620-3E3E-6032-B901-56AAF196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AD50F8-F5FF-7B56-CCAE-1FAFAA36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C0B7EA-74CF-7A17-7B0C-A02B60AF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1EC17F-02F1-EB27-1120-D304F0446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439981-05ED-6A46-AE63-F28664A02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00F090-9FAB-E35B-D677-75012D2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DBE89C-8E82-306B-ECC4-8F363932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153B44-72E2-6C9B-9EA4-305AB40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62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51F43-20D7-638E-BFF8-88650FF1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DFB195-4CB1-BE63-CDE5-D96C5FA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5F34E7-02C7-3C1D-D132-DD353C91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9897C5-4F07-1748-A614-27169A2A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3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0C5EA2-4339-9E5F-0E76-77592A97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D6248D-892E-6CDA-F7C3-36C32582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DBBC2E-CAF2-93F6-AADC-29A1BA8B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0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E4C25-7125-6A62-FE59-0D009BA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F9EAE-3E4A-6B6B-612E-F13CBF21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2C3DB-F2DF-965D-F667-ADFC4A33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7E5832-22BE-C4BD-6B14-2F47AC2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E47287-1D69-6E7E-376E-E537EA65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691B10-759E-F04B-3A41-7161F6F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1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0F6DF-BA99-C1A3-80B2-E39DFA1D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E8ACB2-E891-C365-9364-47633DA84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2D435B-4C1D-1522-9776-7884291F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3A7621-E986-5E92-8E31-BD9A0D5A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60D8E-C897-3925-E034-03430D38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BB19C0-0CCD-C6EB-BEBB-7AFACD45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89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501EBD5-32DF-02EE-319C-0EFD6704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F1C186-3D2A-7E65-F64E-A7D12AEB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64BE-7E65-7C8B-8554-3C9CD728A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0ECF-BFD3-4F53-982C-4AEF5ED64E3C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61851A-7B54-9A8E-EA45-B9D4A088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7D269-38D4-7027-991D-1CB59916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9761-BF83-4EA1-9874-78ADC0CC1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8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3348181" y="267759"/>
            <a:ext cx="5495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6D1CC2C-0BC6-B7B2-B0E0-CF2D6241C365}"/>
              </a:ext>
            </a:extLst>
          </p:cNvPr>
          <p:cNvSpPr txBox="1"/>
          <p:nvPr/>
        </p:nvSpPr>
        <p:spPr>
          <a:xfrm>
            <a:off x="9098849" y="3808642"/>
            <a:ext cx="22813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FUJIKO SECURITY S.R.L.</a:t>
            </a:r>
            <a:endParaRPr lang="it-IT" sz="1100" b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it-IT" sz="1100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r>
              <a:rPr lang="it-IT" sz="1100" dirty="0" err="1">
                <a:solidFill>
                  <a:schemeClr val="bg1"/>
                </a:solidFill>
                <a:latin typeface="Bierstadt" panose="020B0004020202020204" pitchFamily="34" charset="0"/>
              </a:rPr>
              <a:t>Meneo</a:t>
            </a:r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 Nicola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Curcio Mazzone Fabiola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Pirrera Stefano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Salvatore Davide</a:t>
            </a:r>
          </a:p>
          <a:p>
            <a:r>
              <a:rPr lang="it-IT" sz="1100" dirty="0" err="1">
                <a:solidFill>
                  <a:schemeClr val="bg1"/>
                </a:solidFill>
                <a:latin typeface="Bierstadt" panose="020B0004020202020204" pitchFamily="34" charset="0"/>
              </a:rPr>
              <a:t>Fougani</a:t>
            </a:r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 Omar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Deiana Mattia</a:t>
            </a:r>
          </a:p>
          <a:p>
            <a:r>
              <a:rPr lang="it-IT" sz="1100" dirty="0">
                <a:solidFill>
                  <a:schemeClr val="bg1"/>
                </a:solidFill>
                <a:latin typeface="Bierstadt" panose="020B0004020202020204" pitchFamily="34" charset="0"/>
              </a:rPr>
              <a:t>Mattia Chiriatti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6AB97C-EF99-9E21-EE2B-24E9474FC7D0}"/>
              </a:ext>
            </a:extLst>
          </p:cNvPr>
          <p:cNvSpPr txBox="1"/>
          <p:nvPr/>
        </p:nvSpPr>
        <p:spPr>
          <a:xfrm>
            <a:off x="1046438" y="1121707"/>
            <a:ext cx="70718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Siamo stati ingaggiati dalla compagnia Theta per eseguire delle valutazioni di sicurezza su alcune delle infrastrutture critiche dei loro data center. Il perimetro delle attività si concentra principalmente su:</a:t>
            </a:r>
          </a:p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-Un Web server che espone diversi servizi su internet (e quindi accessibili al pubblico)</a:t>
            </a:r>
          </a:p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-Un Application server che espone sulla rete interna un applicativo di e-commerce accessibile dai soli impiegati della compagnia Theta (quindi non accessibile da resti esterne, ovvero internet) </a:t>
            </a:r>
          </a:p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In base alle informazioni sopra, il capo della sicurezza informatica di Theta, chiamato anche CISO (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chief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 information security 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officer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), ci richiede: </a:t>
            </a:r>
          </a:p>
          <a:p>
            <a:pPr marL="342900" indent="-342900">
              <a:buAutoNum type="arabicPeriod"/>
            </a:pP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Di proporre un modello (design) di rete per mettere in sicurezza le due componenti critiche, includendo nell’analisi i dispositivi di sicurezza che potrebbero servire per aumentare la protezione della rete. </a:t>
            </a:r>
          </a:p>
          <a:p>
            <a:pPr marL="342900" indent="-342900">
              <a:buAutoNum type="arabicPeriod"/>
            </a:pP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2. Di effettuare dei test puntuali sulle due componenti critiche per valutarne lo stato di sicurezza. Nella fattispecie, il CISO ci chiede di effettuare i controlli riportati nella slide successiva</a:t>
            </a:r>
          </a:p>
        </p:txBody>
      </p:sp>
      <p:pic>
        <p:nvPicPr>
          <p:cNvPr id="15" name="Immagine 14" descr="Immagine che contiene testo, schizzo, illustrazione, disegno&#10;&#10;Descrizione generata automaticamente">
            <a:extLst>
              <a:ext uri="{FF2B5EF4-FFF2-40B4-BE49-F238E27FC236}">
                <a16:creationId xmlns:a16="http://schemas.microsoft.com/office/drawing/2014/main" id="{F50BD779-D57A-3D79-1938-5C1B7655B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8" y="1767007"/>
            <a:ext cx="1669096" cy="16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615" y="1852653"/>
            <a:ext cx="4525348" cy="3505670"/>
          </a:xfrm>
        </p:spPr>
        <p:txBody>
          <a:bodyPr>
            <a:normAutofit lnSpcReduction="10000"/>
          </a:bodyPr>
          <a:lstStyle/>
          <a:p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Successivamente abbiamo mirato specificatamente alla porta 80. L'obiettivo era verificare che la porta fosse aperta e funzionante. Per condurre questa verifica, abbiamo sviluppato un ulteriore programma in Python utilizzando la libreria </a:t>
            </a:r>
            <a:r>
              <a:rPr lang="it-IT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socket</a:t>
            </a:r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. Questo secondo script è stato progettato per connettersi al sistema di destinazione sulla porta 80 e confermarne la disponibilità.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638253-DC48-1F03-9676-95ADC68E9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5913"/>
            <a:ext cx="5679550" cy="2715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F769B1-1DE0-EFB3-7793-711A1FD52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0" y="3995623"/>
            <a:ext cx="3464153" cy="27254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0DB0CD-7FBE-CA9E-5490-85FC12880F4B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7" y="1688752"/>
            <a:ext cx="3916392" cy="2805610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solidFill>
                  <a:schemeClr val="bg1"/>
                </a:solidFill>
                <a:latin typeface="Bierstadt" panose="020B0004020202020204" pitchFamily="34" charset="0"/>
              </a:rPr>
              <a:t>Con l’ausilio di </a:t>
            </a:r>
            <a:r>
              <a:rPr lang="it-IT" sz="2400" dirty="0" err="1">
                <a:solidFill>
                  <a:schemeClr val="bg1"/>
                </a:solidFill>
                <a:latin typeface="Bierstadt" panose="020B0004020202020204" pitchFamily="34" charset="0"/>
              </a:rPr>
              <a:t>Burp</a:t>
            </a:r>
            <a:r>
              <a:rPr lang="it-IT" sz="2400" dirty="0">
                <a:solidFill>
                  <a:schemeClr val="bg1"/>
                </a:solidFill>
                <a:latin typeface="Bierstadt" panose="020B0004020202020204" pitchFamily="34" charset="0"/>
              </a:rPr>
              <a:t> Suite, in concomitanza con l’attivazione del programma in Python realizzato per l’individuazione delle credenziali di accesso, abbiamo individuato le credenziali corrette: ovvero «admin» e «password» come da immagine qui a fianco.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546C25-6A9B-6457-BE4B-AB5E7AEC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35" y="1431985"/>
            <a:ext cx="7523819" cy="37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109B6E-6CB5-2146-602D-29240586F182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2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7" y="1688752"/>
            <a:ext cx="3916392" cy="2805610"/>
          </a:xfrm>
        </p:spPr>
        <p:txBody>
          <a:bodyPr>
            <a:norm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Siamo passati poi alla fase di attacco della macchina </a:t>
            </a:r>
            <a:r>
              <a:rPr lang="it-IT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Metasploitable</a:t>
            </a:r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, cercando di individuare username e password dell’account di accesso alla DVWA che abbiamo creato in precedenza.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2DA7EC-2783-6B0F-94ED-397AC00E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17" y="1277001"/>
            <a:ext cx="7870166" cy="43039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FC1589-BBD1-121C-353E-0E625C8BE01C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7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7EA7CF-6195-6608-AA2E-44333237DA16}"/>
              </a:ext>
            </a:extLst>
          </p:cNvPr>
          <p:cNvSpPr txBox="1"/>
          <p:nvPr/>
        </p:nvSpPr>
        <p:spPr>
          <a:xfrm>
            <a:off x="113277" y="146989"/>
            <a:ext cx="24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9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1FCF1-89A5-79CC-F821-A66898675CEE}"/>
              </a:ext>
            </a:extLst>
          </p:cNvPr>
          <p:cNvSpPr txBox="1"/>
          <p:nvPr/>
        </p:nvSpPr>
        <p:spPr>
          <a:xfrm>
            <a:off x="532090" y="1753170"/>
            <a:ext cx="55639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Al fine di migliorare la sicurezza degli account aziendali dei dipendenti, consigliamo quanto segue:</a:t>
            </a:r>
          </a:p>
          <a:p>
            <a:endParaRPr lang="it-IT" sz="1400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Utilizza una combinazione di caratteri complessa, evitando password ovvie come "admin" o "password". Usa maiuscole, minuscole, numeri e caratteri speciali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Abilita l'autenticazione a due fattori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Cambia le password regolarmente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Non condividere mai le credenziali, nemmeno coi colleghi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Fare attenzione alle mail sospette e non fornire mai le credenziali su siti web non sicuri </a:t>
            </a:r>
          </a:p>
          <a:p>
            <a:pPr marL="342900" indent="-342900">
              <a:buAutoNum type="arabicPeriod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Bierstadt" panose="020B0004020202020204" pitchFamily="34" charset="0"/>
              </a:rPr>
              <a:t>Monitorare regolarmente l'attività dell’account per rilevare eventuali accessi non autorizzati</a:t>
            </a:r>
            <a:endParaRPr lang="it-IT" sz="1600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04D1A4-AA6E-37FD-58D2-87D3CD6231DA}"/>
              </a:ext>
            </a:extLst>
          </p:cNvPr>
          <p:cNvSpPr txBox="1"/>
          <p:nvPr/>
        </p:nvSpPr>
        <p:spPr>
          <a:xfrm>
            <a:off x="5029199" y="262669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  <a:latin typeface="Bierstadt" panose="020B0004020202020204" pitchFamily="34" charset="0"/>
              </a:rPr>
              <a:t>Consigli utili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908AAF4C-AE78-0108-D531-2DE50862AF0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07842" y="2145203"/>
            <a:ext cx="3985895" cy="24168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444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4575903" y="3673052"/>
            <a:ext cx="2726106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u="sng" dirty="0" err="1">
                <a:solidFill>
                  <a:srgbClr val="FFFFFF"/>
                </a:solidFill>
                <a:latin typeface="Bierstadt" panose="020B0004020202020204" pitchFamily="34" charset="0"/>
              </a:rPr>
              <a:t>Grazie</a:t>
            </a:r>
            <a:r>
              <a:rPr lang="en-US" sz="2000" b="1" u="sng" dirty="0">
                <a:solidFill>
                  <a:srgbClr val="FFFFFF"/>
                </a:solidFill>
                <a:latin typeface="Bierstadt" panose="020B0004020202020204" pitchFamily="34" charset="0"/>
              </a:rPr>
              <a:t> per </a:t>
            </a:r>
            <a:r>
              <a:rPr lang="en-US" sz="2000" b="1" u="sng" dirty="0" err="1">
                <a:solidFill>
                  <a:srgbClr val="FFFFFF"/>
                </a:solidFill>
                <a:latin typeface="Bierstadt" panose="020B0004020202020204" pitchFamily="34" charset="0"/>
              </a:rPr>
              <a:t>l’attenzione</a:t>
            </a:r>
            <a:r>
              <a:rPr lang="en-US" sz="2000" b="1" u="sng" dirty="0">
                <a:solidFill>
                  <a:srgbClr val="FFFFFF"/>
                </a:solidFill>
                <a:latin typeface="Bierstadt" panose="020B0004020202020204" pitchFamily="34" charset="0"/>
              </a:rPr>
              <a:t>!</a:t>
            </a:r>
          </a:p>
        </p:txBody>
      </p:sp>
      <p:pic>
        <p:nvPicPr>
          <p:cNvPr id="2" name="Immagine 1" descr="Immagine che contiene testo, schizzo, illustrazione, disegno&#10;&#10;Descrizione generata automaticamente">
            <a:extLst>
              <a:ext uri="{FF2B5EF4-FFF2-40B4-BE49-F238E27FC236}">
                <a16:creationId xmlns:a16="http://schemas.microsoft.com/office/drawing/2014/main" id="{9ABA537D-0521-3EFD-C1A7-CC37131F0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80" y="974273"/>
            <a:ext cx="2338420" cy="2328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7A489D-2108-8572-7B2E-32991379872A}"/>
              </a:ext>
            </a:extLst>
          </p:cNvPr>
          <p:cNvSpPr txBox="1"/>
          <p:nvPr/>
        </p:nvSpPr>
        <p:spPr>
          <a:xfrm>
            <a:off x="6491126" y="1092066"/>
            <a:ext cx="30413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FUJIKO SECURITY S.R.L.</a:t>
            </a:r>
            <a:endParaRPr lang="it-IT" sz="1400" b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it-IT" sz="1400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r>
              <a:rPr lang="it-IT" sz="1400" dirty="0" err="1">
                <a:solidFill>
                  <a:schemeClr val="bg1"/>
                </a:solidFill>
                <a:latin typeface="Bierstadt" panose="020B0004020202020204" pitchFamily="34" charset="0"/>
              </a:rPr>
              <a:t>Meneo</a:t>
            </a:r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 Nicola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Curcio Mazzone Fabiola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Pirrera Stefano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Salvatore Davide</a:t>
            </a:r>
          </a:p>
          <a:p>
            <a:r>
              <a:rPr lang="it-IT" sz="1400" dirty="0" err="1">
                <a:solidFill>
                  <a:schemeClr val="bg1"/>
                </a:solidFill>
                <a:latin typeface="Bierstadt" panose="020B0004020202020204" pitchFamily="34" charset="0"/>
              </a:rPr>
              <a:t>Fougani</a:t>
            </a:r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 Omar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Deiana Mattia</a:t>
            </a:r>
          </a:p>
          <a:p>
            <a:r>
              <a:rPr lang="it-IT" sz="1400" dirty="0">
                <a:solidFill>
                  <a:schemeClr val="bg1"/>
                </a:solidFill>
                <a:latin typeface="Bierstadt" panose="020B0004020202020204" pitchFamily="34" charset="0"/>
              </a:rPr>
              <a:t>Mattia Chiriatti</a:t>
            </a:r>
          </a:p>
        </p:txBody>
      </p:sp>
    </p:spTree>
    <p:extLst>
      <p:ext uri="{BB962C8B-B14F-4D97-AF65-F5344CB8AC3E}">
        <p14:creationId xmlns:p14="http://schemas.microsoft.com/office/powerpoint/2010/main" val="218376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1B4519-9D2B-5897-A168-BDC4205BE082}"/>
              </a:ext>
            </a:extLst>
          </p:cNvPr>
          <p:cNvSpPr txBox="1"/>
          <p:nvPr/>
        </p:nvSpPr>
        <p:spPr>
          <a:xfrm>
            <a:off x="1868348" y="1243799"/>
            <a:ext cx="8302196" cy="157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di rete per la messa in sicurezza delle componenti critiche oggetto di analisi: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AZIENDA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Theta S.r.l.;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ORGANICO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 dipendenti;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E-commerce, medio-piccole dimensioni.</a:t>
            </a:r>
          </a:p>
        </p:txBody>
      </p:sp>
      <p:pic>
        <p:nvPicPr>
          <p:cNvPr id="19" name="Immagine 18" descr="Immagine che contiene clipart, Cartoni animati, Animazione, illustrazione&#10;&#10;Descrizione generata automaticamente">
            <a:extLst>
              <a:ext uri="{FF2B5EF4-FFF2-40B4-BE49-F238E27FC236}">
                <a16:creationId xmlns:a16="http://schemas.microsoft.com/office/drawing/2014/main" id="{7A9189D4-1D8A-EA52-B50B-780556F1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13" y="3316140"/>
            <a:ext cx="1918610" cy="191861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694C0E-26F0-2A42-BAC1-3123F23CC50C}"/>
              </a:ext>
            </a:extLst>
          </p:cNvPr>
          <p:cNvSpPr txBox="1"/>
          <p:nvPr/>
        </p:nvSpPr>
        <p:spPr>
          <a:xfrm>
            <a:off x="5642775" y="5014623"/>
            <a:ext cx="63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25</a:t>
            </a:r>
          </a:p>
        </p:txBody>
      </p:sp>
      <p:pic>
        <p:nvPicPr>
          <p:cNvPr id="22" name="Immagine 21" descr="Immagine che contiene accessorio, borsa, design&#10;&#10;Descrizione generata automaticamente">
            <a:extLst>
              <a:ext uri="{FF2B5EF4-FFF2-40B4-BE49-F238E27FC236}">
                <a16:creationId xmlns:a16="http://schemas.microsoft.com/office/drawing/2014/main" id="{EBC51663-28FA-B34B-7A8C-BF0A823BA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5" y="3274658"/>
            <a:ext cx="1918610" cy="1918610"/>
          </a:xfrm>
          <a:prstGeom prst="rect">
            <a:avLst/>
          </a:prstGeom>
        </p:spPr>
      </p:pic>
      <p:pic>
        <p:nvPicPr>
          <p:cNvPr id="24" name="Immagine 23" descr="Immagine che contiene simbolo, Elementi grafici, Blu elettrico, blu&#10;&#10;Descrizione generata automaticamente">
            <a:extLst>
              <a:ext uri="{FF2B5EF4-FFF2-40B4-BE49-F238E27FC236}">
                <a16:creationId xmlns:a16="http://schemas.microsoft.com/office/drawing/2014/main" id="{B12C4A9A-B2D8-CD9C-641E-7EC059491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28" y="3259506"/>
            <a:ext cx="1780580" cy="19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D789E94-5E01-FA9A-176C-E3C200DA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68" y="689983"/>
            <a:ext cx="6965660" cy="38031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C6B91E-99D1-4F72-0573-3A752B83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809" y="4802272"/>
            <a:ext cx="6106377" cy="17909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47CD3-7F97-F269-A8F1-1BD42F00CBFD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0EB2D32-A75B-57CC-5818-2A5A5CD665B8}"/>
              </a:ext>
            </a:extLst>
          </p:cNvPr>
          <p:cNvCxnSpPr/>
          <p:nvPr/>
        </p:nvCxnSpPr>
        <p:spPr>
          <a:xfrm>
            <a:off x="6356350" y="1720850"/>
            <a:ext cx="0" cy="45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7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2FDB-0827-CCE5-F8A9-7EC2F6F5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693" y="138903"/>
            <a:ext cx="2258007" cy="391886"/>
          </a:xfrm>
        </p:spPr>
        <p:txBody>
          <a:bodyPr>
            <a:normAutofit/>
          </a:bodyPr>
          <a:lstStyle/>
          <a:p>
            <a:r>
              <a:rPr lang="it-IT" sz="2000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Il preventivo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523A10-0CB0-6A17-CEB8-966866F1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41" y="782978"/>
            <a:ext cx="8906510" cy="726645"/>
          </a:xfrm>
        </p:spPr>
        <p:txBody>
          <a:bodyPr>
            <a:norm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Bierstadt" panose="020B0004020202020204" pitchFamily="34" charset="0"/>
              </a:rPr>
              <a:t>In correlazione alla realizzazione della nuova rete, abbiamo anche elaborato un preventivo di spesa per il direttore dell’azienda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5928C6-0038-72E0-C528-0609794319CA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08F1D0-7FC7-4487-5BCB-7F3B66707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576" y="1488738"/>
            <a:ext cx="3022733" cy="158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74E18E10-150C-72DD-E78F-DABFA916E8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82853" y="3367311"/>
            <a:ext cx="1689519" cy="795163"/>
          </a:xfrm>
          <a:prstGeom prst="rect">
            <a:avLst/>
          </a:prstGeom>
          <a:ln/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F855B32F-124A-4E33-1778-37B87891039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704841" y="3204939"/>
            <a:ext cx="2008201" cy="822067"/>
          </a:xfrm>
          <a:prstGeom prst="rect">
            <a:avLst/>
          </a:prstGeom>
          <a:ln/>
        </p:spPr>
      </p:pic>
      <p:pic>
        <p:nvPicPr>
          <p:cNvPr id="7" name="image5.png">
            <a:extLst>
              <a:ext uri="{FF2B5EF4-FFF2-40B4-BE49-F238E27FC236}">
                <a16:creationId xmlns:a16="http://schemas.microsoft.com/office/drawing/2014/main" id="{3DB1FEF5-4A2C-839E-087C-AEE87CC2F79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730797" y="3320878"/>
            <a:ext cx="2378350" cy="726645"/>
          </a:xfrm>
          <a:prstGeom prst="rect">
            <a:avLst/>
          </a:prstGeom>
          <a:ln/>
        </p:spPr>
      </p:pic>
      <p:pic>
        <p:nvPicPr>
          <p:cNvPr id="8" name="image6.png">
            <a:extLst>
              <a:ext uri="{FF2B5EF4-FFF2-40B4-BE49-F238E27FC236}">
                <a16:creationId xmlns:a16="http://schemas.microsoft.com/office/drawing/2014/main" id="{A2811C0E-97F0-82B9-37D4-C48284D8754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020424" y="4977442"/>
            <a:ext cx="1751948" cy="1209724"/>
          </a:xfrm>
          <a:prstGeom prst="rect">
            <a:avLst/>
          </a:prstGeom>
          <a:ln/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F735E751-CD08-2E6F-628F-304D917EFC1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155113" y="4395383"/>
            <a:ext cx="1258109" cy="2005662"/>
          </a:xfrm>
          <a:prstGeom prst="rect">
            <a:avLst/>
          </a:prstGeom>
          <a:ln/>
        </p:spPr>
      </p:pic>
      <p:pic>
        <p:nvPicPr>
          <p:cNvPr id="10" name="image7.png">
            <a:extLst>
              <a:ext uri="{FF2B5EF4-FFF2-40B4-BE49-F238E27FC236}">
                <a16:creationId xmlns:a16="http://schemas.microsoft.com/office/drawing/2014/main" id="{A70E24DD-F765-65A3-1789-2FFEBD70DAAE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9150546" y="4623871"/>
            <a:ext cx="1538851" cy="1589174"/>
          </a:xfrm>
          <a:prstGeom prst="rect">
            <a:avLst/>
          </a:prstGeom>
          <a:ln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48D3A2-6434-E0FB-1D22-D9AE3F0DBBA2}"/>
              </a:ext>
            </a:extLst>
          </p:cNvPr>
          <p:cNvSpPr txBox="1"/>
          <p:nvPr/>
        </p:nvSpPr>
        <p:spPr>
          <a:xfrm>
            <a:off x="712540" y="4190908"/>
            <a:ext cx="243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Firewall Cisco ASA5516-FPWR-K9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AB0E0B-2349-6F9E-10BC-020521739ADB}"/>
              </a:ext>
            </a:extLst>
          </p:cNvPr>
          <p:cNvSpPr txBox="1"/>
          <p:nvPr/>
        </p:nvSpPr>
        <p:spPr>
          <a:xfrm>
            <a:off x="4589624" y="4016729"/>
            <a:ext cx="2430143" cy="2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Router Cisco CISCO3945E/K9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87DBF7-F6CA-618D-A676-394143D78B5E}"/>
              </a:ext>
            </a:extLst>
          </p:cNvPr>
          <p:cNvSpPr txBox="1"/>
          <p:nvPr/>
        </p:nvSpPr>
        <p:spPr>
          <a:xfrm>
            <a:off x="8246853" y="4066403"/>
            <a:ext cx="354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Switch Ethernet 48 Porte Gigabit Web-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Managed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Con 4 Porte SFP I-SWHUB GBE-48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2B1B5C-EBEC-E8EE-D156-00F923011D7F}"/>
              </a:ext>
            </a:extLst>
          </p:cNvPr>
          <p:cNvSpPr txBox="1"/>
          <p:nvPr/>
        </p:nvSpPr>
        <p:spPr>
          <a:xfrm>
            <a:off x="376422" y="6213045"/>
            <a:ext cx="303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Computer Dell 7460 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All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In One, 23,8” FHD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2AF2078-580D-E1F8-23C7-AC33AD0E3510}"/>
              </a:ext>
            </a:extLst>
          </p:cNvPr>
          <p:cNvSpPr txBox="1"/>
          <p:nvPr/>
        </p:nvSpPr>
        <p:spPr>
          <a:xfrm>
            <a:off x="4589624" y="6488210"/>
            <a:ext cx="232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Server HP ML350 GEN10 24SFF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D97513D-8C46-4E2A-90BA-BA86282FDF07}"/>
              </a:ext>
            </a:extLst>
          </p:cNvPr>
          <p:cNvSpPr txBox="1"/>
          <p:nvPr/>
        </p:nvSpPr>
        <p:spPr>
          <a:xfrm>
            <a:off x="8151962" y="6308848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Cavo di Rete Solido da Installazione 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Cat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6 da Esterno U/</a:t>
            </a:r>
            <a:r>
              <a:rPr lang="it-IT" sz="1200" u="none" strike="noStrike" dirty="0" err="1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Utp</a:t>
            </a:r>
            <a:r>
              <a:rPr lang="it-IT" sz="1200" u="none" strike="noStrike" dirty="0">
                <a:solidFill>
                  <a:schemeClr val="bg1"/>
                </a:solidFill>
                <a:effectLst/>
                <a:latin typeface="Bierstadt" panose="020B0004020202020204" pitchFamily="34" charset="0"/>
                <a:ea typeface="Arial" panose="020B0604020202020204" pitchFamily="34" charset="0"/>
              </a:rPr>
              <a:t> Guaina Pe in Rame Matassa 305 Mt</a:t>
            </a:r>
          </a:p>
        </p:txBody>
      </p:sp>
    </p:spTree>
    <p:extLst>
      <p:ext uri="{BB962C8B-B14F-4D97-AF65-F5344CB8AC3E}">
        <p14:creationId xmlns:p14="http://schemas.microsoft.com/office/powerpoint/2010/main" val="25354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560558" y="2223093"/>
            <a:ext cx="9860151" cy="85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La subnet è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porzione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logica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rete IP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più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grande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, la quale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viene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suddivisa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al fine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migliorare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l’efficienza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e la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sicurezza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della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rete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DA4804-5F8E-8509-1726-11829F585F39}"/>
              </a:ext>
            </a:extLst>
          </p:cNvPr>
          <p:cNvSpPr txBox="1"/>
          <p:nvPr/>
        </p:nvSpPr>
        <p:spPr>
          <a:xfrm>
            <a:off x="560557" y="1620140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Subnet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7F7CF2-1204-EF56-F08F-C9B9E901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40" y="3493699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DA5433-B794-D9E4-2B59-D61DE0943916}"/>
              </a:ext>
            </a:extLst>
          </p:cNvPr>
          <p:cNvSpPr txBox="1"/>
          <p:nvPr/>
        </p:nvSpPr>
        <p:spPr>
          <a:xfrm>
            <a:off x="1371602" y="5426015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192.168.50.0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9F2267-9349-33E1-4113-6B9F51565EDA}"/>
              </a:ext>
            </a:extLst>
          </p:cNvPr>
          <p:cNvSpPr txBox="1"/>
          <p:nvPr/>
        </p:nvSpPr>
        <p:spPr>
          <a:xfrm>
            <a:off x="4697003" y="5602054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192.168.51.0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43A044-FBAC-2B0A-6B26-0B0336515D60}"/>
              </a:ext>
            </a:extLst>
          </p:cNvPr>
          <p:cNvSpPr txBox="1"/>
          <p:nvPr/>
        </p:nvSpPr>
        <p:spPr>
          <a:xfrm>
            <a:off x="8279201" y="5426015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192.168.52.0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BD61C2B-2F46-988A-E262-5189062D4C92}"/>
              </a:ext>
            </a:extLst>
          </p:cNvPr>
          <p:cNvCxnSpPr/>
          <p:nvPr/>
        </p:nvCxnSpPr>
        <p:spPr>
          <a:xfrm flipH="1">
            <a:off x="2622430" y="4750999"/>
            <a:ext cx="948906" cy="5973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0CA59A-0BD2-B98A-AEFA-A6548543E54C}"/>
              </a:ext>
            </a:extLst>
          </p:cNvPr>
          <p:cNvCxnSpPr>
            <a:cxnSpLocks/>
          </p:cNvCxnSpPr>
          <p:nvPr/>
        </p:nvCxnSpPr>
        <p:spPr>
          <a:xfrm>
            <a:off x="5428253" y="4877837"/>
            <a:ext cx="0" cy="6344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C420621-E9B5-D7BC-3B3A-AAD0E8A0A685}"/>
              </a:ext>
            </a:extLst>
          </p:cNvPr>
          <p:cNvCxnSpPr>
            <a:cxnSpLocks/>
          </p:cNvCxnSpPr>
          <p:nvPr/>
        </p:nvCxnSpPr>
        <p:spPr>
          <a:xfrm>
            <a:off x="7479102" y="4750999"/>
            <a:ext cx="1141564" cy="675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B63976B5-9134-583A-BB3D-4DC40FFADCDF}"/>
              </a:ext>
            </a:extLst>
          </p:cNvPr>
          <p:cNvSpPr/>
          <p:nvPr/>
        </p:nvSpPr>
        <p:spPr>
          <a:xfrm>
            <a:off x="1371602" y="5426016"/>
            <a:ext cx="152687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A3066EC-BD5C-EF89-AE6F-9ABB8C2C5A8A}"/>
              </a:ext>
            </a:extLst>
          </p:cNvPr>
          <p:cNvSpPr/>
          <p:nvPr/>
        </p:nvSpPr>
        <p:spPr>
          <a:xfrm>
            <a:off x="4757390" y="5602054"/>
            <a:ext cx="1408980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D12A1D-830D-5F87-E18D-D3676DB5C18C}"/>
              </a:ext>
            </a:extLst>
          </p:cNvPr>
          <p:cNvSpPr/>
          <p:nvPr/>
        </p:nvSpPr>
        <p:spPr>
          <a:xfrm>
            <a:off x="8279201" y="5482238"/>
            <a:ext cx="1526873" cy="313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24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5493606-56A5-0043-D8AA-912CE0A6F4E3}"/>
              </a:ext>
            </a:extLst>
          </p:cNvPr>
          <p:cNvSpPr/>
          <p:nvPr/>
        </p:nvSpPr>
        <p:spPr>
          <a:xfrm>
            <a:off x="4399471" y="3429000"/>
            <a:ext cx="6420255" cy="2762609"/>
          </a:xfrm>
          <a:custGeom>
            <a:avLst/>
            <a:gdLst/>
            <a:ahLst/>
            <a:cxnLst/>
            <a:rect l="l" t="t" r="r" b="b"/>
            <a:pathLst>
              <a:path w="8904324" h="4277769">
                <a:moveTo>
                  <a:pt x="0" y="0"/>
                </a:moveTo>
                <a:lnTo>
                  <a:pt x="8904325" y="0"/>
                </a:lnTo>
                <a:lnTo>
                  <a:pt x="8904325" y="4277769"/>
                </a:lnTo>
                <a:lnTo>
                  <a:pt x="0" y="4277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560558" y="2223093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Processo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logico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segmentazione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rete in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più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sottoreti</a:t>
            </a:r>
            <a:endParaRPr lang="en-US" sz="2000" dirty="0">
              <a:solidFill>
                <a:srgbClr val="FFFFFF"/>
              </a:solidFill>
              <a:latin typeface="Bierstadt" panose="020B000402020202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DA4804-5F8E-8509-1726-11829F585F39}"/>
              </a:ext>
            </a:extLst>
          </p:cNvPr>
          <p:cNvSpPr txBox="1"/>
          <p:nvPr/>
        </p:nvSpPr>
        <p:spPr>
          <a:xfrm>
            <a:off x="560557" y="1620140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Subnetting</a:t>
            </a:r>
          </a:p>
        </p:txBody>
      </p:sp>
    </p:spTree>
    <p:extLst>
      <p:ext uri="{BB962C8B-B14F-4D97-AF65-F5344CB8AC3E}">
        <p14:creationId xmlns:p14="http://schemas.microsoft.com/office/powerpoint/2010/main" val="15854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97D7B05-7660-1119-E091-41C57F37C658}"/>
              </a:ext>
            </a:extLst>
          </p:cNvPr>
          <p:cNvSpPr txBox="1"/>
          <p:nvPr/>
        </p:nvSpPr>
        <p:spPr>
          <a:xfrm>
            <a:off x="612317" y="1641276"/>
            <a:ext cx="9860151" cy="851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procedura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di subnetting ha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prodotto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suddivisione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che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possiamo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vedere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riportata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in </a:t>
            </a:r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tabella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B8FA6-55D0-EA8E-AAC2-7CBC0D7F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65" y="2964432"/>
            <a:ext cx="72104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ED8D54-CD8A-385A-FDB6-1E692B5CA8E9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466C78-98C8-3259-8AE0-A37FB5F37EB8}"/>
              </a:ext>
            </a:extLst>
          </p:cNvPr>
          <p:cNvSpPr txBox="1"/>
          <p:nvPr/>
        </p:nvSpPr>
        <p:spPr>
          <a:xfrm>
            <a:off x="5306680" y="134674"/>
            <a:ext cx="18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bg1"/>
                </a:solidFill>
                <a:latin typeface="Bierstadt" panose="020B0004020202020204" pitchFamily="34" charset="0"/>
              </a:rPr>
              <a:t>La nuova rete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DA4804-5F8E-8509-1726-11829F585F39}"/>
              </a:ext>
            </a:extLst>
          </p:cNvPr>
          <p:cNvSpPr txBox="1"/>
          <p:nvPr/>
        </p:nvSpPr>
        <p:spPr>
          <a:xfrm>
            <a:off x="569183" y="1788139"/>
            <a:ext cx="6832279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FFFFFF"/>
                </a:solidFill>
                <a:latin typeface="Bierstadt" panose="020B0004020202020204" pitchFamily="34" charset="0"/>
              </a:rPr>
              <a:t>Assegnazione</a:t>
            </a: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Bierstadt" panose="020B0004020202020204" pitchFamily="34" charset="0"/>
              </a:rPr>
              <a:t>degli</a:t>
            </a:r>
            <a:r>
              <a:rPr lang="en-US" sz="2000" b="1" dirty="0">
                <a:solidFill>
                  <a:srgbClr val="FFFFFF"/>
                </a:solidFill>
                <a:latin typeface="Bierstadt" panose="020B0004020202020204" pitchFamily="34" charset="0"/>
              </a:rPr>
              <a:t> IP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40C70DF-9E1C-17D0-D3B3-088EA2C10152}"/>
              </a:ext>
            </a:extLst>
          </p:cNvPr>
          <p:cNvSpPr/>
          <p:nvPr/>
        </p:nvSpPr>
        <p:spPr>
          <a:xfrm>
            <a:off x="427227" y="2852054"/>
            <a:ext cx="3394275" cy="3462482"/>
          </a:xfrm>
          <a:custGeom>
            <a:avLst/>
            <a:gdLst/>
            <a:ahLst/>
            <a:cxnLst/>
            <a:rect l="l" t="t" r="r" b="b"/>
            <a:pathLst>
              <a:path w="4315308" h="4230457">
                <a:moveTo>
                  <a:pt x="0" y="0"/>
                </a:moveTo>
                <a:lnTo>
                  <a:pt x="4315308" y="0"/>
                </a:lnTo>
                <a:lnTo>
                  <a:pt x="4315308" y="4230457"/>
                </a:lnTo>
                <a:lnTo>
                  <a:pt x="0" y="4230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4FEBD0A-E29B-4BCD-69C7-35DB1C4F999E}"/>
              </a:ext>
            </a:extLst>
          </p:cNvPr>
          <p:cNvSpPr/>
          <p:nvPr/>
        </p:nvSpPr>
        <p:spPr>
          <a:xfrm>
            <a:off x="4387095" y="2852052"/>
            <a:ext cx="3135140" cy="3462482"/>
          </a:xfrm>
          <a:custGeom>
            <a:avLst/>
            <a:gdLst/>
            <a:ahLst/>
            <a:cxnLst/>
            <a:rect l="l" t="t" r="r" b="b"/>
            <a:pathLst>
              <a:path w="4315920" h="4230457">
                <a:moveTo>
                  <a:pt x="0" y="0"/>
                </a:moveTo>
                <a:lnTo>
                  <a:pt x="4315920" y="0"/>
                </a:lnTo>
                <a:lnTo>
                  <a:pt x="4315920" y="4230457"/>
                </a:lnTo>
                <a:lnTo>
                  <a:pt x="0" y="4230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DD72EA-973B-71E0-5178-CA21665193DC}"/>
              </a:ext>
            </a:extLst>
          </p:cNvPr>
          <p:cNvSpPr/>
          <p:nvPr/>
        </p:nvSpPr>
        <p:spPr>
          <a:xfrm>
            <a:off x="8389750" y="2852052"/>
            <a:ext cx="3059669" cy="3462482"/>
          </a:xfrm>
          <a:custGeom>
            <a:avLst/>
            <a:gdLst/>
            <a:ahLst/>
            <a:cxnLst/>
            <a:rect l="l" t="t" r="r" b="b"/>
            <a:pathLst>
              <a:path w="4322959" h="4230457">
                <a:moveTo>
                  <a:pt x="0" y="0"/>
                </a:moveTo>
                <a:lnTo>
                  <a:pt x="4322959" y="0"/>
                </a:lnTo>
                <a:lnTo>
                  <a:pt x="4322959" y="4230457"/>
                </a:lnTo>
                <a:lnTo>
                  <a:pt x="0" y="42304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FBBDE-D3C4-6C8D-84C5-B06E50E01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186" y="266892"/>
            <a:ext cx="2973938" cy="401216"/>
          </a:xfrm>
        </p:spPr>
        <p:txBody>
          <a:bodyPr>
            <a:norm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Bierstadt" panose="020B0004020202020204" pitchFamily="34" charset="0"/>
              </a:rPr>
              <a:t>Il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3DFF81-AB76-FB21-AD40-01FD17074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2" y="1381653"/>
            <a:ext cx="4469363" cy="3914966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Abbiamo come prima cosa scritto un programma in Python, con l'utilizzo della libreria 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http.client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, per eseguire una richiesta di tipo "OPTIONS" verso un sistema di destinazione specificato dall'utente, attraverso il corrispettivo indirizzo IP e porta. L'obiettivo principale è determinare i metodi HTTP attivi sul server di destinazione. Nel nostro caso abbiamo utilizzato l'indirizzo IP e la porta della macchina virtuale </a:t>
            </a:r>
            <a:r>
              <a:rPr lang="it-IT" dirty="0" err="1">
                <a:solidFill>
                  <a:schemeClr val="bg1"/>
                </a:solidFill>
                <a:latin typeface="Bierstadt" panose="020B0004020202020204" pitchFamily="34" charset="0"/>
              </a:rPr>
              <a:t>Metasploitable</a:t>
            </a:r>
            <a:r>
              <a:rPr lang="it-IT" dirty="0">
                <a:solidFill>
                  <a:schemeClr val="bg1"/>
                </a:solidFill>
                <a:latin typeface="Bierstadt" panose="020B0004020202020204" pitchFamily="34" charset="0"/>
              </a:rPr>
              <a:t> (macchina vittima) con IP 192.168.1.99 che opera sulla porta di default 80.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D85201-B1A3-8B72-57D3-324EAB994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1073021"/>
            <a:ext cx="5138057" cy="31350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6A89E7-E1BC-9742-B042-2B3B18600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03" y="4613020"/>
            <a:ext cx="3594791" cy="9983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44FC6B-4641-DF56-81E1-6DD9A6C61330}"/>
              </a:ext>
            </a:extLst>
          </p:cNvPr>
          <p:cNvSpPr txBox="1"/>
          <p:nvPr/>
        </p:nvSpPr>
        <p:spPr>
          <a:xfrm>
            <a:off x="147782" y="103858"/>
            <a:ext cx="265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u="sng" dirty="0">
                <a:solidFill>
                  <a:schemeClr val="bg1"/>
                </a:solidFill>
                <a:latin typeface="Bierstadt" panose="020B0004020202020204" pitchFamily="34" charset="0"/>
              </a:rPr>
              <a:t>Building Week S4/L1</a:t>
            </a:r>
            <a:endParaRPr lang="it-IT" sz="800" b="1" i="1" u="sng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96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789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Bierstadt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Il preventivo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Il testing</vt:lpstr>
      <vt:lpstr>Il testing</vt:lpstr>
      <vt:lpstr>Il testing</vt:lpstr>
      <vt:lpstr>Il testing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testing</dc:title>
  <dc:creator>Davide Salvatore</dc:creator>
  <cp:lastModifiedBy>Mattia Chiriatti</cp:lastModifiedBy>
  <cp:revision>11</cp:revision>
  <dcterms:created xsi:type="dcterms:W3CDTF">2023-12-20T11:58:07Z</dcterms:created>
  <dcterms:modified xsi:type="dcterms:W3CDTF">2023-12-22T17:14:26Z</dcterms:modified>
</cp:coreProperties>
</file>