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DM Sans" pitchFamily="2" charset="0"/>
      <p:regular r:id="rId8"/>
    </p:embeddedFont>
    <p:embeddedFont>
      <p:font typeface="Montserrat Classic Bold" panose="020B0604020202020204" charset="0"/>
      <p:regular r:id="rId9"/>
    </p:embeddedFont>
    <p:embeddedFont>
      <p:font typeface="Oswald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it-IT"/>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grpSp>
        <p:nvGrpSpPr>
          <p:cNvPr id="5" name="Group 5"/>
          <p:cNvGrpSpPr/>
          <p:nvPr/>
        </p:nvGrpSpPr>
        <p:grpSpPr>
          <a:xfrm>
            <a:off x="3910044" y="3202251"/>
            <a:ext cx="10485087" cy="4208864"/>
            <a:chOff x="0" y="0"/>
            <a:chExt cx="2024841" cy="812800"/>
          </a:xfrm>
        </p:grpSpPr>
        <p:sp>
          <p:nvSpPr>
            <p:cNvPr id="6" name="Freeform 6"/>
            <p:cNvSpPr/>
            <p:nvPr/>
          </p:nvSpPr>
          <p:spPr>
            <a:xfrm>
              <a:off x="0" y="0"/>
              <a:ext cx="2024841" cy="812800"/>
            </a:xfrm>
            <a:custGeom>
              <a:avLst/>
              <a:gdLst/>
              <a:ahLst/>
              <a:cxnLst/>
              <a:rect l="l" t="t" r="r" b="b"/>
              <a:pathLst>
                <a:path w="2024841" h="812800">
                  <a:moveTo>
                    <a:pt x="0" y="0"/>
                  </a:moveTo>
                  <a:lnTo>
                    <a:pt x="2024841" y="0"/>
                  </a:lnTo>
                  <a:lnTo>
                    <a:pt x="2024841" y="812800"/>
                  </a:lnTo>
                  <a:lnTo>
                    <a:pt x="0" y="812800"/>
                  </a:lnTo>
                  <a:close/>
                </a:path>
              </a:pathLst>
            </a:custGeom>
            <a:solidFill>
              <a:srgbClr val="000000">
                <a:alpha val="0"/>
              </a:srgbClr>
            </a:solidFill>
            <a:ln w="38100" cap="sq">
              <a:solidFill>
                <a:srgbClr val="000000"/>
              </a:solidFill>
              <a:prstDash val="solid"/>
              <a:miter/>
            </a:ln>
          </p:spPr>
          <p:txBody>
            <a:bodyPr/>
            <a:lstStyle/>
            <a:p>
              <a:endParaRPr lang="it-IT"/>
            </a:p>
          </p:txBody>
        </p:sp>
        <p:sp>
          <p:nvSpPr>
            <p:cNvPr id="7" name="TextBox 7"/>
            <p:cNvSpPr txBox="1"/>
            <p:nvPr/>
          </p:nvSpPr>
          <p:spPr>
            <a:xfrm>
              <a:off x="0" y="-19050"/>
              <a:ext cx="2024841"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3762842" y="4352925"/>
            <a:ext cx="10762315" cy="2766619"/>
          </a:xfrm>
          <a:prstGeom prst="rect">
            <a:avLst/>
          </a:prstGeom>
        </p:spPr>
        <p:txBody>
          <a:bodyPr lIns="0" tIns="0" rIns="0" bIns="0" rtlCol="0" anchor="t">
            <a:spAutoFit/>
          </a:bodyPr>
          <a:lstStyle/>
          <a:p>
            <a:pPr algn="ctr">
              <a:lnSpc>
                <a:spcPts val="22684"/>
              </a:lnSpc>
            </a:pPr>
            <a:r>
              <a:rPr lang="en-US" sz="16437" spc="1610">
                <a:solidFill>
                  <a:srgbClr val="231F20"/>
                </a:solidFill>
                <a:latin typeface="Oswald Bold"/>
              </a:rPr>
              <a:t>ASSEMBLY</a:t>
            </a:r>
          </a:p>
        </p:txBody>
      </p:sp>
      <p:sp>
        <p:nvSpPr>
          <p:cNvPr id="9" name="TextBox 9"/>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LINGUAGGIO</a:t>
            </a:r>
          </a:p>
        </p:txBody>
      </p:sp>
      <p:sp>
        <p:nvSpPr>
          <p:cNvPr id="10" name="TextBox 10"/>
          <p:cNvSpPr txBox="1"/>
          <p:nvPr/>
        </p:nvSpPr>
        <p:spPr>
          <a:xfrm>
            <a:off x="11993473" y="8816662"/>
            <a:ext cx="3695148" cy="441638"/>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MATTIA CHIRIATTI</a:t>
            </a:r>
          </a:p>
        </p:txBody>
      </p:sp>
      <p:sp>
        <p:nvSpPr>
          <p:cNvPr id="11" name="TextBox 11"/>
          <p:cNvSpPr txBox="1"/>
          <p:nvPr/>
        </p:nvSpPr>
        <p:spPr>
          <a:xfrm>
            <a:off x="14998662" y="1000125"/>
            <a:ext cx="2260638" cy="284181"/>
          </a:xfrm>
          <a:prstGeom prst="rect">
            <a:avLst/>
          </a:prstGeom>
        </p:spPr>
        <p:txBody>
          <a:bodyPr lIns="0" tIns="0" rIns="0" bIns="0" rtlCol="0" anchor="t">
            <a:spAutoFit/>
          </a:bodyPr>
          <a:lstStyle/>
          <a:p>
            <a:pPr marL="0" lvl="0" indent="0" algn="ctr">
              <a:lnSpc>
                <a:spcPts val="2394"/>
              </a:lnSpc>
              <a:spcBef>
                <a:spcPct val="0"/>
              </a:spcBef>
            </a:pPr>
            <a:r>
              <a:rPr lang="en-US" sz="1735" spc="170">
                <a:solidFill>
                  <a:srgbClr val="231F20"/>
                </a:solidFill>
                <a:latin typeface="Montserrat Classic Bold"/>
              </a:rPr>
              <a:t>PRATICA S10/L3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3" name="TextBox 3"/>
          <p:cNvSpPr txBox="1"/>
          <p:nvPr/>
        </p:nvSpPr>
        <p:spPr>
          <a:xfrm>
            <a:off x="6198029" y="489251"/>
            <a:ext cx="5891942" cy="1702517"/>
          </a:xfrm>
          <a:prstGeom prst="rect">
            <a:avLst/>
          </a:prstGeom>
        </p:spPr>
        <p:txBody>
          <a:bodyPr lIns="0" tIns="0" rIns="0" bIns="0" rtlCol="0" anchor="t">
            <a:spAutoFit/>
          </a:bodyPr>
          <a:lstStyle/>
          <a:p>
            <a:pPr algn="ctr">
              <a:lnSpc>
                <a:spcPts val="13948"/>
              </a:lnSpc>
            </a:pPr>
            <a:r>
              <a:rPr lang="en-US" sz="10107" spc="990">
                <a:solidFill>
                  <a:srgbClr val="FFFFFF"/>
                </a:solidFill>
                <a:latin typeface="Oswald Bold"/>
              </a:rPr>
              <a:t>TRACCIA</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5" name="TextBox 5"/>
          <p:cNvSpPr txBox="1"/>
          <p:nvPr/>
        </p:nvSpPr>
        <p:spPr>
          <a:xfrm>
            <a:off x="2734960" y="2280607"/>
            <a:ext cx="12818080" cy="7141507"/>
          </a:xfrm>
          <a:prstGeom prst="rect">
            <a:avLst/>
          </a:prstGeom>
        </p:spPr>
        <p:txBody>
          <a:bodyPr lIns="0" tIns="0" rIns="0" bIns="0" rtlCol="0" anchor="t">
            <a:spAutoFit/>
          </a:bodyPr>
          <a:lstStyle/>
          <a:p>
            <a:pPr algn="ctr">
              <a:lnSpc>
                <a:spcPts val="3585"/>
              </a:lnSpc>
            </a:pPr>
            <a:r>
              <a:rPr lang="en-US" sz="2598" spc="254">
                <a:solidFill>
                  <a:srgbClr val="F5FFF5"/>
                </a:solidFill>
                <a:latin typeface="DM Sans"/>
              </a:rPr>
              <a:t>Nella lezione teorica del mattino, abbiamo visto i fondamenti del linguaggio Assembly. Dato il codice in Assembly per la CPU x86 allegato qui di seguito, identificare lo scopo di ogni istruzione, inserendo una descrizione per ogni riga di codice. Ricordate che i numeri nel formato 0xYY sono numeri esadecimali. Per convertirli in numeri decimali utilizzate pure un convertitore online, oppure la calcolatrice del vostro computer (per programmatori). </a:t>
            </a:r>
          </a:p>
          <a:p>
            <a:pPr algn="ctr">
              <a:lnSpc>
                <a:spcPts val="3585"/>
              </a:lnSpc>
            </a:pPr>
            <a:endParaRPr lang="en-US" sz="2598" spc="254">
              <a:solidFill>
                <a:srgbClr val="F5FFF5"/>
              </a:solidFill>
              <a:latin typeface="DM Sans"/>
            </a:endParaRPr>
          </a:p>
          <a:p>
            <a:pPr algn="ctr">
              <a:lnSpc>
                <a:spcPts val="3585"/>
              </a:lnSpc>
            </a:pPr>
            <a:r>
              <a:rPr lang="en-US" sz="2598" spc="254">
                <a:solidFill>
                  <a:srgbClr val="F5FFF5"/>
                </a:solidFill>
                <a:latin typeface="DM Sans"/>
              </a:rPr>
              <a:t>0x00001141 &lt;+8&gt;:     mov    EAX,0x20 </a:t>
            </a:r>
          </a:p>
          <a:p>
            <a:pPr algn="ctr">
              <a:lnSpc>
                <a:spcPts val="3585"/>
              </a:lnSpc>
            </a:pPr>
            <a:r>
              <a:rPr lang="en-US" sz="2598" spc="254">
                <a:solidFill>
                  <a:srgbClr val="F5FFF5"/>
                </a:solidFill>
                <a:latin typeface="DM Sans"/>
              </a:rPr>
              <a:t>0x00001148 &lt;+15&gt;:   mov    EDX,0x38 </a:t>
            </a:r>
          </a:p>
          <a:p>
            <a:pPr algn="ctr">
              <a:lnSpc>
                <a:spcPts val="3585"/>
              </a:lnSpc>
            </a:pPr>
            <a:r>
              <a:rPr lang="en-US" sz="2598" spc="254">
                <a:solidFill>
                  <a:srgbClr val="F5FFF5"/>
                </a:solidFill>
                <a:latin typeface="DM Sans"/>
              </a:rPr>
              <a:t>0x00001155 &lt;+28&gt;:   add    EAX,EDX </a:t>
            </a:r>
          </a:p>
          <a:p>
            <a:pPr algn="ctr">
              <a:lnSpc>
                <a:spcPts val="3585"/>
              </a:lnSpc>
            </a:pPr>
            <a:r>
              <a:rPr lang="en-US" sz="2598" spc="254">
                <a:solidFill>
                  <a:srgbClr val="F5FFF5"/>
                </a:solidFill>
                <a:latin typeface="DM Sans"/>
              </a:rPr>
              <a:t>0x00001157 &lt;+30&gt;:   mov   EBP, EAX </a:t>
            </a:r>
          </a:p>
          <a:p>
            <a:pPr algn="ctr">
              <a:lnSpc>
                <a:spcPts val="3585"/>
              </a:lnSpc>
            </a:pPr>
            <a:r>
              <a:rPr lang="en-US" sz="2598" spc="254">
                <a:solidFill>
                  <a:srgbClr val="F5FFF5"/>
                </a:solidFill>
                <a:latin typeface="DM Sans"/>
              </a:rPr>
              <a:t>0x0000115a &lt;+33&gt;:   cmp   EBP,0xa </a:t>
            </a:r>
          </a:p>
          <a:p>
            <a:pPr algn="ctr">
              <a:lnSpc>
                <a:spcPts val="3585"/>
              </a:lnSpc>
            </a:pPr>
            <a:r>
              <a:rPr lang="en-US" sz="2598" spc="254">
                <a:solidFill>
                  <a:srgbClr val="F5FFF5"/>
                </a:solidFill>
                <a:latin typeface="DM Sans"/>
              </a:rPr>
              <a:t>0x0000115e &lt;+37&gt;:   jge      0x1176 &lt;main+61&gt; </a:t>
            </a:r>
          </a:p>
          <a:p>
            <a:pPr algn="ctr">
              <a:lnSpc>
                <a:spcPts val="3585"/>
              </a:lnSpc>
            </a:pPr>
            <a:r>
              <a:rPr lang="en-US" sz="2598" spc="254">
                <a:solidFill>
                  <a:srgbClr val="F5FFF5"/>
                </a:solidFill>
                <a:latin typeface="DM Sans"/>
              </a:rPr>
              <a:t>0x0000116a &lt;+49&gt;:   mov   eax,0x0 </a:t>
            </a:r>
          </a:p>
          <a:p>
            <a:pPr algn="ctr">
              <a:lnSpc>
                <a:spcPts val="3585"/>
              </a:lnSpc>
            </a:pPr>
            <a:r>
              <a:rPr lang="en-US" sz="2598" spc="254">
                <a:solidFill>
                  <a:srgbClr val="F5FFF5"/>
                </a:solidFill>
                <a:latin typeface="DM Sans"/>
              </a:rPr>
              <a:t>0x0000116f &lt;+54&gt;:    call    0x1030 &lt;printf@plt&gt;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3" name="TextBox 3"/>
          <p:cNvSpPr txBox="1"/>
          <p:nvPr/>
        </p:nvSpPr>
        <p:spPr>
          <a:xfrm>
            <a:off x="828663" y="990600"/>
            <a:ext cx="6875929" cy="426382"/>
          </a:xfrm>
          <a:prstGeom prst="rect">
            <a:avLst/>
          </a:prstGeom>
        </p:spPr>
        <p:txBody>
          <a:bodyPr lIns="0" tIns="0" rIns="0" bIns="0" rtlCol="0" anchor="t">
            <a:spAutoFit/>
          </a:bodyPr>
          <a:lstStyle/>
          <a:p>
            <a:pPr algn="ctr">
              <a:lnSpc>
                <a:spcPts val="3585"/>
              </a:lnSpc>
            </a:pPr>
            <a:r>
              <a:rPr lang="en-US" sz="2598" spc="254">
                <a:solidFill>
                  <a:srgbClr val="F5FFF5"/>
                </a:solidFill>
                <a:latin typeface="DM Sans"/>
              </a:rPr>
              <a:t>0x00001141 &lt;+8&gt;:     mov    EAX,0x20  </a:t>
            </a:r>
          </a:p>
        </p:txBody>
      </p:sp>
      <p:sp>
        <p:nvSpPr>
          <p:cNvPr id="4" name="TextBox 4"/>
          <p:cNvSpPr txBox="1"/>
          <p:nvPr/>
        </p:nvSpPr>
        <p:spPr>
          <a:xfrm>
            <a:off x="834055" y="3293744"/>
            <a:ext cx="7030493" cy="426382"/>
          </a:xfrm>
          <a:prstGeom prst="rect">
            <a:avLst/>
          </a:prstGeom>
        </p:spPr>
        <p:txBody>
          <a:bodyPr lIns="0" tIns="0" rIns="0" bIns="0" rtlCol="0" anchor="t">
            <a:spAutoFit/>
          </a:bodyPr>
          <a:lstStyle/>
          <a:p>
            <a:pPr algn="ctr">
              <a:lnSpc>
                <a:spcPts val="3585"/>
              </a:lnSpc>
            </a:pPr>
            <a:r>
              <a:rPr lang="en-US" sz="2598" spc="254">
                <a:solidFill>
                  <a:srgbClr val="F5FFF5"/>
                </a:solidFill>
                <a:latin typeface="DM Sans"/>
              </a:rPr>
              <a:t>0x00001148 &lt;+15&gt;:   mov    EDX,0x38 </a:t>
            </a:r>
          </a:p>
        </p:txBody>
      </p:sp>
      <p:sp>
        <p:nvSpPr>
          <p:cNvPr id="5" name="TextBox 5"/>
          <p:cNvSpPr txBox="1"/>
          <p:nvPr/>
        </p:nvSpPr>
        <p:spPr>
          <a:xfrm>
            <a:off x="897358" y="5596551"/>
            <a:ext cx="6807233" cy="426382"/>
          </a:xfrm>
          <a:prstGeom prst="rect">
            <a:avLst/>
          </a:prstGeom>
        </p:spPr>
        <p:txBody>
          <a:bodyPr lIns="0" tIns="0" rIns="0" bIns="0" rtlCol="0" anchor="t">
            <a:spAutoFit/>
          </a:bodyPr>
          <a:lstStyle/>
          <a:p>
            <a:pPr algn="ctr">
              <a:lnSpc>
                <a:spcPts val="3585"/>
              </a:lnSpc>
            </a:pPr>
            <a:r>
              <a:rPr lang="en-US" sz="2598" spc="254">
                <a:solidFill>
                  <a:srgbClr val="F5FFF5"/>
                </a:solidFill>
                <a:latin typeface="DM Sans"/>
              </a:rPr>
              <a:t> 0x00001155 &lt;+28&gt;:   add    EAX,EDX </a:t>
            </a:r>
          </a:p>
        </p:txBody>
      </p:sp>
      <p:sp>
        <p:nvSpPr>
          <p:cNvPr id="6" name="TextBox 6"/>
          <p:cNvSpPr txBox="1"/>
          <p:nvPr/>
        </p:nvSpPr>
        <p:spPr>
          <a:xfrm>
            <a:off x="945685" y="8102613"/>
            <a:ext cx="6807233" cy="426382"/>
          </a:xfrm>
          <a:prstGeom prst="rect">
            <a:avLst/>
          </a:prstGeom>
        </p:spPr>
        <p:txBody>
          <a:bodyPr lIns="0" tIns="0" rIns="0" bIns="0" rtlCol="0" anchor="t">
            <a:spAutoFit/>
          </a:bodyPr>
          <a:lstStyle/>
          <a:p>
            <a:pPr algn="ctr">
              <a:lnSpc>
                <a:spcPts val="3585"/>
              </a:lnSpc>
            </a:pPr>
            <a:r>
              <a:rPr lang="en-US" sz="2598" spc="254">
                <a:solidFill>
                  <a:srgbClr val="F5FFF5"/>
                </a:solidFill>
                <a:latin typeface="DM Sans"/>
              </a:rPr>
              <a:t>0x00001157 &lt;+30&gt;:   mov   EBP, EAX </a:t>
            </a:r>
          </a:p>
        </p:txBody>
      </p:sp>
      <p:sp>
        <p:nvSpPr>
          <p:cNvPr id="7" name="TextBox 7"/>
          <p:cNvSpPr txBox="1"/>
          <p:nvPr/>
        </p:nvSpPr>
        <p:spPr>
          <a:xfrm>
            <a:off x="9144000" y="513229"/>
            <a:ext cx="6875929" cy="1769407"/>
          </a:xfrm>
          <a:prstGeom prst="rect">
            <a:avLst/>
          </a:prstGeom>
        </p:spPr>
        <p:txBody>
          <a:bodyPr lIns="0" tIns="0" rIns="0" bIns="0" rtlCol="0" anchor="t">
            <a:spAutoFit/>
          </a:bodyPr>
          <a:lstStyle/>
          <a:p>
            <a:pPr algn="ctr">
              <a:lnSpc>
                <a:spcPts val="3585"/>
              </a:lnSpc>
            </a:pPr>
            <a:r>
              <a:rPr lang="en-US" sz="2598" spc="254">
                <a:solidFill>
                  <a:srgbClr val="FFDE59"/>
                </a:solidFill>
                <a:latin typeface="DM Sans"/>
              </a:rPr>
              <a:t>L’operazione “mov” permette di spostare una variabile o dato da una locazione a un’altra. In questo caso, copiamo il valore 32 in EAX</a:t>
            </a:r>
          </a:p>
        </p:txBody>
      </p:sp>
      <p:sp>
        <p:nvSpPr>
          <p:cNvPr id="8" name="TextBox 8"/>
          <p:cNvSpPr txBox="1"/>
          <p:nvPr/>
        </p:nvSpPr>
        <p:spPr>
          <a:xfrm>
            <a:off x="9144000" y="2622231"/>
            <a:ext cx="6875929" cy="1769407"/>
          </a:xfrm>
          <a:prstGeom prst="rect">
            <a:avLst/>
          </a:prstGeom>
        </p:spPr>
        <p:txBody>
          <a:bodyPr lIns="0" tIns="0" rIns="0" bIns="0" rtlCol="0" anchor="t">
            <a:spAutoFit/>
          </a:bodyPr>
          <a:lstStyle/>
          <a:p>
            <a:pPr algn="ctr">
              <a:lnSpc>
                <a:spcPts val="3585"/>
              </a:lnSpc>
            </a:pPr>
            <a:r>
              <a:rPr lang="en-US" sz="2598" spc="254">
                <a:solidFill>
                  <a:srgbClr val="FFDE59"/>
                </a:solidFill>
                <a:latin typeface="DM Sans"/>
              </a:rPr>
              <a:t>L’operazione “mov” permette di spostare una variabile o dato da una locazione a un’altra. In questo caso, copiamo il valore 56 in EDX</a:t>
            </a:r>
          </a:p>
        </p:txBody>
      </p:sp>
      <p:sp>
        <p:nvSpPr>
          <p:cNvPr id="9" name="TextBox 9"/>
          <p:cNvSpPr txBox="1"/>
          <p:nvPr/>
        </p:nvSpPr>
        <p:spPr>
          <a:xfrm>
            <a:off x="9144000" y="4734538"/>
            <a:ext cx="6875929" cy="2217082"/>
          </a:xfrm>
          <a:prstGeom prst="rect">
            <a:avLst/>
          </a:prstGeom>
        </p:spPr>
        <p:txBody>
          <a:bodyPr lIns="0" tIns="0" rIns="0" bIns="0" rtlCol="0" anchor="t">
            <a:spAutoFit/>
          </a:bodyPr>
          <a:lstStyle/>
          <a:p>
            <a:pPr algn="ctr">
              <a:lnSpc>
                <a:spcPts val="3585"/>
              </a:lnSpc>
            </a:pPr>
            <a:r>
              <a:rPr lang="en-US" sz="2598" spc="254">
                <a:solidFill>
                  <a:srgbClr val="FFDE59"/>
                </a:solidFill>
                <a:latin typeface="DM Sans"/>
              </a:rPr>
              <a:t>Si utilizza l’istruzione “add” per sommare EDX al valore di EAX e salvare/aggiornare il valore di EAX con il nuovo valore dopo l’addizione, ovvero 88</a:t>
            </a:r>
          </a:p>
        </p:txBody>
      </p:sp>
      <p:sp>
        <p:nvSpPr>
          <p:cNvPr id="10" name="TextBox 10"/>
          <p:cNvSpPr txBox="1"/>
          <p:nvPr/>
        </p:nvSpPr>
        <p:spPr>
          <a:xfrm>
            <a:off x="9144000" y="7431101"/>
            <a:ext cx="6875929" cy="2217082"/>
          </a:xfrm>
          <a:prstGeom prst="rect">
            <a:avLst/>
          </a:prstGeom>
        </p:spPr>
        <p:txBody>
          <a:bodyPr lIns="0" tIns="0" rIns="0" bIns="0" rtlCol="0" anchor="t">
            <a:spAutoFit/>
          </a:bodyPr>
          <a:lstStyle/>
          <a:p>
            <a:pPr algn="ctr">
              <a:lnSpc>
                <a:spcPts val="3585"/>
              </a:lnSpc>
            </a:pPr>
            <a:r>
              <a:rPr lang="en-US" sz="2598" spc="254">
                <a:solidFill>
                  <a:srgbClr val="FFDE59"/>
                </a:solidFill>
                <a:latin typeface="DM Sans"/>
              </a:rPr>
              <a:t>L’operazione “mov” permette di spostare una variabile o dato da una locazione a un’altra. In questo caso, copiamo il valore del contenuto di EAX (88) in EBP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3" name="TextBox 3"/>
          <p:cNvSpPr txBox="1"/>
          <p:nvPr/>
        </p:nvSpPr>
        <p:spPr>
          <a:xfrm>
            <a:off x="1028700" y="1385598"/>
            <a:ext cx="6675892" cy="426382"/>
          </a:xfrm>
          <a:prstGeom prst="rect">
            <a:avLst/>
          </a:prstGeom>
        </p:spPr>
        <p:txBody>
          <a:bodyPr lIns="0" tIns="0" rIns="0" bIns="0" rtlCol="0" anchor="t">
            <a:spAutoFit/>
          </a:bodyPr>
          <a:lstStyle/>
          <a:p>
            <a:pPr algn="ctr">
              <a:lnSpc>
                <a:spcPts val="3585"/>
              </a:lnSpc>
            </a:pPr>
            <a:r>
              <a:rPr lang="en-US" sz="2598" spc="254">
                <a:solidFill>
                  <a:srgbClr val="F5FFF5"/>
                </a:solidFill>
                <a:latin typeface="DM Sans"/>
              </a:rPr>
              <a:t>0x0000115a &lt;+33&gt;: cmp EBP,0xa</a:t>
            </a:r>
          </a:p>
        </p:txBody>
      </p:sp>
      <p:sp>
        <p:nvSpPr>
          <p:cNvPr id="4" name="TextBox 4"/>
          <p:cNvSpPr txBox="1"/>
          <p:nvPr/>
        </p:nvSpPr>
        <p:spPr>
          <a:xfrm>
            <a:off x="1028700" y="4468867"/>
            <a:ext cx="6543893" cy="874057"/>
          </a:xfrm>
          <a:prstGeom prst="rect">
            <a:avLst/>
          </a:prstGeom>
        </p:spPr>
        <p:txBody>
          <a:bodyPr lIns="0" tIns="0" rIns="0" bIns="0" rtlCol="0" anchor="t">
            <a:spAutoFit/>
          </a:bodyPr>
          <a:lstStyle/>
          <a:p>
            <a:pPr algn="ctr">
              <a:lnSpc>
                <a:spcPts val="3585"/>
              </a:lnSpc>
            </a:pPr>
            <a:r>
              <a:rPr lang="en-US" sz="2598" spc="254">
                <a:solidFill>
                  <a:srgbClr val="F5FFF5"/>
                </a:solidFill>
                <a:latin typeface="DM Sans"/>
              </a:rPr>
              <a:t>0x0000115e &lt;+37&gt;: jge 0x1176 &lt;main+61&gt;</a:t>
            </a:r>
          </a:p>
        </p:txBody>
      </p:sp>
      <p:sp>
        <p:nvSpPr>
          <p:cNvPr id="5" name="TextBox 5"/>
          <p:cNvSpPr txBox="1"/>
          <p:nvPr/>
        </p:nvSpPr>
        <p:spPr>
          <a:xfrm>
            <a:off x="1028700" y="7704967"/>
            <a:ext cx="6675892" cy="426382"/>
          </a:xfrm>
          <a:prstGeom prst="rect">
            <a:avLst/>
          </a:prstGeom>
        </p:spPr>
        <p:txBody>
          <a:bodyPr lIns="0" tIns="0" rIns="0" bIns="0" rtlCol="0" anchor="t">
            <a:spAutoFit/>
          </a:bodyPr>
          <a:lstStyle/>
          <a:p>
            <a:pPr algn="ctr">
              <a:lnSpc>
                <a:spcPts val="3585"/>
              </a:lnSpc>
            </a:pPr>
            <a:r>
              <a:rPr lang="en-US" sz="2598" spc="254">
                <a:solidFill>
                  <a:srgbClr val="F5FFF5"/>
                </a:solidFill>
                <a:latin typeface="DM Sans"/>
              </a:rPr>
              <a:t>0x0000116a &lt;+49&gt;: mov eax,0x0</a:t>
            </a:r>
          </a:p>
        </p:txBody>
      </p:sp>
      <p:sp>
        <p:nvSpPr>
          <p:cNvPr id="6" name="TextBox 6"/>
          <p:cNvSpPr txBox="1"/>
          <p:nvPr/>
        </p:nvSpPr>
        <p:spPr>
          <a:xfrm>
            <a:off x="8345416" y="714086"/>
            <a:ext cx="8473097" cy="2217082"/>
          </a:xfrm>
          <a:prstGeom prst="rect">
            <a:avLst/>
          </a:prstGeom>
        </p:spPr>
        <p:txBody>
          <a:bodyPr lIns="0" tIns="0" rIns="0" bIns="0" rtlCol="0" anchor="t">
            <a:spAutoFit/>
          </a:bodyPr>
          <a:lstStyle/>
          <a:p>
            <a:pPr algn="ctr">
              <a:lnSpc>
                <a:spcPts val="3585"/>
              </a:lnSpc>
            </a:pPr>
            <a:r>
              <a:rPr lang="en-US" sz="2598" spc="254">
                <a:solidFill>
                  <a:srgbClr val="FFDE59"/>
                </a:solidFill>
                <a:latin typeface="DM Sans"/>
              </a:rPr>
              <a:t>L'istruzione “cmp” confronta il valore contenuto nel registro EBP con il valore immediato 10. Dopo questa istruzione, i flag della CPU verranno aggiornati in base al risultato del confronto</a:t>
            </a:r>
          </a:p>
        </p:txBody>
      </p:sp>
      <p:sp>
        <p:nvSpPr>
          <p:cNvPr id="7" name="TextBox 7"/>
          <p:cNvSpPr txBox="1"/>
          <p:nvPr/>
        </p:nvSpPr>
        <p:spPr>
          <a:xfrm>
            <a:off x="8345416" y="3573517"/>
            <a:ext cx="8473097" cy="2664757"/>
          </a:xfrm>
          <a:prstGeom prst="rect">
            <a:avLst/>
          </a:prstGeom>
        </p:spPr>
        <p:txBody>
          <a:bodyPr lIns="0" tIns="0" rIns="0" bIns="0" rtlCol="0" anchor="t">
            <a:spAutoFit/>
          </a:bodyPr>
          <a:lstStyle/>
          <a:p>
            <a:pPr algn="ctr">
              <a:lnSpc>
                <a:spcPts val="3585"/>
              </a:lnSpc>
            </a:pPr>
            <a:r>
              <a:rPr lang="en-US" sz="2598" spc="254">
                <a:solidFill>
                  <a:srgbClr val="FFDE59"/>
                </a:solidFill>
                <a:latin typeface="DM Sans"/>
              </a:rPr>
              <a:t>L’istruzione “jge” (Jump if greater than or equal) rappresenta un salto condizionale. In questo caso, istruiamo il programma a saltare all’indirizzo 0x1176 se il paragone precedente ha mostrato che il registro messo a confronto è maggiore o uguale a 0</a:t>
            </a:r>
          </a:p>
        </p:txBody>
      </p:sp>
      <p:sp>
        <p:nvSpPr>
          <p:cNvPr id="8" name="TextBox 8"/>
          <p:cNvSpPr txBox="1"/>
          <p:nvPr/>
        </p:nvSpPr>
        <p:spPr>
          <a:xfrm>
            <a:off x="8345416" y="7145085"/>
            <a:ext cx="8473097" cy="1321732"/>
          </a:xfrm>
          <a:prstGeom prst="rect">
            <a:avLst/>
          </a:prstGeom>
        </p:spPr>
        <p:txBody>
          <a:bodyPr lIns="0" tIns="0" rIns="0" bIns="0" rtlCol="0" anchor="t">
            <a:spAutoFit/>
          </a:bodyPr>
          <a:lstStyle/>
          <a:p>
            <a:pPr algn="ctr">
              <a:lnSpc>
                <a:spcPts val="3585"/>
              </a:lnSpc>
            </a:pPr>
            <a:r>
              <a:rPr lang="en-US" sz="2598" spc="254">
                <a:solidFill>
                  <a:srgbClr val="FFDE59"/>
                </a:solidFill>
                <a:latin typeface="DM Sans"/>
              </a:rPr>
              <a:t>L’operazione “mov” permette di spostare una variabile o dato da una locazione a un’altra. In questo caso, copiamo il valore 0 in eax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3" name="TextBox 3"/>
          <p:cNvSpPr txBox="1"/>
          <p:nvPr/>
        </p:nvSpPr>
        <p:spPr>
          <a:xfrm>
            <a:off x="7237703" y="1792881"/>
            <a:ext cx="9884206" cy="5798482"/>
          </a:xfrm>
          <a:prstGeom prst="rect">
            <a:avLst/>
          </a:prstGeom>
        </p:spPr>
        <p:txBody>
          <a:bodyPr lIns="0" tIns="0" rIns="0" bIns="0" rtlCol="0" anchor="t">
            <a:spAutoFit/>
          </a:bodyPr>
          <a:lstStyle/>
          <a:p>
            <a:pPr algn="ctr">
              <a:lnSpc>
                <a:spcPts val="3585"/>
              </a:lnSpc>
            </a:pPr>
            <a:r>
              <a:rPr lang="en-US" sz="2598" spc="254">
                <a:solidFill>
                  <a:srgbClr val="FFDE59"/>
                </a:solidFill>
                <a:latin typeface="DM Sans"/>
              </a:rPr>
              <a:t>L’istruzione “call” esegue una chiamata a una funzione precisa, in questo caso “printf”, che si trova all’indirizzo di memoria 0x1030 e a cui passerà i relativi argomenti da stampare a schermo.</a:t>
            </a:r>
          </a:p>
          <a:p>
            <a:pPr algn="ctr">
              <a:lnSpc>
                <a:spcPts val="3585"/>
              </a:lnSpc>
            </a:pPr>
            <a:r>
              <a:rPr lang="en-US" sz="2598" spc="254">
                <a:solidFill>
                  <a:srgbClr val="FFDE59"/>
                </a:solidFill>
                <a:latin typeface="DM Sans"/>
              </a:rPr>
              <a:t>“printf@plt”, invece, si può definire un wrapper che risolve dinamicamente il simbolo al momento dell’avvio del programma.</a:t>
            </a:r>
          </a:p>
          <a:p>
            <a:pPr algn="ctr">
              <a:lnSpc>
                <a:spcPts val="3585"/>
              </a:lnSpc>
            </a:pPr>
            <a:r>
              <a:rPr lang="en-US" sz="2598" spc="254">
                <a:solidFill>
                  <a:srgbClr val="FFDE59"/>
                </a:solidFill>
                <a:latin typeface="DM Sans"/>
              </a:rPr>
              <a:t>Il wrapper è descrivibile come una porzione di codice che incorpora e incapsula un’altra funzione. Una sorta di strato intermedio fra il codice che esegue la chiamata e la funzione che viene chiamata, svolgendo una varietà di compiti aggiuntivi o di gestione prima e dopo la chiamata alla funzione reale.</a:t>
            </a:r>
          </a:p>
        </p:txBody>
      </p:sp>
      <p:sp>
        <p:nvSpPr>
          <p:cNvPr id="4" name="TextBox 4"/>
          <p:cNvSpPr txBox="1"/>
          <p:nvPr/>
        </p:nvSpPr>
        <p:spPr>
          <a:xfrm>
            <a:off x="1028700" y="4478931"/>
            <a:ext cx="5728135" cy="874057"/>
          </a:xfrm>
          <a:prstGeom prst="rect">
            <a:avLst/>
          </a:prstGeom>
        </p:spPr>
        <p:txBody>
          <a:bodyPr lIns="0" tIns="0" rIns="0" bIns="0" rtlCol="0" anchor="t">
            <a:spAutoFit/>
          </a:bodyPr>
          <a:lstStyle/>
          <a:p>
            <a:pPr algn="ctr">
              <a:lnSpc>
                <a:spcPts val="3585"/>
              </a:lnSpc>
            </a:pPr>
            <a:r>
              <a:rPr lang="en-US" sz="2598" spc="254">
                <a:solidFill>
                  <a:srgbClr val="F5FFF5"/>
                </a:solidFill>
                <a:latin typeface="DM Sans"/>
              </a:rPr>
              <a:t>0x0000116f &lt;+54&gt;: call 0x1030 &lt;printf@plt&gt;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3" name="TextBox 3"/>
          <p:cNvSpPr txBox="1"/>
          <p:nvPr/>
        </p:nvSpPr>
        <p:spPr>
          <a:xfrm>
            <a:off x="4201897" y="2620785"/>
            <a:ext cx="9884206" cy="5519781"/>
          </a:xfrm>
          <a:prstGeom prst="rect">
            <a:avLst/>
          </a:prstGeom>
        </p:spPr>
        <p:txBody>
          <a:bodyPr lIns="0" tIns="0" rIns="0" bIns="0" rtlCol="0" anchor="t">
            <a:spAutoFit/>
          </a:bodyPr>
          <a:lstStyle/>
          <a:p>
            <a:pPr algn="ctr">
              <a:lnSpc>
                <a:spcPts val="3585"/>
              </a:lnSpc>
            </a:pPr>
            <a:r>
              <a:rPr lang="en-US" sz="2598" spc="254" dirty="0">
                <a:solidFill>
                  <a:srgbClr val="FFDE59"/>
                </a:solidFill>
                <a:latin typeface="DM Sans"/>
              </a:rPr>
              <a:t>Tutte le </a:t>
            </a:r>
            <a:r>
              <a:rPr lang="en-US" sz="2598" spc="254" dirty="0" err="1">
                <a:solidFill>
                  <a:srgbClr val="FFDE59"/>
                </a:solidFill>
                <a:latin typeface="DM Sans"/>
              </a:rPr>
              <a:t>istruzioni</a:t>
            </a:r>
            <a:r>
              <a:rPr lang="en-US" sz="2598" spc="254" dirty="0">
                <a:solidFill>
                  <a:srgbClr val="FFDE59"/>
                </a:solidFill>
                <a:latin typeface="DM Sans"/>
              </a:rPr>
              <a:t> </a:t>
            </a:r>
            <a:r>
              <a:rPr lang="en-US" sz="2598" spc="254" dirty="0" err="1">
                <a:solidFill>
                  <a:srgbClr val="FFDE59"/>
                </a:solidFill>
                <a:latin typeface="DM Sans"/>
              </a:rPr>
              <a:t>compongono</a:t>
            </a:r>
            <a:r>
              <a:rPr lang="en-US" sz="2598" spc="254" dirty="0">
                <a:solidFill>
                  <a:srgbClr val="FFDE59"/>
                </a:solidFill>
                <a:latin typeface="DM Sans"/>
              </a:rPr>
              <a:t> </a:t>
            </a:r>
            <a:r>
              <a:rPr lang="en-US" sz="2598" spc="254" dirty="0" err="1">
                <a:solidFill>
                  <a:srgbClr val="FFDE59"/>
                </a:solidFill>
                <a:latin typeface="DM Sans"/>
              </a:rPr>
              <a:t>delle</a:t>
            </a:r>
            <a:r>
              <a:rPr lang="en-US" sz="2598" spc="254" dirty="0">
                <a:solidFill>
                  <a:srgbClr val="FFDE59"/>
                </a:solidFill>
                <a:latin typeface="DM Sans"/>
              </a:rPr>
              <a:t> </a:t>
            </a:r>
            <a:r>
              <a:rPr lang="en-US" sz="2598" spc="254" dirty="0" err="1">
                <a:solidFill>
                  <a:srgbClr val="FFDE59"/>
                </a:solidFill>
                <a:latin typeface="DM Sans"/>
              </a:rPr>
              <a:t>righe</a:t>
            </a:r>
            <a:r>
              <a:rPr lang="en-US" sz="2598" spc="254" dirty="0">
                <a:solidFill>
                  <a:srgbClr val="FFDE59"/>
                </a:solidFill>
                <a:latin typeface="DM Sans"/>
              </a:rPr>
              <a:t> di </a:t>
            </a:r>
            <a:r>
              <a:rPr lang="en-US" sz="2598" spc="254" dirty="0" err="1">
                <a:solidFill>
                  <a:srgbClr val="FFDE59"/>
                </a:solidFill>
                <a:latin typeface="DM Sans"/>
              </a:rPr>
              <a:t>codice</a:t>
            </a:r>
            <a:r>
              <a:rPr lang="en-US" sz="2598" spc="254" dirty="0">
                <a:solidFill>
                  <a:srgbClr val="FFDE59"/>
                </a:solidFill>
                <a:latin typeface="DM Sans"/>
              </a:rPr>
              <a:t> assembly </a:t>
            </a:r>
            <a:r>
              <a:rPr lang="en-US" sz="2598" spc="254" dirty="0" err="1">
                <a:solidFill>
                  <a:srgbClr val="FFDE59"/>
                </a:solidFill>
                <a:latin typeface="DM Sans"/>
              </a:rPr>
              <a:t>che</a:t>
            </a:r>
            <a:r>
              <a:rPr lang="en-US" sz="2598" spc="254" dirty="0">
                <a:solidFill>
                  <a:srgbClr val="FFDE59"/>
                </a:solidFill>
                <a:latin typeface="DM Sans"/>
              </a:rPr>
              <a:t> </a:t>
            </a:r>
            <a:r>
              <a:rPr lang="en-US" sz="2598" spc="254" dirty="0" err="1">
                <a:solidFill>
                  <a:srgbClr val="FFDE59"/>
                </a:solidFill>
                <a:latin typeface="DM Sans"/>
              </a:rPr>
              <a:t>assegnano</a:t>
            </a:r>
            <a:r>
              <a:rPr lang="en-US" sz="2598" spc="254" dirty="0">
                <a:solidFill>
                  <a:srgbClr val="FFDE59"/>
                </a:solidFill>
                <a:latin typeface="DM Sans"/>
              </a:rPr>
              <a:t> </a:t>
            </a:r>
            <a:r>
              <a:rPr lang="en-US" sz="2598" spc="254" dirty="0" err="1">
                <a:solidFill>
                  <a:srgbClr val="FFDE59"/>
                </a:solidFill>
                <a:latin typeface="DM Sans"/>
              </a:rPr>
              <a:t>dei</a:t>
            </a:r>
            <a:r>
              <a:rPr lang="en-US" sz="2598" spc="254" dirty="0">
                <a:solidFill>
                  <a:srgbClr val="FFDE59"/>
                </a:solidFill>
                <a:latin typeface="DM Sans"/>
              </a:rPr>
              <a:t> </a:t>
            </a:r>
            <a:r>
              <a:rPr lang="en-US" sz="2598" spc="254" dirty="0" err="1">
                <a:solidFill>
                  <a:srgbClr val="FFDE59"/>
                </a:solidFill>
                <a:latin typeface="DM Sans"/>
              </a:rPr>
              <a:t>valori</a:t>
            </a:r>
            <a:r>
              <a:rPr lang="en-US" sz="2598" spc="254" dirty="0">
                <a:solidFill>
                  <a:srgbClr val="FFDE59"/>
                </a:solidFill>
                <a:latin typeface="DM Sans"/>
              </a:rPr>
              <a:t> ai </a:t>
            </a:r>
            <a:r>
              <a:rPr lang="en-US" sz="2598" spc="254" dirty="0" err="1">
                <a:solidFill>
                  <a:srgbClr val="FFDE59"/>
                </a:solidFill>
                <a:latin typeface="DM Sans"/>
              </a:rPr>
              <a:t>registri</a:t>
            </a:r>
            <a:r>
              <a:rPr lang="en-US" sz="2598" spc="254" dirty="0">
                <a:solidFill>
                  <a:srgbClr val="FFDE59"/>
                </a:solidFill>
                <a:latin typeface="DM Sans"/>
              </a:rPr>
              <a:t> EAX (32) ed EDX (56), </a:t>
            </a:r>
            <a:r>
              <a:rPr lang="en-US" sz="2598" spc="254" dirty="0" err="1">
                <a:solidFill>
                  <a:srgbClr val="FFDE59"/>
                </a:solidFill>
                <a:latin typeface="DM Sans"/>
              </a:rPr>
              <a:t>andando</a:t>
            </a:r>
            <a:r>
              <a:rPr lang="en-US" sz="2598" spc="254" dirty="0">
                <a:solidFill>
                  <a:srgbClr val="FFDE59"/>
                </a:solidFill>
                <a:latin typeface="DM Sans"/>
              </a:rPr>
              <a:t> poi a </a:t>
            </a:r>
            <a:r>
              <a:rPr lang="en-US" sz="2598" spc="254" dirty="0" err="1">
                <a:solidFill>
                  <a:srgbClr val="FFDE59"/>
                </a:solidFill>
                <a:latin typeface="DM Sans"/>
              </a:rPr>
              <a:t>sommarli</a:t>
            </a:r>
            <a:r>
              <a:rPr lang="en-US" sz="2598" spc="254" dirty="0">
                <a:solidFill>
                  <a:srgbClr val="FFDE59"/>
                </a:solidFill>
                <a:latin typeface="DM Sans"/>
              </a:rPr>
              <a:t>.</a:t>
            </a:r>
          </a:p>
          <a:p>
            <a:pPr algn="ctr">
              <a:lnSpc>
                <a:spcPts val="3585"/>
              </a:lnSpc>
            </a:pPr>
            <a:r>
              <a:rPr lang="en-US" sz="2598" spc="254" dirty="0" err="1">
                <a:solidFill>
                  <a:srgbClr val="FFDE59"/>
                </a:solidFill>
                <a:latin typeface="DM Sans"/>
              </a:rPr>
              <a:t>Copiando</a:t>
            </a:r>
            <a:r>
              <a:rPr lang="en-US" sz="2598" spc="254" dirty="0">
                <a:solidFill>
                  <a:srgbClr val="FFDE59"/>
                </a:solidFill>
                <a:latin typeface="DM Sans"/>
              </a:rPr>
              <a:t> il </a:t>
            </a:r>
            <a:r>
              <a:rPr lang="en-US" sz="2598" spc="254" dirty="0" err="1">
                <a:solidFill>
                  <a:srgbClr val="FFDE59"/>
                </a:solidFill>
                <a:latin typeface="DM Sans"/>
              </a:rPr>
              <a:t>valore</a:t>
            </a:r>
            <a:r>
              <a:rPr lang="en-US" sz="2598" spc="254" dirty="0">
                <a:solidFill>
                  <a:srgbClr val="FFDE59"/>
                </a:solidFill>
                <a:latin typeface="DM Sans"/>
              </a:rPr>
              <a:t> di EAX (88) poi in EBP, </a:t>
            </a:r>
            <a:r>
              <a:rPr lang="en-US" sz="2598" spc="254" dirty="0" err="1">
                <a:solidFill>
                  <a:srgbClr val="FFDE59"/>
                </a:solidFill>
                <a:latin typeface="DM Sans"/>
              </a:rPr>
              <a:t>andrà</a:t>
            </a:r>
            <a:r>
              <a:rPr lang="en-US" sz="2598" spc="254" dirty="0">
                <a:solidFill>
                  <a:srgbClr val="FFDE59"/>
                </a:solidFill>
                <a:latin typeface="DM Sans"/>
              </a:rPr>
              <a:t> a </a:t>
            </a:r>
            <a:r>
              <a:rPr lang="en-US" sz="2598" spc="254" dirty="0" err="1">
                <a:solidFill>
                  <a:srgbClr val="FFDE59"/>
                </a:solidFill>
                <a:latin typeface="DM Sans"/>
              </a:rPr>
              <a:t>comparare</a:t>
            </a:r>
            <a:r>
              <a:rPr lang="en-US" sz="2598" spc="254" dirty="0">
                <a:solidFill>
                  <a:srgbClr val="FFDE59"/>
                </a:solidFill>
                <a:latin typeface="DM Sans"/>
              </a:rPr>
              <a:t> il </a:t>
            </a:r>
            <a:r>
              <a:rPr lang="en-US" sz="2598" spc="254" dirty="0" err="1">
                <a:solidFill>
                  <a:srgbClr val="FFDE59"/>
                </a:solidFill>
                <a:latin typeface="DM Sans"/>
              </a:rPr>
              <a:t>valore</a:t>
            </a:r>
            <a:r>
              <a:rPr lang="en-US" sz="2598" spc="254" dirty="0">
                <a:solidFill>
                  <a:srgbClr val="FFDE59"/>
                </a:solidFill>
                <a:latin typeface="DM Sans"/>
              </a:rPr>
              <a:t> di EBP a 10.</a:t>
            </a:r>
          </a:p>
          <a:p>
            <a:pPr algn="ctr">
              <a:lnSpc>
                <a:spcPts val="3585"/>
              </a:lnSpc>
            </a:pPr>
            <a:r>
              <a:rPr lang="en-US" sz="2598" spc="254" dirty="0">
                <a:solidFill>
                  <a:srgbClr val="FFDE59"/>
                </a:solidFill>
                <a:latin typeface="DM Sans"/>
              </a:rPr>
              <a:t>Le </a:t>
            </a:r>
            <a:r>
              <a:rPr lang="en-US" sz="2598" spc="254" dirty="0" err="1">
                <a:solidFill>
                  <a:srgbClr val="FFDE59"/>
                </a:solidFill>
                <a:latin typeface="DM Sans"/>
              </a:rPr>
              <a:t>righe</a:t>
            </a:r>
            <a:r>
              <a:rPr lang="en-US" sz="2598" spc="254" dirty="0">
                <a:solidFill>
                  <a:srgbClr val="FFDE59"/>
                </a:solidFill>
                <a:latin typeface="DM Sans"/>
              </a:rPr>
              <a:t> di </a:t>
            </a:r>
            <a:r>
              <a:rPr lang="en-US" sz="2598" spc="254" dirty="0" err="1">
                <a:solidFill>
                  <a:srgbClr val="FFDE59"/>
                </a:solidFill>
                <a:latin typeface="DM Sans"/>
              </a:rPr>
              <a:t>codice</a:t>
            </a:r>
            <a:r>
              <a:rPr lang="en-US" sz="2598" spc="254" dirty="0">
                <a:solidFill>
                  <a:srgbClr val="FFDE59"/>
                </a:solidFill>
                <a:latin typeface="DM Sans"/>
              </a:rPr>
              <a:t>, </a:t>
            </a:r>
            <a:r>
              <a:rPr lang="en-US" sz="2598" spc="254" dirty="0" err="1">
                <a:solidFill>
                  <a:srgbClr val="FFDE59"/>
                </a:solidFill>
                <a:latin typeface="DM Sans"/>
              </a:rPr>
              <a:t>avendo</a:t>
            </a:r>
            <a:r>
              <a:rPr lang="en-US" sz="2598" spc="254" dirty="0">
                <a:solidFill>
                  <a:srgbClr val="FFDE59"/>
                </a:solidFill>
                <a:latin typeface="DM Sans"/>
              </a:rPr>
              <a:t> </a:t>
            </a:r>
            <a:r>
              <a:rPr lang="en-US" sz="2598" spc="254" dirty="0" err="1">
                <a:solidFill>
                  <a:srgbClr val="FFDE59"/>
                </a:solidFill>
                <a:latin typeface="DM Sans"/>
              </a:rPr>
              <a:t>attestato</a:t>
            </a:r>
            <a:r>
              <a:rPr lang="en-US" sz="2598" spc="254" dirty="0">
                <a:solidFill>
                  <a:srgbClr val="FFDE59"/>
                </a:solidFill>
                <a:latin typeface="DM Sans"/>
              </a:rPr>
              <a:t> </a:t>
            </a:r>
            <a:r>
              <a:rPr lang="en-US" sz="2598" spc="254" dirty="0" err="1">
                <a:solidFill>
                  <a:srgbClr val="FFDE59"/>
                </a:solidFill>
                <a:latin typeface="DM Sans"/>
              </a:rPr>
              <a:t>che</a:t>
            </a:r>
            <a:r>
              <a:rPr lang="en-US" sz="2598" spc="254" dirty="0">
                <a:solidFill>
                  <a:srgbClr val="FFDE59"/>
                </a:solidFill>
                <a:latin typeface="DM Sans"/>
              </a:rPr>
              <a:t> EBP (88) è </a:t>
            </a:r>
            <a:r>
              <a:rPr lang="en-US" sz="2598" spc="254" dirty="0" err="1">
                <a:solidFill>
                  <a:srgbClr val="FFDE59"/>
                </a:solidFill>
                <a:latin typeface="DM Sans"/>
              </a:rPr>
              <a:t>maggiore</a:t>
            </a:r>
            <a:r>
              <a:rPr lang="en-US" sz="2598" spc="254" dirty="0">
                <a:solidFill>
                  <a:srgbClr val="FFDE59"/>
                </a:solidFill>
                <a:latin typeface="DM Sans"/>
              </a:rPr>
              <a:t> o </a:t>
            </a:r>
            <a:r>
              <a:rPr lang="en-US" sz="2598" spc="254" dirty="0" err="1">
                <a:solidFill>
                  <a:srgbClr val="FFDE59"/>
                </a:solidFill>
                <a:latin typeface="DM Sans"/>
              </a:rPr>
              <a:t>uguale</a:t>
            </a:r>
            <a:r>
              <a:rPr lang="en-US" sz="2598" spc="254" dirty="0">
                <a:solidFill>
                  <a:srgbClr val="FFDE59"/>
                </a:solidFill>
                <a:latin typeface="DM Sans"/>
              </a:rPr>
              <a:t> a 10, </a:t>
            </a:r>
            <a:r>
              <a:rPr lang="en-US" sz="2598" spc="254" dirty="0" err="1">
                <a:solidFill>
                  <a:srgbClr val="FFDE59"/>
                </a:solidFill>
                <a:latin typeface="DM Sans"/>
              </a:rPr>
              <a:t>riallocheranno</a:t>
            </a:r>
            <a:r>
              <a:rPr lang="en-US" sz="2598" spc="254" dirty="0">
                <a:solidFill>
                  <a:srgbClr val="FFDE59"/>
                </a:solidFill>
                <a:latin typeface="DM Sans"/>
              </a:rPr>
              <a:t> la </a:t>
            </a:r>
            <a:r>
              <a:rPr lang="en-US" sz="2598" spc="254" dirty="0" err="1">
                <a:solidFill>
                  <a:srgbClr val="FFDE59"/>
                </a:solidFill>
                <a:latin typeface="DM Sans"/>
              </a:rPr>
              <a:t>memoria</a:t>
            </a:r>
            <a:r>
              <a:rPr lang="en-US" sz="2598" spc="254" dirty="0">
                <a:solidFill>
                  <a:srgbClr val="FFDE59"/>
                </a:solidFill>
                <a:latin typeface="DM Sans"/>
              </a:rPr>
              <a:t> </a:t>
            </a:r>
            <a:r>
              <a:rPr lang="en-US" sz="2598" spc="254" dirty="0" err="1">
                <a:solidFill>
                  <a:srgbClr val="FFDE59"/>
                </a:solidFill>
                <a:latin typeface="DM Sans"/>
              </a:rPr>
              <a:t>modificando</a:t>
            </a:r>
            <a:r>
              <a:rPr lang="en-US" sz="2598" spc="254" dirty="0">
                <a:solidFill>
                  <a:srgbClr val="FFDE59"/>
                </a:solidFill>
                <a:latin typeface="DM Sans"/>
              </a:rPr>
              <a:t> </a:t>
            </a:r>
            <a:r>
              <a:rPr lang="en-US" sz="2598" spc="254" dirty="0" err="1">
                <a:solidFill>
                  <a:srgbClr val="FFDE59"/>
                </a:solidFill>
                <a:latin typeface="DM Sans"/>
              </a:rPr>
              <a:t>l’EIP</a:t>
            </a:r>
            <a:r>
              <a:rPr lang="en-US" sz="2598" spc="254" dirty="0">
                <a:solidFill>
                  <a:srgbClr val="FFDE59"/>
                </a:solidFill>
                <a:latin typeface="DM Sans"/>
              </a:rPr>
              <a:t> con 0x1030.</a:t>
            </a:r>
          </a:p>
          <a:p>
            <a:pPr algn="ctr">
              <a:lnSpc>
                <a:spcPts val="3585"/>
              </a:lnSpc>
            </a:pPr>
            <a:endParaRPr lang="en-US" sz="2598" spc="254" dirty="0">
              <a:solidFill>
                <a:srgbClr val="FFDE59"/>
              </a:solidFill>
              <a:latin typeface="DM Sans"/>
            </a:endParaRPr>
          </a:p>
          <a:p>
            <a:pPr algn="ctr">
              <a:lnSpc>
                <a:spcPts val="3585"/>
              </a:lnSpc>
            </a:pPr>
            <a:r>
              <a:rPr lang="en-US" sz="2598" spc="254" dirty="0">
                <a:solidFill>
                  <a:srgbClr val="FFDE59"/>
                </a:solidFill>
                <a:latin typeface="DM Sans"/>
              </a:rPr>
              <a:t>Poi </a:t>
            </a:r>
            <a:r>
              <a:rPr lang="en-US" sz="2598" spc="254" dirty="0" err="1">
                <a:solidFill>
                  <a:srgbClr val="FFDE59"/>
                </a:solidFill>
                <a:latin typeface="DM Sans"/>
              </a:rPr>
              <a:t>assegnando</a:t>
            </a:r>
            <a:r>
              <a:rPr lang="en-US" sz="2598" spc="254" dirty="0">
                <a:solidFill>
                  <a:srgbClr val="FFDE59"/>
                </a:solidFill>
                <a:latin typeface="DM Sans"/>
              </a:rPr>
              <a:t> un nuovo </a:t>
            </a:r>
            <a:r>
              <a:rPr lang="en-US" sz="2598" spc="254" dirty="0" err="1">
                <a:solidFill>
                  <a:srgbClr val="FFDE59"/>
                </a:solidFill>
                <a:latin typeface="DM Sans"/>
              </a:rPr>
              <a:t>valore</a:t>
            </a:r>
            <a:r>
              <a:rPr lang="en-US" sz="2598" spc="254" dirty="0">
                <a:solidFill>
                  <a:srgbClr val="FFDE59"/>
                </a:solidFill>
                <a:latin typeface="DM Sans"/>
              </a:rPr>
              <a:t> 0 ad EAX, </a:t>
            </a:r>
            <a:r>
              <a:rPr lang="en-US" sz="2598" spc="254" dirty="0" err="1">
                <a:solidFill>
                  <a:srgbClr val="FFDE59"/>
                </a:solidFill>
                <a:latin typeface="DM Sans"/>
              </a:rPr>
              <a:t>chiamiamo</a:t>
            </a:r>
            <a:r>
              <a:rPr lang="en-US" sz="2598" spc="254" dirty="0">
                <a:solidFill>
                  <a:srgbClr val="FFDE59"/>
                </a:solidFill>
                <a:latin typeface="DM Sans"/>
              </a:rPr>
              <a:t> la </a:t>
            </a:r>
            <a:r>
              <a:rPr lang="en-US" sz="2598" spc="254" dirty="0" err="1">
                <a:solidFill>
                  <a:srgbClr val="FFDE59"/>
                </a:solidFill>
                <a:latin typeface="DM Sans"/>
              </a:rPr>
              <a:t>funzione</a:t>
            </a:r>
            <a:r>
              <a:rPr lang="en-US" sz="2598" spc="254" dirty="0">
                <a:solidFill>
                  <a:srgbClr val="FFDE59"/>
                </a:solidFill>
                <a:latin typeface="DM Sans"/>
              </a:rPr>
              <a:t> </a:t>
            </a:r>
            <a:r>
              <a:rPr lang="en-US" sz="2598" spc="254" dirty="0" err="1">
                <a:solidFill>
                  <a:srgbClr val="FFDE59"/>
                </a:solidFill>
                <a:latin typeface="DM Sans"/>
              </a:rPr>
              <a:t>printf</a:t>
            </a:r>
            <a:r>
              <a:rPr lang="en-US" sz="2598" spc="254" dirty="0">
                <a:solidFill>
                  <a:srgbClr val="FFDE59"/>
                </a:solidFill>
                <a:latin typeface="DM Sans"/>
              </a:rPr>
              <a:t> </a:t>
            </a:r>
            <a:r>
              <a:rPr lang="en-US" sz="2598" spc="254" dirty="0" err="1">
                <a:solidFill>
                  <a:srgbClr val="FFDE59"/>
                </a:solidFill>
                <a:latin typeface="DM Sans"/>
              </a:rPr>
              <a:t>che</a:t>
            </a:r>
            <a:r>
              <a:rPr lang="en-US" sz="2598" spc="254" dirty="0">
                <a:solidFill>
                  <a:srgbClr val="FFDE59"/>
                </a:solidFill>
                <a:latin typeface="DM Sans"/>
              </a:rPr>
              <a:t> ci </a:t>
            </a:r>
            <a:r>
              <a:rPr lang="en-US" sz="2598" spc="254" dirty="0" err="1">
                <a:solidFill>
                  <a:srgbClr val="FFDE59"/>
                </a:solidFill>
                <a:latin typeface="DM Sans"/>
              </a:rPr>
              <a:t>stamperà</a:t>
            </a:r>
            <a:r>
              <a:rPr lang="en-US" sz="2598" spc="254" dirty="0">
                <a:solidFill>
                  <a:srgbClr val="FFDE59"/>
                </a:solidFill>
                <a:latin typeface="DM Sans"/>
              </a:rPr>
              <a:t> a </a:t>
            </a:r>
            <a:r>
              <a:rPr lang="en-US" sz="2598" spc="254" dirty="0" err="1">
                <a:solidFill>
                  <a:srgbClr val="FFDE59"/>
                </a:solidFill>
                <a:latin typeface="DM Sans"/>
              </a:rPr>
              <a:t>schermo</a:t>
            </a:r>
            <a:r>
              <a:rPr lang="en-US" sz="2598" spc="254" dirty="0">
                <a:solidFill>
                  <a:srgbClr val="FFDE59"/>
                </a:solidFill>
                <a:latin typeface="DM Sans"/>
              </a:rPr>
              <a:t> il </a:t>
            </a:r>
            <a:r>
              <a:rPr lang="en-US" sz="2598" spc="254" dirty="0" err="1">
                <a:solidFill>
                  <a:srgbClr val="FFDE59"/>
                </a:solidFill>
                <a:latin typeface="DM Sans"/>
              </a:rPr>
              <a:t>valore</a:t>
            </a:r>
            <a:r>
              <a:rPr lang="en-US" sz="2598" spc="254" dirty="0">
                <a:solidFill>
                  <a:srgbClr val="FFDE59"/>
                </a:solidFill>
                <a:latin typeface="DM Sans"/>
              </a:rPr>
              <a:t> di EAX, </a:t>
            </a:r>
            <a:r>
              <a:rPr lang="en-US" sz="2598" spc="254" dirty="0" err="1">
                <a:solidFill>
                  <a:srgbClr val="FFDE59"/>
                </a:solidFill>
                <a:latin typeface="DM Sans"/>
              </a:rPr>
              <a:t>ovvero</a:t>
            </a:r>
            <a:r>
              <a:rPr lang="en-US" sz="2598" spc="254" dirty="0">
                <a:solidFill>
                  <a:srgbClr val="FFDE59"/>
                </a:solidFill>
                <a:latin typeface="DM Sans"/>
              </a:rPr>
              <a:t> 0.</a:t>
            </a:r>
          </a:p>
        </p:txBody>
      </p:sp>
      <p:sp>
        <p:nvSpPr>
          <p:cNvPr id="4" name="TextBox 4"/>
          <p:cNvSpPr txBox="1"/>
          <p:nvPr/>
        </p:nvSpPr>
        <p:spPr>
          <a:xfrm>
            <a:off x="4618035" y="300339"/>
            <a:ext cx="9051929" cy="1702517"/>
          </a:xfrm>
          <a:prstGeom prst="rect">
            <a:avLst/>
          </a:prstGeom>
        </p:spPr>
        <p:txBody>
          <a:bodyPr lIns="0" tIns="0" rIns="0" bIns="0" rtlCol="0" anchor="t">
            <a:spAutoFit/>
          </a:bodyPr>
          <a:lstStyle/>
          <a:p>
            <a:pPr algn="ctr">
              <a:lnSpc>
                <a:spcPts val="13948"/>
              </a:lnSpc>
            </a:pPr>
            <a:r>
              <a:rPr lang="en-US" sz="10107" spc="990">
                <a:solidFill>
                  <a:srgbClr val="FFFFFF"/>
                </a:solidFill>
                <a:latin typeface="Oswald Bold"/>
              </a:rPr>
              <a:t>IN DEFINITIVA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668</Words>
  <Application>Microsoft Office PowerPoint</Application>
  <PresentationFormat>Personalizzato</PresentationFormat>
  <Paragraphs>39</Paragraphs>
  <Slides>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vt:i4>
      </vt:variant>
    </vt:vector>
  </HeadingPairs>
  <TitlesOfParts>
    <vt:vector size="12" baseType="lpstr">
      <vt:lpstr>Oswald Bold</vt:lpstr>
      <vt:lpstr>DM Sans</vt:lpstr>
      <vt:lpstr>Calibri</vt:lpstr>
      <vt:lpstr>Montserrat Classic Bold</vt:lpstr>
      <vt:lpstr>Arial</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PRATICA S10/L3</dc:title>
  <cp:lastModifiedBy>Mattia Chiriatti</cp:lastModifiedBy>
  <cp:revision>3</cp:revision>
  <dcterms:created xsi:type="dcterms:W3CDTF">2006-08-16T00:00:00Z</dcterms:created>
  <dcterms:modified xsi:type="dcterms:W3CDTF">2024-02-14T16:18:02Z</dcterms:modified>
  <dc:identifier>DAF8xJvL7wM</dc:identifier>
</cp:coreProperties>
</file>