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7" r:id="rId3"/>
    <p:sldId id="258" r:id="rId4"/>
    <p:sldId id="259" r:id="rId5"/>
    <p:sldId id="262" r:id="rId6"/>
    <p:sldId id="263" r:id="rId7"/>
    <p:sldId id="264" r:id="rId8"/>
    <p:sldId id="261" r:id="rId9"/>
    <p:sldId id="265"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18170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40937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4963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7016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5110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77867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2751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44386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5373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25779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12/8/2023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15717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12/8/2023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4770873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280B2BE2-E1F4-0A8D-8193-D920C8EB4B09}"/>
              </a:ext>
            </a:extLst>
          </p:cNvPr>
          <p:cNvSpPr txBox="1"/>
          <p:nvPr/>
        </p:nvSpPr>
        <p:spPr>
          <a:xfrm>
            <a:off x="724618" y="2061054"/>
            <a:ext cx="10437962" cy="2308324"/>
          </a:xfrm>
          <a:prstGeom prst="rect">
            <a:avLst/>
          </a:prstGeom>
          <a:noFill/>
        </p:spPr>
        <p:txBody>
          <a:bodyPr wrap="square" rtlCol="0">
            <a:spAutoFit/>
          </a:bodyPr>
          <a:lstStyle/>
          <a:p>
            <a:r>
              <a:rPr lang="it-IT" b="1" dirty="0">
                <a:solidFill>
                  <a:schemeClr val="bg1"/>
                </a:solidFill>
              </a:rPr>
              <a:t>Per agire come un Hacker bisogna capire come pensare fuori dagli schemi. L’esercizio di oggi ha lo scopo di allenare l’osservazione critica. Dato il codice in allegato, si richiede allo studente di:</a:t>
            </a:r>
          </a:p>
          <a:p>
            <a:endParaRPr lang="it-IT" b="1" dirty="0">
              <a:solidFill>
                <a:schemeClr val="bg1"/>
              </a:solidFill>
            </a:endParaRPr>
          </a:p>
          <a:p>
            <a:r>
              <a:rPr lang="it-IT" b="1" dirty="0">
                <a:solidFill>
                  <a:schemeClr val="bg1"/>
                </a:solidFill>
              </a:rPr>
              <a:t>-Capire cosa fa il programma senza eseguirlo</a:t>
            </a:r>
          </a:p>
          <a:p>
            <a:r>
              <a:rPr lang="it-IT" b="1" dirty="0">
                <a:solidFill>
                  <a:schemeClr val="bg1"/>
                </a:solidFill>
              </a:rPr>
              <a:t>-Individuare dal codice sorgente le casistiche non standard che il programma non gestisce (esempio, comportamenti potenziali che non sono stati contemplati)</a:t>
            </a:r>
          </a:p>
          <a:p>
            <a:r>
              <a:rPr lang="it-IT" b="1" dirty="0">
                <a:solidFill>
                  <a:schemeClr val="bg1"/>
                </a:solidFill>
              </a:rPr>
              <a:t>-Individuare eventuali errori di sintassi / logici</a:t>
            </a:r>
          </a:p>
          <a:p>
            <a:r>
              <a:rPr lang="it-IT" b="1" dirty="0">
                <a:solidFill>
                  <a:schemeClr val="bg1"/>
                </a:solidFill>
              </a:rPr>
              <a:t>-Proporre una soluzione per ognuno di essi</a:t>
            </a:r>
          </a:p>
        </p:txBody>
      </p:sp>
      <p:sp>
        <p:nvSpPr>
          <p:cNvPr id="6" name="CasellaDiTesto 5">
            <a:extLst>
              <a:ext uri="{FF2B5EF4-FFF2-40B4-BE49-F238E27FC236}">
                <a16:creationId xmlns:a16="http://schemas.microsoft.com/office/drawing/2014/main" id="{54F4807D-A7FA-48C1-00C9-6E5F1CDD9C44}"/>
              </a:ext>
            </a:extLst>
          </p:cNvPr>
          <p:cNvSpPr txBox="1"/>
          <p:nvPr/>
        </p:nvSpPr>
        <p:spPr>
          <a:xfrm>
            <a:off x="4314300" y="276046"/>
            <a:ext cx="4149305" cy="646331"/>
          </a:xfrm>
          <a:prstGeom prst="rect">
            <a:avLst/>
          </a:prstGeom>
          <a:noFill/>
        </p:spPr>
        <p:txBody>
          <a:bodyPr wrap="square" rtlCol="0">
            <a:spAutoFit/>
          </a:bodyPr>
          <a:lstStyle/>
          <a:p>
            <a:r>
              <a:rPr lang="it-IT" sz="3600" b="1" i="1" u="sng" dirty="0">
                <a:solidFill>
                  <a:schemeClr val="bg1"/>
                </a:solidFill>
              </a:rPr>
              <a:t>PROGETTO S2/L5</a:t>
            </a:r>
          </a:p>
        </p:txBody>
      </p:sp>
      <p:sp>
        <p:nvSpPr>
          <p:cNvPr id="7" name="CasellaDiTesto 6">
            <a:extLst>
              <a:ext uri="{FF2B5EF4-FFF2-40B4-BE49-F238E27FC236}">
                <a16:creationId xmlns:a16="http://schemas.microsoft.com/office/drawing/2014/main" id="{18D3F055-CF1F-8C33-03F0-352732EA8667}"/>
              </a:ext>
            </a:extLst>
          </p:cNvPr>
          <p:cNvSpPr txBox="1"/>
          <p:nvPr/>
        </p:nvSpPr>
        <p:spPr>
          <a:xfrm>
            <a:off x="10048845" y="6113094"/>
            <a:ext cx="1811548" cy="369332"/>
          </a:xfrm>
          <a:prstGeom prst="rect">
            <a:avLst/>
          </a:prstGeom>
          <a:noFill/>
        </p:spPr>
        <p:txBody>
          <a:bodyPr wrap="square" rtlCol="0">
            <a:spAutoFit/>
          </a:bodyPr>
          <a:lstStyle/>
          <a:p>
            <a:r>
              <a:rPr lang="it-IT" b="1" u="sng" dirty="0">
                <a:solidFill>
                  <a:schemeClr val="bg1"/>
                </a:solidFill>
              </a:rPr>
              <a:t>Mattia Chiriatti</a:t>
            </a:r>
          </a:p>
        </p:txBody>
      </p:sp>
    </p:spTree>
    <p:extLst>
      <p:ext uri="{BB962C8B-B14F-4D97-AF65-F5344CB8AC3E}">
        <p14:creationId xmlns:p14="http://schemas.microsoft.com/office/powerpoint/2010/main" val="296421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6" name="Immagine 5">
            <a:extLst>
              <a:ext uri="{FF2B5EF4-FFF2-40B4-BE49-F238E27FC236}">
                <a16:creationId xmlns:a16="http://schemas.microsoft.com/office/drawing/2014/main" id="{576E43F4-10FC-7EE2-D91E-D2A68E890CC3}"/>
              </a:ext>
            </a:extLst>
          </p:cNvPr>
          <p:cNvPicPr>
            <a:picLocks noChangeAspect="1"/>
          </p:cNvPicPr>
          <p:nvPr/>
        </p:nvPicPr>
        <p:blipFill>
          <a:blip r:embed="rId3"/>
          <a:stretch>
            <a:fillRect/>
          </a:stretch>
        </p:blipFill>
        <p:spPr>
          <a:xfrm>
            <a:off x="6815164" y="2245517"/>
            <a:ext cx="4772691" cy="1952898"/>
          </a:xfrm>
          <a:prstGeom prst="rect">
            <a:avLst/>
          </a:prstGeom>
        </p:spPr>
      </p:pic>
      <p:sp>
        <p:nvSpPr>
          <p:cNvPr id="7" name="Freccia a destra 6">
            <a:extLst>
              <a:ext uri="{FF2B5EF4-FFF2-40B4-BE49-F238E27FC236}">
                <a16:creationId xmlns:a16="http://schemas.microsoft.com/office/drawing/2014/main" id="{64F70C9F-96FE-FAA5-507A-FF8190ED4D3C}"/>
              </a:ext>
            </a:extLst>
          </p:cNvPr>
          <p:cNvSpPr/>
          <p:nvPr/>
        </p:nvSpPr>
        <p:spPr>
          <a:xfrm>
            <a:off x="5376837" y="2945920"/>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B12706A-8278-ED5D-C5D4-F750FA6A87D8}"/>
              </a:ext>
            </a:extLst>
          </p:cNvPr>
          <p:cNvSpPr txBox="1"/>
          <p:nvPr/>
        </p:nvSpPr>
        <p:spPr>
          <a:xfrm>
            <a:off x="760069" y="1897811"/>
            <a:ext cx="4295955" cy="2862322"/>
          </a:xfrm>
          <a:prstGeom prst="rect">
            <a:avLst/>
          </a:prstGeom>
          <a:noFill/>
        </p:spPr>
        <p:txBody>
          <a:bodyPr wrap="square" rtlCol="0">
            <a:spAutoFit/>
          </a:bodyPr>
          <a:lstStyle/>
          <a:p>
            <a:r>
              <a:rPr lang="it-IT" dirty="0">
                <a:solidFill>
                  <a:schemeClr val="bg1"/>
                </a:solidFill>
              </a:rPr>
              <a:t>Altro errore da riportare riguarda l’operazione divisione. Nella versione originale del codice, infatti, per effettuare l’operazione è stato inserito l’operatore % che, però, non permette di effettuare l’operazione, in quanto l’operatore o modulo % restituisce come risultato solo il resto. La scelta migliore, in questo caso, ricadrà sull’operatore /, che permette la classica divisione.</a:t>
            </a:r>
          </a:p>
        </p:txBody>
      </p:sp>
    </p:spTree>
    <p:extLst>
      <p:ext uri="{BB962C8B-B14F-4D97-AF65-F5344CB8AC3E}">
        <p14:creationId xmlns:p14="http://schemas.microsoft.com/office/powerpoint/2010/main" val="88045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magine 9">
            <a:extLst>
              <a:ext uri="{FF2B5EF4-FFF2-40B4-BE49-F238E27FC236}">
                <a16:creationId xmlns:a16="http://schemas.microsoft.com/office/drawing/2014/main" id="{9995FCEC-9891-0239-39DA-BD90A0BAE0F8}"/>
              </a:ext>
            </a:extLst>
          </p:cNvPr>
          <p:cNvPicPr>
            <a:picLocks noChangeAspect="1"/>
          </p:cNvPicPr>
          <p:nvPr/>
        </p:nvPicPr>
        <p:blipFill>
          <a:blip r:embed="rId3"/>
          <a:stretch>
            <a:fillRect/>
          </a:stretch>
        </p:blipFill>
        <p:spPr>
          <a:xfrm>
            <a:off x="434406" y="838145"/>
            <a:ext cx="5544974" cy="5464690"/>
          </a:xfrm>
          <a:prstGeom prst="rect">
            <a:avLst/>
          </a:prstGeom>
        </p:spPr>
      </p:pic>
      <p:pic>
        <p:nvPicPr>
          <p:cNvPr id="13" name="Immagine 12">
            <a:extLst>
              <a:ext uri="{FF2B5EF4-FFF2-40B4-BE49-F238E27FC236}">
                <a16:creationId xmlns:a16="http://schemas.microsoft.com/office/drawing/2014/main" id="{A96DC884-1A68-F647-3824-2A63D452EBEA}"/>
              </a:ext>
            </a:extLst>
          </p:cNvPr>
          <p:cNvPicPr>
            <a:picLocks noChangeAspect="1"/>
          </p:cNvPicPr>
          <p:nvPr/>
        </p:nvPicPr>
        <p:blipFill>
          <a:blip r:embed="rId4"/>
          <a:stretch>
            <a:fillRect/>
          </a:stretch>
        </p:blipFill>
        <p:spPr>
          <a:xfrm>
            <a:off x="6771736" y="838145"/>
            <a:ext cx="4410971" cy="5534059"/>
          </a:xfrm>
          <a:prstGeom prst="rect">
            <a:avLst/>
          </a:prstGeom>
        </p:spPr>
      </p:pic>
      <p:sp>
        <p:nvSpPr>
          <p:cNvPr id="2" name="CasellaDiTesto 1">
            <a:extLst>
              <a:ext uri="{FF2B5EF4-FFF2-40B4-BE49-F238E27FC236}">
                <a16:creationId xmlns:a16="http://schemas.microsoft.com/office/drawing/2014/main" id="{325B3169-8E28-53F8-FD37-70C4A14C77CD}"/>
              </a:ext>
            </a:extLst>
          </p:cNvPr>
          <p:cNvSpPr txBox="1"/>
          <p:nvPr/>
        </p:nvSpPr>
        <p:spPr>
          <a:xfrm>
            <a:off x="4962736" y="126690"/>
            <a:ext cx="2033288" cy="584775"/>
          </a:xfrm>
          <a:prstGeom prst="rect">
            <a:avLst/>
          </a:prstGeom>
          <a:noFill/>
        </p:spPr>
        <p:txBody>
          <a:bodyPr wrap="square" rtlCol="0">
            <a:spAutoFit/>
          </a:bodyPr>
          <a:lstStyle/>
          <a:p>
            <a:r>
              <a:rPr lang="it-IT" sz="3200" b="1" i="1" u="sng" dirty="0">
                <a:solidFill>
                  <a:schemeClr val="bg1"/>
                </a:solidFill>
              </a:rPr>
              <a:t>IL CODICE</a:t>
            </a:r>
          </a:p>
        </p:txBody>
      </p:sp>
    </p:spTree>
    <p:extLst>
      <p:ext uri="{BB962C8B-B14F-4D97-AF65-F5344CB8AC3E}">
        <p14:creationId xmlns:p14="http://schemas.microsoft.com/office/powerpoint/2010/main" val="283466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A339EA3C-A414-6DDB-8EE9-E43963C69F12}"/>
              </a:ext>
            </a:extLst>
          </p:cNvPr>
          <p:cNvSpPr txBox="1"/>
          <p:nvPr/>
        </p:nvSpPr>
        <p:spPr>
          <a:xfrm>
            <a:off x="508958" y="345057"/>
            <a:ext cx="5348378" cy="369332"/>
          </a:xfrm>
          <a:prstGeom prst="rect">
            <a:avLst/>
          </a:prstGeom>
          <a:noFill/>
        </p:spPr>
        <p:txBody>
          <a:bodyPr wrap="square" rtlCol="0">
            <a:spAutoFit/>
          </a:bodyPr>
          <a:lstStyle/>
          <a:p>
            <a:r>
              <a:rPr lang="it-IT" b="1" i="1" u="sng" dirty="0">
                <a:solidFill>
                  <a:schemeClr val="bg1"/>
                </a:solidFill>
              </a:rPr>
              <a:t>Capire cosa fa il programma senza eseguirlo</a:t>
            </a:r>
          </a:p>
        </p:txBody>
      </p:sp>
      <p:pic>
        <p:nvPicPr>
          <p:cNvPr id="1028" name="Picture 4" descr="CHATBOT NEL SETTORE PHARMA - Keti">
            <a:extLst>
              <a:ext uri="{FF2B5EF4-FFF2-40B4-BE49-F238E27FC236}">
                <a16:creationId xmlns:a16="http://schemas.microsoft.com/office/drawing/2014/main" id="{05A3FDA0-A4B0-9B14-B63B-5447C4EDE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814" y="1863306"/>
            <a:ext cx="3247582" cy="2700068"/>
          </a:xfrm>
          <a:prstGeom prst="rect">
            <a:avLst/>
          </a:prstGeom>
          <a:noFill/>
          <a:extLst>
            <a:ext uri="{909E8E84-426E-40DD-AFC4-6F175D3DCCD1}">
              <a14:hiddenFill xmlns:a14="http://schemas.microsoft.com/office/drawing/2010/main">
                <a:solidFill>
                  <a:srgbClr val="FFFFFF"/>
                </a:solidFill>
              </a14:hiddenFill>
            </a:ext>
          </a:extLst>
        </p:spPr>
      </p:pic>
      <p:sp>
        <p:nvSpPr>
          <p:cNvPr id="5" name="Freccia a destra 4">
            <a:extLst>
              <a:ext uri="{FF2B5EF4-FFF2-40B4-BE49-F238E27FC236}">
                <a16:creationId xmlns:a16="http://schemas.microsoft.com/office/drawing/2014/main" id="{71EB3E7C-24D8-86D7-ED90-0D5E26D18B72}"/>
              </a:ext>
            </a:extLst>
          </p:cNvPr>
          <p:cNvSpPr/>
          <p:nvPr/>
        </p:nvSpPr>
        <p:spPr>
          <a:xfrm>
            <a:off x="4903996" y="2924354"/>
            <a:ext cx="1388853" cy="70736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1F14E5B-05F4-A811-6007-67B205375B52}"/>
              </a:ext>
            </a:extLst>
          </p:cNvPr>
          <p:cNvSpPr txBox="1"/>
          <p:nvPr/>
        </p:nvSpPr>
        <p:spPr>
          <a:xfrm>
            <a:off x="866100" y="2381222"/>
            <a:ext cx="3529016" cy="1477328"/>
          </a:xfrm>
          <a:prstGeom prst="rect">
            <a:avLst/>
          </a:prstGeom>
          <a:noFill/>
        </p:spPr>
        <p:txBody>
          <a:bodyPr wrap="square" rtlCol="0">
            <a:spAutoFit/>
          </a:bodyPr>
          <a:lstStyle/>
          <a:p>
            <a:r>
              <a:rPr lang="it-IT" b="1" dirty="0">
                <a:solidFill>
                  <a:schemeClr val="bg1"/>
                </a:solidFill>
              </a:rPr>
              <a:t>Il programma si può considerare una forma di chatbot o assistente digitale che può effettuare 3 operazioni: moltiplicazioni, divisioni e scrittura di stringhe.</a:t>
            </a:r>
          </a:p>
        </p:txBody>
      </p:sp>
    </p:spTree>
    <p:extLst>
      <p:ext uri="{BB962C8B-B14F-4D97-AF65-F5344CB8AC3E}">
        <p14:creationId xmlns:p14="http://schemas.microsoft.com/office/powerpoint/2010/main" val="17132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F9D6ECD3-175B-1C37-C90A-7D4DA33AB47E}"/>
              </a:ext>
            </a:extLst>
          </p:cNvPr>
          <p:cNvSpPr txBox="1"/>
          <p:nvPr/>
        </p:nvSpPr>
        <p:spPr>
          <a:xfrm>
            <a:off x="603850" y="1863306"/>
            <a:ext cx="3994029" cy="2585323"/>
          </a:xfrm>
          <a:prstGeom prst="rect">
            <a:avLst/>
          </a:prstGeom>
          <a:noFill/>
        </p:spPr>
        <p:txBody>
          <a:bodyPr wrap="square" rtlCol="0">
            <a:spAutoFit/>
          </a:bodyPr>
          <a:lstStyle/>
          <a:p>
            <a:r>
              <a:rPr lang="it-IT" dirty="0">
                <a:solidFill>
                  <a:schemeClr val="bg1"/>
                </a:solidFill>
              </a:rPr>
              <a:t>In questa stringa di codice, potrebbe essere utile un Ciclo </a:t>
            </a:r>
            <a:r>
              <a:rPr lang="it-IT" dirty="0" err="1">
                <a:solidFill>
                  <a:schemeClr val="bg1"/>
                </a:solidFill>
              </a:rPr>
              <a:t>While</a:t>
            </a:r>
            <a:r>
              <a:rPr lang="it-IT" dirty="0">
                <a:solidFill>
                  <a:schemeClr val="bg1"/>
                </a:solidFill>
              </a:rPr>
              <a:t>, un loop che resta attivo finché l’utente non soddisfa le condizioni richieste, che permetterebbe all’assistente di non arrestarsi in caso di scelta errata dell’utente fra le tre opzioni proposte A (moltiplicazione), B (divisione), C (inserimento stringa).</a:t>
            </a:r>
          </a:p>
        </p:txBody>
      </p:sp>
      <p:pic>
        <p:nvPicPr>
          <p:cNvPr id="10" name="Immagine 9">
            <a:extLst>
              <a:ext uri="{FF2B5EF4-FFF2-40B4-BE49-F238E27FC236}">
                <a16:creationId xmlns:a16="http://schemas.microsoft.com/office/drawing/2014/main" id="{965874A0-91A7-EFEB-53F4-B44169C150B0}"/>
              </a:ext>
            </a:extLst>
          </p:cNvPr>
          <p:cNvPicPr>
            <a:picLocks noChangeAspect="1"/>
          </p:cNvPicPr>
          <p:nvPr/>
        </p:nvPicPr>
        <p:blipFill>
          <a:blip r:embed="rId3"/>
          <a:stretch>
            <a:fillRect/>
          </a:stretch>
        </p:blipFill>
        <p:spPr>
          <a:xfrm>
            <a:off x="7164498" y="1992702"/>
            <a:ext cx="2734057" cy="2257740"/>
          </a:xfrm>
          <a:prstGeom prst="rect">
            <a:avLst/>
          </a:prstGeom>
        </p:spPr>
      </p:pic>
      <p:sp>
        <p:nvSpPr>
          <p:cNvPr id="12" name="Freccia a destra 11">
            <a:extLst>
              <a:ext uri="{FF2B5EF4-FFF2-40B4-BE49-F238E27FC236}">
                <a16:creationId xmlns:a16="http://schemas.microsoft.com/office/drawing/2014/main" id="{32962200-4FC5-E894-66D1-DE06FB40C975}"/>
              </a:ext>
            </a:extLst>
          </p:cNvPr>
          <p:cNvSpPr/>
          <p:nvPr/>
        </p:nvSpPr>
        <p:spPr>
          <a:xfrm>
            <a:off x="5043318" y="2777706"/>
            <a:ext cx="1256581" cy="43132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6752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FB555C0F-7024-6FAC-A93E-83E2035218D6}"/>
              </a:ext>
            </a:extLst>
          </p:cNvPr>
          <p:cNvSpPr txBox="1"/>
          <p:nvPr/>
        </p:nvSpPr>
        <p:spPr>
          <a:xfrm>
            <a:off x="1233577" y="1837427"/>
            <a:ext cx="3252159" cy="3416320"/>
          </a:xfrm>
          <a:prstGeom prst="rect">
            <a:avLst/>
          </a:prstGeom>
          <a:noFill/>
        </p:spPr>
        <p:txBody>
          <a:bodyPr wrap="square" rtlCol="0">
            <a:spAutoFit/>
          </a:bodyPr>
          <a:lstStyle/>
          <a:p>
            <a:r>
              <a:rPr lang="it-IT" dirty="0">
                <a:solidFill>
                  <a:schemeClr val="bg1"/>
                </a:solidFill>
              </a:rPr>
              <a:t>Una volta scelta l’operazione da svolgere e dopo averla svolta, l’assistente non riproporrà il menù di scelta, arrestando la propria attività. Sarebbe utile, quindi, inserire una funzione che non faccia arrestare il programma al termine dell’operazione svolta, ma che proponga all’utente il menù iniziale e la possibile scelta di un’altra operazione.</a:t>
            </a:r>
          </a:p>
        </p:txBody>
      </p:sp>
      <p:pic>
        <p:nvPicPr>
          <p:cNvPr id="10" name="Immagine 9">
            <a:extLst>
              <a:ext uri="{FF2B5EF4-FFF2-40B4-BE49-F238E27FC236}">
                <a16:creationId xmlns:a16="http://schemas.microsoft.com/office/drawing/2014/main" id="{709E69CD-E02B-55D9-BAC8-8A25DC26D4CB}"/>
              </a:ext>
            </a:extLst>
          </p:cNvPr>
          <p:cNvPicPr>
            <a:picLocks noChangeAspect="1"/>
          </p:cNvPicPr>
          <p:nvPr/>
        </p:nvPicPr>
        <p:blipFill>
          <a:blip r:embed="rId3"/>
          <a:stretch>
            <a:fillRect/>
          </a:stretch>
        </p:blipFill>
        <p:spPr>
          <a:xfrm>
            <a:off x="6720265" y="2381103"/>
            <a:ext cx="5001323" cy="2095792"/>
          </a:xfrm>
          <a:prstGeom prst="rect">
            <a:avLst/>
          </a:prstGeom>
        </p:spPr>
      </p:pic>
      <p:sp>
        <p:nvSpPr>
          <p:cNvPr id="12" name="Freccia a destra 11">
            <a:extLst>
              <a:ext uri="{FF2B5EF4-FFF2-40B4-BE49-F238E27FC236}">
                <a16:creationId xmlns:a16="http://schemas.microsoft.com/office/drawing/2014/main" id="{FFAD87EF-1F13-4DAF-CAB8-65B55D00D627}"/>
              </a:ext>
            </a:extLst>
          </p:cNvPr>
          <p:cNvSpPr/>
          <p:nvPr/>
        </p:nvSpPr>
        <p:spPr>
          <a:xfrm>
            <a:off x="4928272" y="3165569"/>
            <a:ext cx="1086928" cy="4572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6114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E950B9AC-BCEE-DEA5-137F-BF78EDA650F8}"/>
              </a:ext>
            </a:extLst>
          </p:cNvPr>
          <p:cNvSpPr txBox="1"/>
          <p:nvPr/>
        </p:nvSpPr>
        <p:spPr>
          <a:xfrm>
            <a:off x="1233577" y="2009955"/>
            <a:ext cx="3252159" cy="3693319"/>
          </a:xfrm>
          <a:prstGeom prst="rect">
            <a:avLst/>
          </a:prstGeom>
          <a:noFill/>
        </p:spPr>
        <p:txBody>
          <a:bodyPr wrap="square" rtlCol="0">
            <a:spAutoFit/>
          </a:bodyPr>
          <a:lstStyle/>
          <a:p>
            <a:r>
              <a:rPr lang="it-IT" dirty="0">
                <a:solidFill>
                  <a:schemeClr val="bg1"/>
                </a:solidFill>
              </a:rPr>
              <a:t>La funzione di inserimento stringa, alla fine del codice, non ha una vera utilità per l’utente. Andrebbe, quindi, implementata con una funzione di calcolo o scrittura in codice C, in modo da renderla effettivamente utile all’utente. In più, allo stato attuale, non permette allo stesso programma di ricominciare il proprio ciclo dal menù iniziale.</a:t>
            </a:r>
          </a:p>
        </p:txBody>
      </p:sp>
      <p:pic>
        <p:nvPicPr>
          <p:cNvPr id="10" name="Immagine 9">
            <a:extLst>
              <a:ext uri="{FF2B5EF4-FFF2-40B4-BE49-F238E27FC236}">
                <a16:creationId xmlns:a16="http://schemas.microsoft.com/office/drawing/2014/main" id="{0CE379D6-4809-5131-E95D-4581E1B4A74A}"/>
              </a:ext>
            </a:extLst>
          </p:cNvPr>
          <p:cNvPicPr>
            <a:picLocks noChangeAspect="1"/>
          </p:cNvPicPr>
          <p:nvPr/>
        </p:nvPicPr>
        <p:blipFill>
          <a:blip r:embed="rId3"/>
          <a:stretch>
            <a:fillRect/>
          </a:stretch>
        </p:blipFill>
        <p:spPr>
          <a:xfrm>
            <a:off x="6697640" y="2785972"/>
            <a:ext cx="3334215" cy="1286054"/>
          </a:xfrm>
          <a:prstGeom prst="rect">
            <a:avLst/>
          </a:prstGeom>
        </p:spPr>
      </p:pic>
      <p:sp>
        <p:nvSpPr>
          <p:cNvPr id="12" name="Freccia a destra 11">
            <a:extLst>
              <a:ext uri="{FF2B5EF4-FFF2-40B4-BE49-F238E27FC236}">
                <a16:creationId xmlns:a16="http://schemas.microsoft.com/office/drawing/2014/main" id="{9618CCE8-F9C1-B246-DBA4-FD5E776F679F}"/>
              </a:ext>
            </a:extLst>
          </p:cNvPr>
          <p:cNvSpPr/>
          <p:nvPr/>
        </p:nvSpPr>
        <p:spPr>
          <a:xfrm>
            <a:off x="4848045" y="3243532"/>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7537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180FAC9D-F018-E687-A78B-EE195FCB1E9A}"/>
              </a:ext>
            </a:extLst>
          </p:cNvPr>
          <p:cNvSpPr txBox="1"/>
          <p:nvPr/>
        </p:nvSpPr>
        <p:spPr>
          <a:xfrm>
            <a:off x="396815" y="198408"/>
            <a:ext cx="11550770" cy="646331"/>
          </a:xfrm>
          <a:prstGeom prst="rect">
            <a:avLst/>
          </a:prstGeom>
          <a:noFill/>
        </p:spPr>
        <p:txBody>
          <a:bodyPr wrap="square" rtlCol="0">
            <a:spAutoFit/>
          </a:bodyPr>
          <a:lstStyle/>
          <a:p>
            <a:r>
              <a:rPr lang="it-IT" b="1" i="1" u="sng" dirty="0">
                <a:solidFill>
                  <a:schemeClr val="bg1"/>
                </a:solidFill>
              </a:rPr>
              <a:t>Individuare dal codice sorgente le casistiche non standard che il programma non gestisce (esempio, comportamenti potenziali che non sono stati contemplati)</a:t>
            </a:r>
          </a:p>
        </p:txBody>
      </p:sp>
      <p:sp>
        <p:nvSpPr>
          <p:cNvPr id="7" name="CasellaDiTesto 6">
            <a:extLst>
              <a:ext uri="{FF2B5EF4-FFF2-40B4-BE49-F238E27FC236}">
                <a16:creationId xmlns:a16="http://schemas.microsoft.com/office/drawing/2014/main" id="{AED92172-EA4A-9A98-73B3-D2D1BEF9855E}"/>
              </a:ext>
            </a:extLst>
          </p:cNvPr>
          <p:cNvSpPr txBox="1"/>
          <p:nvPr/>
        </p:nvSpPr>
        <p:spPr>
          <a:xfrm>
            <a:off x="1233577" y="1720838"/>
            <a:ext cx="3252159" cy="3416320"/>
          </a:xfrm>
          <a:prstGeom prst="rect">
            <a:avLst/>
          </a:prstGeom>
          <a:noFill/>
        </p:spPr>
        <p:txBody>
          <a:bodyPr wrap="square" rtlCol="0">
            <a:spAutoFit/>
          </a:bodyPr>
          <a:lstStyle/>
          <a:p>
            <a:r>
              <a:rPr lang="it-IT" dirty="0">
                <a:solidFill>
                  <a:schemeClr val="bg1"/>
                </a:solidFill>
              </a:rPr>
              <a:t>Unitamente al ciclo </a:t>
            </a:r>
            <a:r>
              <a:rPr lang="it-IT" dirty="0" err="1">
                <a:solidFill>
                  <a:schemeClr val="bg1"/>
                </a:solidFill>
              </a:rPr>
              <a:t>While</a:t>
            </a:r>
            <a:r>
              <a:rPr lang="it-IT" dirty="0">
                <a:solidFill>
                  <a:schemeClr val="bg1"/>
                </a:solidFill>
              </a:rPr>
              <a:t> proposto nelle slide precedenti, potrebbe essere molto utile anche utilizzare il ciclo </a:t>
            </a:r>
            <a:r>
              <a:rPr lang="it-IT" dirty="0" err="1">
                <a:solidFill>
                  <a:schemeClr val="bg1"/>
                </a:solidFill>
              </a:rPr>
              <a:t>If</a:t>
            </a:r>
            <a:r>
              <a:rPr lang="it-IT" dirty="0">
                <a:solidFill>
                  <a:schemeClr val="bg1"/>
                </a:solidFill>
              </a:rPr>
              <a:t>/Elif/Else per interrompere il loop iniziato con il ciclo </a:t>
            </a:r>
            <a:r>
              <a:rPr lang="it-IT" dirty="0" err="1">
                <a:solidFill>
                  <a:schemeClr val="bg1"/>
                </a:solidFill>
              </a:rPr>
              <a:t>While</a:t>
            </a:r>
            <a:r>
              <a:rPr lang="it-IT" dirty="0">
                <a:solidFill>
                  <a:schemeClr val="bg1"/>
                </a:solidFill>
              </a:rPr>
              <a:t>, compiendo una scelta fra le opzioni iniziali. In più, permetterà di facilitare la comprensione del codice a un possibile programmatore in futuro.</a:t>
            </a:r>
          </a:p>
        </p:txBody>
      </p:sp>
      <p:pic>
        <p:nvPicPr>
          <p:cNvPr id="10" name="Immagine 9">
            <a:extLst>
              <a:ext uri="{FF2B5EF4-FFF2-40B4-BE49-F238E27FC236}">
                <a16:creationId xmlns:a16="http://schemas.microsoft.com/office/drawing/2014/main" id="{8A41D42D-EAAC-A256-78B0-A2020BE5AE36}"/>
              </a:ext>
            </a:extLst>
          </p:cNvPr>
          <p:cNvPicPr>
            <a:picLocks noChangeAspect="1"/>
          </p:cNvPicPr>
          <p:nvPr/>
        </p:nvPicPr>
        <p:blipFill>
          <a:blip r:embed="rId3"/>
          <a:stretch>
            <a:fillRect/>
          </a:stretch>
        </p:blipFill>
        <p:spPr>
          <a:xfrm>
            <a:off x="7388998" y="1441261"/>
            <a:ext cx="3569425" cy="4561307"/>
          </a:xfrm>
          <a:prstGeom prst="rect">
            <a:avLst/>
          </a:prstGeom>
        </p:spPr>
      </p:pic>
      <p:sp>
        <p:nvSpPr>
          <p:cNvPr id="12" name="Freccia a destra 11">
            <a:extLst>
              <a:ext uri="{FF2B5EF4-FFF2-40B4-BE49-F238E27FC236}">
                <a16:creationId xmlns:a16="http://schemas.microsoft.com/office/drawing/2014/main" id="{190325B5-7198-DEAF-7E46-17BA5561BDF8}"/>
              </a:ext>
            </a:extLst>
          </p:cNvPr>
          <p:cNvSpPr/>
          <p:nvPr/>
        </p:nvSpPr>
        <p:spPr>
          <a:xfrm>
            <a:off x="4990856" y="3187459"/>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6834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6" name="Immagine 5">
            <a:extLst>
              <a:ext uri="{FF2B5EF4-FFF2-40B4-BE49-F238E27FC236}">
                <a16:creationId xmlns:a16="http://schemas.microsoft.com/office/drawing/2014/main" id="{33EEB606-4BDF-EEAB-E5A3-C88DC46B018F}"/>
              </a:ext>
            </a:extLst>
          </p:cNvPr>
          <p:cNvPicPr>
            <a:picLocks noChangeAspect="1"/>
          </p:cNvPicPr>
          <p:nvPr/>
        </p:nvPicPr>
        <p:blipFill>
          <a:blip r:embed="rId3"/>
          <a:stretch>
            <a:fillRect/>
          </a:stretch>
        </p:blipFill>
        <p:spPr>
          <a:xfrm>
            <a:off x="7041751" y="2609735"/>
            <a:ext cx="2715004" cy="819264"/>
          </a:xfrm>
          <a:prstGeom prst="rect">
            <a:avLst/>
          </a:prstGeom>
        </p:spPr>
      </p:pic>
      <p:sp>
        <p:nvSpPr>
          <p:cNvPr id="7" name="CasellaDiTesto 6">
            <a:extLst>
              <a:ext uri="{FF2B5EF4-FFF2-40B4-BE49-F238E27FC236}">
                <a16:creationId xmlns:a16="http://schemas.microsoft.com/office/drawing/2014/main" id="{E31432C5-7B1C-90E7-DF62-BC71099821AF}"/>
              </a:ext>
            </a:extLst>
          </p:cNvPr>
          <p:cNvSpPr txBox="1"/>
          <p:nvPr/>
        </p:nvSpPr>
        <p:spPr>
          <a:xfrm>
            <a:off x="818128" y="2011029"/>
            <a:ext cx="4218317" cy="2585323"/>
          </a:xfrm>
          <a:prstGeom prst="rect">
            <a:avLst/>
          </a:prstGeom>
          <a:noFill/>
        </p:spPr>
        <p:txBody>
          <a:bodyPr wrap="square" rtlCol="0">
            <a:spAutoFit/>
          </a:bodyPr>
          <a:lstStyle/>
          <a:p>
            <a:r>
              <a:rPr lang="it-IT" dirty="0">
                <a:solidFill>
                  <a:schemeClr val="bg1"/>
                </a:solidFill>
              </a:rPr>
              <a:t>Il primo fra gli errori incontrati nella scrittura del codice riguarda la scrittura della funzione %d nell’ambito della funzione </a:t>
            </a:r>
            <a:r>
              <a:rPr lang="it-IT" dirty="0" err="1">
                <a:solidFill>
                  <a:schemeClr val="bg1"/>
                </a:solidFill>
              </a:rPr>
              <a:t>scanf</a:t>
            </a:r>
            <a:r>
              <a:rPr lang="it-IT" dirty="0">
                <a:solidFill>
                  <a:schemeClr val="bg1"/>
                </a:solidFill>
              </a:rPr>
              <a:t>. Avendo dichiarato una variabile di tipo Char, la funzione dovrà restituire il valore numerico della variabile scelta in precedenza, quindi diventerà %c, in quanto la funzione %d fa riferimento a una variabile Int.</a:t>
            </a:r>
          </a:p>
        </p:txBody>
      </p:sp>
      <p:sp>
        <p:nvSpPr>
          <p:cNvPr id="8" name="Freccia a destra 7">
            <a:extLst>
              <a:ext uri="{FF2B5EF4-FFF2-40B4-BE49-F238E27FC236}">
                <a16:creationId xmlns:a16="http://schemas.microsoft.com/office/drawing/2014/main" id="{9FB5C5AE-F2BF-F3DE-0A71-B97202605C66}"/>
              </a:ext>
            </a:extLst>
          </p:cNvPr>
          <p:cNvSpPr/>
          <p:nvPr/>
        </p:nvSpPr>
        <p:spPr>
          <a:xfrm>
            <a:off x="5294892" y="2820612"/>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3556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rchio 3D fosforescente">
            <a:extLst>
              <a:ext uri="{FF2B5EF4-FFF2-40B4-BE49-F238E27FC236}">
                <a16:creationId xmlns:a16="http://schemas.microsoft.com/office/drawing/2014/main" id="{2134C014-383B-746C-72D2-249E3BDF460F}"/>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4809E79-8CD8-EE47-708E-59415BDD8E9F}"/>
              </a:ext>
            </a:extLst>
          </p:cNvPr>
          <p:cNvSpPr txBox="1"/>
          <p:nvPr/>
        </p:nvSpPr>
        <p:spPr>
          <a:xfrm>
            <a:off x="396815" y="198408"/>
            <a:ext cx="11550770" cy="369332"/>
          </a:xfrm>
          <a:prstGeom prst="rect">
            <a:avLst/>
          </a:prstGeom>
          <a:noFill/>
        </p:spPr>
        <p:txBody>
          <a:bodyPr wrap="square" rtlCol="0">
            <a:spAutoFit/>
          </a:bodyPr>
          <a:lstStyle/>
          <a:p>
            <a:r>
              <a:rPr lang="it-IT" b="1" i="1" u="sng" dirty="0">
                <a:solidFill>
                  <a:schemeClr val="bg1"/>
                </a:solidFill>
              </a:rPr>
              <a:t>Individuare eventuali errori di sintassi / logici</a:t>
            </a:r>
          </a:p>
        </p:txBody>
      </p:sp>
      <p:pic>
        <p:nvPicPr>
          <p:cNvPr id="3" name="Immagine 2">
            <a:extLst>
              <a:ext uri="{FF2B5EF4-FFF2-40B4-BE49-F238E27FC236}">
                <a16:creationId xmlns:a16="http://schemas.microsoft.com/office/drawing/2014/main" id="{632F8DFD-64AC-9B08-DA99-E7788DE9B13B}"/>
              </a:ext>
            </a:extLst>
          </p:cNvPr>
          <p:cNvPicPr>
            <a:picLocks noChangeAspect="1"/>
          </p:cNvPicPr>
          <p:nvPr/>
        </p:nvPicPr>
        <p:blipFill>
          <a:blip r:embed="rId3"/>
          <a:stretch>
            <a:fillRect/>
          </a:stretch>
        </p:blipFill>
        <p:spPr>
          <a:xfrm>
            <a:off x="7146315" y="2246681"/>
            <a:ext cx="4801270" cy="2019582"/>
          </a:xfrm>
          <a:prstGeom prst="rect">
            <a:avLst/>
          </a:prstGeom>
        </p:spPr>
      </p:pic>
      <p:sp>
        <p:nvSpPr>
          <p:cNvPr id="5" name="Freccia a destra 4">
            <a:extLst>
              <a:ext uri="{FF2B5EF4-FFF2-40B4-BE49-F238E27FC236}">
                <a16:creationId xmlns:a16="http://schemas.microsoft.com/office/drawing/2014/main" id="{1ED42ECB-BEE4-FE9C-3863-B241854618E1}"/>
              </a:ext>
            </a:extLst>
          </p:cNvPr>
          <p:cNvSpPr/>
          <p:nvPr/>
        </p:nvSpPr>
        <p:spPr>
          <a:xfrm>
            <a:off x="5513717" y="2945920"/>
            <a:ext cx="1164566" cy="48307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338FF40A-EDC6-A7E7-1AA5-A325775A39E6}"/>
              </a:ext>
            </a:extLst>
          </p:cNvPr>
          <p:cNvSpPr txBox="1"/>
          <p:nvPr/>
        </p:nvSpPr>
        <p:spPr>
          <a:xfrm>
            <a:off x="478432" y="914400"/>
            <a:ext cx="4801269" cy="5355312"/>
          </a:xfrm>
          <a:prstGeom prst="rect">
            <a:avLst/>
          </a:prstGeom>
          <a:noFill/>
        </p:spPr>
        <p:txBody>
          <a:bodyPr wrap="square" rtlCol="0">
            <a:spAutoFit/>
          </a:bodyPr>
          <a:lstStyle/>
          <a:p>
            <a:r>
              <a:rPr lang="it-IT" dirty="0">
                <a:solidFill>
                  <a:schemeClr val="bg1"/>
                </a:solidFill>
              </a:rPr>
              <a:t>Nel blocco dell’operazione moltiplicazione, gli errori sono molteplici. Iniziando dal tipo della variabile dichiarata nel codice: un tipo Short, infatti, corrisponde a un numero intero di soli 2 byte. Non potendo prevedere appieno la scelta dell’utente riguardo il valore numerico da inserire nella futura operazione, sarebbe meglio optare per una tipologia Float, che corrisponde a un numero reale di 4 byte.</a:t>
            </a:r>
          </a:p>
          <a:p>
            <a:r>
              <a:rPr lang="it-IT" dirty="0">
                <a:solidFill>
                  <a:schemeClr val="bg1"/>
                </a:solidFill>
              </a:rPr>
              <a:t>Rispetto al codice iniziale, inoltre, si ritrova un’incongruità fra le funzioni %f e %d nelle funzioni </a:t>
            </a:r>
            <a:r>
              <a:rPr lang="it-IT" dirty="0" err="1">
                <a:solidFill>
                  <a:schemeClr val="bg1"/>
                </a:solidFill>
              </a:rPr>
              <a:t>scanf</a:t>
            </a:r>
            <a:r>
              <a:rPr lang="it-IT" dirty="0">
                <a:solidFill>
                  <a:schemeClr val="bg1"/>
                </a:solidFill>
              </a:rPr>
              <a:t>: esse, infatti, dovrebbero fare riferimento alla tipologia di variabile scelta, quindi si trasformeranno entrambe in %f.</a:t>
            </a:r>
          </a:p>
          <a:p>
            <a:r>
              <a:rPr lang="it-IT" dirty="0">
                <a:solidFill>
                  <a:schemeClr val="bg1"/>
                </a:solidFill>
              </a:rPr>
              <a:t>In più, per una facilità di consultazione, opteremo anche per limitare il numero di decimali, frutto del risultato della moltiplicazione, da vedere a schermo con la funzione %.2f.</a:t>
            </a:r>
          </a:p>
        </p:txBody>
      </p:sp>
    </p:spTree>
    <p:extLst>
      <p:ext uri="{BB962C8B-B14F-4D97-AF65-F5344CB8AC3E}">
        <p14:creationId xmlns:p14="http://schemas.microsoft.com/office/powerpoint/2010/main" val="3120718107"/>
      </p:ext>
    </p:extLst>
  </p:cSld>
  <p:clrMapOvr>
    <a:masterClrMapping/>
  </p:clrMapOvr>
</p:sld>
</file>

<file path=ppt/theme/theme1.xml><?xml version="1.0" encoding="utf-8"?>
<a:theme xmlns:a="http://schemas.openxmlformats.org/drawingml/2006/main" name="Citation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164</TotalTime>
  <Words>750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Grandview</vt:lpstr>
      <vt:lpstr>Grandview Display</vt:lpstr>
      <vt:lpstr>CitationVTI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1</cp:revision>
  <dcterms:created xsi:type="dcterms:W3CDTF">2023-12-08T10:28:10Z</dcterms:created>
  <dcterms:modified xsi:type="dcterms:W3CDTF">2023-12-08T13:12:42Z</dcterms:modified>
</cp:coreProperties>
</file>