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boto Condensed" charset="1" panose="02000000000000000000"/>
      <p:regular r:id="rId10"/>
    </p:embeddedFont>
    <p:embeddedFont>
      <p:font typeface="Roboto Condensed Bold" charset="1" panose="02000000000000000000"/>
      <p:regular r:id="rId11"/>
    </p:embeddedFont>
    <p:embeddedFont>
      <p:font typeface="Roboto Condensed Italics" charset="1" panose="02000000000000000000"/>
      <p:regular r:id="rId12"/>
    </p:embeddedFont>
    <p:embeddedFont>
      <p:font typeface="Roboto Condensed Bold Italics" charset="1" panose="02000000000000000000"/>
      <p:regular r:id="rId13"/>
    </p:embeddedFont>
    <p:embeddedFont>
      <p:font typeface="Roboto" charset="1" panose="02000000000000000000"/>
      <p:regular r:id="rId14"/>
    </p:embeddedFont>
    <p:embeddedFont>
      <p:font typeface="Roboto Bold" charset="1" panose="02000000000000000000"/>
      <p:regular r:id="rId15"/>
    </p:embeddedFont>
    <p:embeddedFont>
      <p:font typeface="Roboto Italics" charset="1" panose="02000000000000000000"/>
      <p:regular r:id="rId16"/>
    </p:embeddedFont>
    <p:embeddedFont>
      <p:font typeface="Roboto Bold Italics" charset="1" panose="02000000000000000000"/>
      <p:regular r:id="rId17"/>
    </p:embeddedFont>
    <p:embeddedFont>
      <p:font typeface="Canva Sans" charset="1" panose="020B0503030501040103"/>
      <p:regular r:id="rId18"/>
    </p:embeddedFont>
    <p:embeddedFont>
      <p:font typeface="Canva Sans Bold" charset="1" panose="020B0803030501040103"/>
      <p:regular r:id="rId19"/>
    </p:embeddedFont>
    <p:embeddedFont>
      <p:font typeface="Canva Sans Italics" charset="1" panose="020B0503030501040103"/>
      <p:regular r:id="rId20"/>
    </p:embeddedFont>
    <p:embeddedFont>
      <p:font typeface="Canva Sans Bold Italics" charset="1" panose="020B0803030501040103"/>
      <p:regular r:id="rId21"/>
    </p:embeddedFont>
    <p:embeddedFont>
      <p:font typeface="Canva Sans Medium" charset="1" panose="020B0603030501040103"/>
      <p:regular r:id="rId22"/>
    </p:embeddedFont>
    <p:embeddedFont>
      <p:font typeface="Canva Sans Medium Italics" charset="1" panose="020B06030305010401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8586" y="3078163"/>
            <a:ext cx="787686" cy="2895720"/>
            <a:chOff x="0" y="0"/>
            <a:chExt cx="207456" cy="7626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456" cy="762659"/>
            </a:xfrm>
            <a:custGeom>
              <a:avLst/>
              <a:gdLst/>
              <a:ahLst/>
              <a:cxnLst/>
              <a:rect r="r" b="b" t="t" l="l"/>
              <a:pathLst>
                <a:path h="762659" w="207456">
                  <a:moveTo>
                    <a:pt x="0" y="0"/>
                  </a:moveTo>
                  <a:lnTo>
                    <a:pt x="207456" y="0"/>
                  </a:lnTo>
                  <a:lnTo>
                    <a:pt x="207456" y="762659"/>
                  </a:lnTo>
                  <a:lnTo>
                    <a:pt x="0" y="762659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7456" cy="800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16448521" y="4354667"/>
            <a:ext cx="4998443" cy="4879738"/>
            <a:chOff x="0" y="0"/>
            <a:chExt cx="1316462" cy="128519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16462" cy="1285198"/>
            </a:xfrm>
            <a:custGeom>
              <a:avLst/>
              <a:gdLst/>
              <a:ahLst/>
              <a:cxnLst/>
              <a:rect r="r" b="b" t="t" l="l"/>
              <a:pathLst>
                <a:path h="1285198" w="1316462">
                  <a:moveTo>
                    <a:pt x="0" y="0"/>
                  </a:moveTo>
                  <a:lnTo>
                    <a:pt x="1316462" y="0"/>
                  </a:lnTo>
                  <a:lnTo>
                    <a:pt x="1316462" y="1285198"/>
                  </a:lnTo>
                  <a:lnTo>
                    <a:pt x="0" y="1285198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16462" cy="13232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8100000">
            <a:off x="10586895" y="-4405449"/>
            <a:ext cx="7589194" cy="9537300"/>
            <a:chOff x="0" y="0"/>
            <a:chExt cx="1998800" cy="251188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98800" cy="2511882"/>
            </a:xfrm>
            <a:custGeom>
              <a:avLst/>
              <a:gdLst/>
              <a:ahLst/>
              <a:cxnLst/>
              <a:rect r="r" b="b" t="t" l="l"/>
              <a:pathLst>
                <a:path h="2511882" w="1998800">
                  <a:moveTo>
                    <a:pt x="0" y="0"/>
                  </a:moveTo>
                  <a:lnTo>
                    <a:pt x="1998800" y="0"/>
                  </a:lnTo>
                  <a:lnTo>
                    <a:pt x="1998800" y="2511882"/>
                  </a:lnTo>
                  <a:lnTo>
                    <a:pt x="0" y="2511882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998800" cy="25499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8100000">
            <a:off x="7354922" y="6592423"/>
            <a:ext cx="9653057" cy="8824540"/>
            <a:chOff x="0" y="0"/>
            <a:chExt cx="2542369" cy="232415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542369" cy="2324159"/>
            </a:xfrm>
            <a:custGeom>
              <a:avLst/>
              <a:gdLst/>
              <a:ahLst/>
              <a:cxnLst/>
              <a:rect r="r" b="b" t="t" l="l"/>
              <a:pathLst>
                <a:path h="2324159" w="2542369">
                  <a:moveTo>
                    <a:pt x="0" y="0"/>
                  </a:moveTo>
                  <a:lnTo>
                    <a:pt x="2542369" y="0"/>
                  </a:lnTo>
                  <a:lnTo>
                    <a:pt x="2542369" y="2324159"/>
                  </a:lnTo>
                  <a:lnTo>
                    <a:pt x="0" y="2324159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542369" cy="23622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153267" y="3259138"/>
            <a:ext cx="8295945" cy="2606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999"/>
              </a:lnSpc>
            </a:pPr>
            <a:r>
              <a:rPr lang="en-US" sz="9999">
                <a:solidFill>
                  <a:srgbClr val="004AAD"/>
                </a:solidFill>
                <a:latin typeface="Roboto Bold"/>
              </a:rPr>
              <a:t>Analisi statica Malware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153267" y="6675437"/>
            <a:ext cx="6990733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4AAD"/>
                </a:solidFill>
                <a:latin typeface="Roboto Condensed"/>
              </a:rPr>
              <a:t>Mattia Chiriatti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19100" y="287001"/>
            <a:ext cx="2456838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4AAD"/>
                </a:solidFill>
                <a:latin typeface="Roboto Condensed"/>
              </a:rPr>
              <a:t>Pratica S10/L1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4462" y="1514462"/>
            <a:ext cx="15259077" cy="7258077"/>
            <a:chOff x="0" y="0"/>
            <a:chExt cx="4018852" cy="19115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18852" cy="1911592"/>
            </a:xfrm>
            <a:custGeom>
              <a:avLst/>
              <a:gdLst/>
              <a:ahLst/>
              <a:cxnLst/>
              <a:rect r="r" b="b" t="t" l="l"/>
              <a:pathLst>
                <a:path h="1911592" w="4018852">
                  <a:moveTo>
                    <a:pt x="0" y="0"/>
                  </a:moveTo>
                  <a:lnTo>
                    <a:pt x="4018852" y="0"/>
                  </a:lnTo>
                  <a:lnTo>
                    <a:pt x="4018852" y="1911592"/>
                  </a:lnTo>
                  <a:lnTo>
                    <a:pt x="0" y="1911592"/>
                  </a:lnTo>
                  <a:close/>
                </a:path>
              </a:pathLst>
            </a:custGeom>
            <a:solidFill>
              <a:srgbClr val="000000">
                <a:alpha val="44706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018852" cy="19496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038436" y="2017354"/>
            <a:ext cx="12211128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Roboto Bold"/>
              </a:rPr>
              <a:t>Traccia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324371" y="3986984"/>
            <a:ext cx="11925193" cy="261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Roboto Condensed"/>
              </a:rPr>
              <a:t>Con riferimento al file eseguibile contenuto nella cartella «Esercizio_Pratico_U3_W2_L1» presente sul Desktop della vostra macchina virtuale dedicata all’analisi dei malware, rispondere ai seguenti quesiti: 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Roboto Condensed"/>
              </a:rPr>
              <a:t>• Indicare le librerie importate dal malware, fornendo una descrizione per ognuna di esse 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Roboto Condensed"/>
              </a:rPr>
              <a:t>• Indicare le sezioni di cui si compone il malware, fornendo una descrizione per ognuna di essa </a:t>
            </a:r>
          </a:p>
          <a:p>
            <a:pPr algn="ctr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Roboto Condensed"/>
              </a:rPr>
              <a:t>• Aggiungere una considerazione finale sul malware in analisi in base alle informazioni raccolte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85769" y="-843265"/>
            <a:ext cx="9584278" cy="11863717"/>
            <a:chOff x="0" y="0"/>
            <a:chExt cx="2524254" cy="3124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24254" cy="3124600"/>
            </a:xfrm>
            <a:custGeom>
              <a:avLst/>
              <a:gdLst/>
              <a:ahLst/>
              <a:cxnLst/>
              <a:rect r="r" b="b" t="t" l="l"/>
              <a:pathLst>
                <a:path h="3124600" w="2524254">
                  <a:moveTo>
                    <a:pt x="0" y="0"/>
                  </a:moveTo>
                  <a:lnTo>
                    <a:pt x="2524254" y="0"/>
                  </a:lnTo>
                  <a:lnTo>
                    <a:pt x="2524254" y="3124600"/>
                  </a:lnTo>
                  <a:lnTo>
                    <a:pt x="0" y="31246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524254" cy="3172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029700" y="1028700"/>
            <a:ext cx="8229600" cy="8229600"/>
            <a:chOff x="0" y="0"/>
            <a:chExt cx="2167467" cy="2167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67467" cy="2167467"/>
            </a:xfrm>
            <a:custGeom>
              <a:avLst/>
              <a:gdLst/>
              <a:ahLst/>
              <a:cxnLst/>
              <a:rect r="r" b="b" t="t" l="l"/>
              <a:pathLst>
                <a:path h="2167467" w="2167467">
                  <a:moveTo>
                    <a:pt x="0" y="0"/>
                  </a:moveTo>
                  <a:lnTo>
                    <a:pt x="2167467" y="0"/>
                  </a:lnTo>
                  <a:lnTo>
                    <a:pt x="2167467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4AAD"/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167467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798508" y="-423883"/>
            <a:ext cx="690983" cy="11134766"/>
            <a:chOff x="0" y="0"/>
            <a:chExt cx="195248" cy="314630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5248" cy="3146304"/>
            </a:xfrm>
            <a:custGeom>
              <a:avLst/>
              <a:gdLst/>
              <a:ahLst/>
              <a:cxnLst/>
              <a:rect r="r" b="b" t="t" l="l"/>
              <a:pathLst>
                <a:path h="3146304" w="195248">
                  <a:moveTo>
                    <a:pt x="0" y="0"/>
                  </a:moveTo>
                  <a:lnTo>
                    <a:pt x="195248" y="0"/>
                  </a:lnTo>
                  <a:lnTo>
                    <a:pt x="195248" y="3146304"/>
                  </a:lnTo>
                  <a:lnTo>
                    <a:pt x="0" y="314630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95248" cy="31844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69876" y="1028700"/>
            <a:ext cx="8457390" cy="3078810"/>
          </a:xfrm>
          <a:custGeom>
            <a:avLst/>
            <a:gdLst/>
            <a:ahLst/>
            <a:cxnLst/>
            <a:rect r="r" b="b" t="t" l="l"/>
            <a:pathLst>
              <a:path h="3078810" w="8457390">
                <a:moveTo>
                  <a:pt x="0" y="0"/>
                </a:moveTo>
                <a:lnTo>
                  <a:pt x="8457390" y="0"/>
                </a:lnTo>
                <a:lnTo>
                  <a:pt x="8457390" y="3078810"/>
                </a:lnTo>
                <a:lnTo>
                  <a:pt x="0" y="30788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9876" y="4702124"/>
            <a:ext cx="8364602" cy="1213910"/>
          </a:xfrm>
          <a:custGeom>
            <a:avLst/>
            <a:gdLst/>
            <a:ahLst/>
            <a:cxnLst/>
            <a:rect r="r" b="b" t="t" l="l"/>
            <a:pathLst>
              <a:path h="1213910" w="8364602">
                <a:moveTo>
                  <a:pt x="0" y="0"/>
                </a:moveTo>
                <a:lnTo>
                  <a:pt x="8364602" y="0"/>
                </a:lnTo>
                <a:lnTo>
                  <a:pt x="8364602" y="1213910"/>
                </a:lnTo>
                <a:lnTo>
                  <a:pt x="0" y="12139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9876" y="6506584"/>
            <a:ext cx="8364602" cy="1394100"/>
          </a:xfrm>
          <a:custGeom>
            <a:avLst/>
            <a:gdLst/>
            <a:ahLst/>
            <a:cxnLst/>
            <a:rect r="r" b="b" t="t" l="l"/>
            <a:pathLst>
              <a:path h="1394100" w="8364602">
                <a:moveTo>
                  <a:pt x="0" y="0"/>
                </a:moveTo>
                <a:lnTo>
                  <a:pt x="8364602" y="0"/>
                </a:lnTo>
                <a:lnTo>
                  <a:pt x="8364602" y="1394101"/>
                </a:lnTo>
                <a:lnTo>
                  <a:pt x="0" y="13941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9876" y="8491235"/>
            <a:ext cx="8364602" cy="1120562"/>
          </a:xfrm>
          <a:custGeom>
            <a:avLst/>
            <a:gdLst/>
            <a:ahLst/>
            <a:cxnLst/>
            <a:rect r="r" b="b" t="t" l="l"/>
            <a:pathLst>
              <a:path h="1120562" w="8364602">
                <a:moveTo>
                  <a:pt x="0" y="0"/>
                </a:moveTo>
                <a:lnTo>
                  <a:pt x="8364602" y="0"/>
                </a:lnTo>
                <a:lnTo>
                  <a:pt x="8364602" y="1120562"/>
                </a:lnTo>
                <a:lnTo>
                  <a:pt x="0" y="11205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16880" y="1850094"/>
            <a:ext cx="5855241" cy="640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Roboto Condensed"/>
              </a:rPr>
              <a:t>Per capire se abbiamo a che fare con un malware, anzitutto procediamo all’upload del file exe in VirusTotal, un sito che, tramite il codice HASH integrato nell’exe, potrà confermare se abbiamo a che fare con un malware o meno.</a:t>
            </a:r>
          </a:p>
          <a:p>
            <a:pPr algn="ctr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Roboto Condensed"/>
              </a:rPr>
              <a:t>Come segnalato da VirusTotal, abbiamo a che fare con un Trojan.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85769" y="-843265"/>
            <a:ext cx="9584278" cy="11863717"/>
            <a:chOff x="0" y="0"/>
            <a:chExt cx="2524254" cy="3124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24254" cy="3124600"/>
            </a:xfrm>
            <a:custGeom>
              <a:avLst/>
              <a:gdLst/>
              <a:ahLst/>
              <a:cxnLst/>
              <a:rect r="r" b="b" t="t" l="l"/>
              <a:pathLst>
                <a:path h="3124600" w="2524254">
                  <a:moveTo>
                    <a:pt x="0" y="0"/>
                  </a:moveTo>
                  <a:lnTo>
                    <a:pt x="2524254" y="0"/>
                  </a:lnTo>
                  <a:lnTo>
                    <a:pt x="2524254" y="3124600"/>
                  </a:lnTo>
                  <a:lnTo>
                    <a:pt x="0" y="31246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524254" cy="3172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029700" y="1028700"/>
            <a:ext cx="8229600" cy="8229600"/>
            <a:chOff x="0" y="0"/>
            <a:chExt cx="2167467" cy="2167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67467" cy="2167467"/>
            </a:xfrm>
            <a:custGeom>
              <a:avLst/>
              <a:gdLst/>
              <a:ahLst/>
              <a:cxnLst/>
              <a:rect r="r" b="b" t="t" l="l"/>
              <a:pathLst>
                <a:path h="2167467" w="2167467">
                  <a:moveTo>
                    <a:pt x="0" y="0"/>
                  </a:moveTo>
                  <a:lnTo>
                    <a:pt x="2167467" y="0"/>
                  </a:lnTo>
                  <a:lnTo>
                    <a:pt x="2167467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4AAD"/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167467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798508" y="-423883"/>
            <a:ext cx="690983" cy="11134766"/>
            <a:chOff x="0" y="0"/>
            <a:chExt cx="195248" cy="314630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5248" cy="3146304"/>
            </a:xfrm>
            <a:custGeom>
              <a:avLst/>
              <a:gdLst/>
              <a:ahLst/>
              <a:cxnLst/>
              <a:rect r="r" b="b" t="t" l="l"/>
              <a:pathLst>
                <a:path h="3146304" w="195248">
                  <a:moveTo>
                    <a:pt x="0" y="0"/>
                  </a:moveTo>
                  <a:lnTo>
                    <a:pt x="195248" y="0"/>
                  </a:lnTo>
                  <a:lnTo>
                    <a:pt x="195248" y="3146304"/>
                  </a:lnTo>
                  <a:lnTo>
                    <a:pt x="0" y="314630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95248" cy="31844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037849" y="106879"/>
            <a:ext cx="4567953" cy="4386352"/>
          </a:xfrm>
          <a:custGeom>
            <a:avLst/>
            <a:gdLst/>
            <a:ahLst/>
            <a:cxnLst/>
            <a:rect r="r" b="b" t="t" l="l"/>
            <a:pathLst>
              <a:path h="4386352" w="4567953">
                <a:moveTo>
                  <a:pt x="0" y="0"/>
                </a:moveTo>
                <a:lnTo>
                  <a:pt x="4567953" y="0"/>
                </a:lnTo>
                <a:lnTo>
                  <a:pt x="4567953" y="4386352"/>
                </a:lnTo>
                <a:lnTo>
                  <a:pt x="0" y="43863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00421" y="4619954"/>
            <a:ext cx="5642808" cy="5422140"/>
          </a:xfrm>
          <a:custGeom>
            <a:avLst/>
            <a:gdLst/>
            <a:ahLst/>
            <a:cxnLst/>
            <a:rect r="r" b="b" t="t" l="l"/>
            <a:pathLst>
              <a:path h="5422140" w="5642808">
                <a:moveTo>
                  <a:pt x="0" y="0"/>
                </a:moveTo>
                <a:lnTo>
                  <a:pt x="5642809" y="0"/>
                </a:lnTo>
                <a:lnTo>
                  <a:pt x="5642809" y="5422140"/>
                </a:lnTo>
                <a:lnTo>
                  <a:pt x="0" y="54221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337097" y="1104900"/>
            <a:ext cx="5855241" cy="800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Roboto Condensed"/>
              </a:rPr>
              <a:t>Per individuare le librerie a cui attinge il malware in questione, ci avvaliamo di CFFExplorer.</a:t>
            </a:r>
          </a:p>
          <a:p>
            <a:pPr algn="ctr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Roboto Condensed"/>
              </a:rPr>
              <a:t>In questo caso, abbiamo 4 librerie a supporto del malware: Kernel32.dll, AdvApi32.dll, MSVCRT.dll e Wininet.dll.</a:t>
            </a:r>
          </a:p>
          <a:p>
            <a:pPr algn="ctr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Roboto Condensed"/>
              </a:rPr>
              <a:t>Cliccando sulla libreria, inoltre, avremo maggiori dettagli riguardo le funzioni al suo interno.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85769" y="-843265"/>
            <a:ext cx="9584278" cy="11863717"/>
            <a:chOff x="0" y="0"/>
            <a:chExt cx="2524254" cy="3124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24254" cy="3124600"/>
            </a:xfrm>
            <a:custGeom>
              <a:avLst/>
              <a:gdLst/>
              <a:ahLst/>
              <a:cxnLst/>
              <a:rect r="r" b="b" t="t" l="l"/>
              <a:pathLst>
                <a:path h="3124600" w="2524254">
                  <a:moveTo>
                    <a:pt x="0" y="0"/>
                  </a:moveTo>
                  <a:lnTo>
                    <a:pt x="2524254" y="0"/>
                  </a:lnTo>
                  <a:lnTo>
                    <a:pt x="2524254" y="3124600"/>
                  </a:lnTo>
                  <a:lnTo>
                    <a:pt x="0" y="31246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524254" cy="3172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029700" y="1028700"/>
            <a:ext cx="8229600" cy="8229600"/>
            <a:chOff x="0" y="0"/>
            <a:chExt cx="2167467" cy="2167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67467" cy="2167467"/>
            </a:xfrm>
            <a:custGeom>
              <a:avLst/>
              <a:gdLst/>
              <a:ahLst/>
              <a:cxnLst/>
              <a:rect r="r" b="b" t="t" l="l"/>
              <a:pathLst>
                <a:path h="2167467" w="2167467">
                  <a:moveTo>
                    <a:pt x="0" y="0"/>
                  </a:moveTo>
                  <a:lnTo>
                    <a:pt x="2167467" y="0"/>
                  </a:lnTo>
                  <a:lnTo>
                    <a:pt x="2167467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4AAD"/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167467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798508" y="-423883"/>
            <a:ext cx="690983" cy="11134766"/>
            <a:chOff x="0" y="0"/>
            <a:chExt cx="195248" cy="314630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5248" cy="3146304"/>
            </a:xfrm>
            <a:custGeom>
              <a:avLst/>
              <a:gdLst/>
              <a:ahLst/>
              <a:cxnLst/>
              <a:rect r="r" b="b" t="t" l="l"/>
              <a:pathLst>
                <a:path h="3146304" w="195248">
                  <a:moveTo>
                    <a:pt x="0" y="0"/>
                  </a:moveTo>
                  <a:lnTo>
                    <a:pt x="195248" y="0"/>
                  </a:lnTo>
                  <a:lnTo>
                    <a:pt x="195248" y="3146304"/>
                  </a:lnTo>
                  <a:lnTo>
                    <a:pt x="0" y="314630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95248" cy="31844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790062" y="2060158"/>
            <a:ext cx="5502693" cy="5283932"/>
          </a:xfrm>
          <a:custGeom>
            <a:avLst/>
            <a:gdLst/>
            <a:ahLst/>
            <a:cxnLst/>
            <a:rect r="r" b="b" t="t" l="l"/>
            <a:pathLst>
              <a:path h="5283932" w="5502693">
                <a:moveTo>
                  <a:pt x="0" y="0"/>
                </a:moveTo>
                <a:lnTo>
                  <a:pt x="5502694" y="0"/>
                </a:lnTo>
                <a:lnTo>
                  <a:pt x="5502694" y="5283932"/>
                </a:lnTo>
                <a:lnTo>
                  <a:pt x="0" y="52839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12" id="12"/>
          <p:cNvSpPr/>
          <p:nvPr/>
        </p:nvSpPr>
        <p:spPr>
          <a:xfrm flipH="true">
            <a:off x="7594548" y="2612946"/>
            <a:ext cx="2543932" cy="2323248"/>
          </a:xfrm>
          <a:prstGeom prst="line">
            <a:avLst/>
          </a:prstGeom>
          <a:ln cap="flat" w="38100">
            <a:solidFill>
              <a:srgbClr val="FF3131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" id="13"/>
          <p:cNvSpPr/>
          <p:nvPr/>
        </p:nvSpPr>
        <p:spPr>
          <a:xfrm flipH="true">
            <a:off x="7757734" y="4256744"/>
            <a:ext cx="2380746" cy="1381413"/>
          </a:xfrm>
          <a:prstGeom prst="line">
            <a:avLst/>
          </a:prstGeom>
          <a:ln cap="flat" w="38100">
            <a:solidFill>
              <a:srgbClr val="FF3131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4" id="14"/>
          <p:cNvSpPr/>
          <p:nvPr/>
        </p:nvSpPr>
        <p:spPr>
          <a:xfrm flipH="true">
            <a:off x="7872034" y="6305124"/>
            <a:ext cx="2266446" cy="0"/>
          </a:xfrm>
          <a:prstGeom prst="line">
            <a:avLst/>
          </a:prstGeom>
          <a:ln cap="flat" w="38100">
            <a:solidFill>
              <a:srgbClr val="FF3131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5" id="15"/>
          <p:cNvSpPr/>
          <p:nvPr/>
        </p:nvSpPr>
        <p:spPr>
          <a:xfrm flipH="true" flipV="true">
            <a:off x="7884880" y="7039439"/>
            <a:ext cx="2253600" cy="1746953"/>
          </a:xfrm>
          <a:prstGeom prst="line">
            <a:avLst/>
          </a:prstGeom>
          <a:ln cap="flat" w="38100">
            <a:solidFill>
              <a:srgbClr val="FF3131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6" id="16"/>
          <p:cNvSpPr txBox="true"/>
          <p:nvPr/>
        </p:nvSpPr>
        <p:spPr>
          <a:xfrm rot="0">
            <a:off x="10608527" y="1232118"/>
            <a:ext cx="5855241" cy="1598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spc="230">
                <a:solidFill>
                  <a:srgbClr val="FFFFFF"/>
                </a:solidFill>
                <a:latin typeface="Roboto Condensed"/>
              </a:rPr>
              <a:t>Kernel32.dll è una libreria che contiene le funzioni principali per interagire con il SO, come manipolazione dei file e gestione della memoria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608527" y="3628730"/>
            <a:ext cx="5855241" cy="119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spc="230">
                <a:solidFill>
                  <a:srgbClr val="FFFFFF"/>
                </a:solidFill>
                <a:latin typeface="Roboto Condensed"/>
              </a:rPr>
              <a:t>AdvApi32.dll è una libreria che contiene funzioni per interagire con servizi e registri del SO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731177" y="5277059"/>
            <a:ext cx="5855241" cy="1998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spc="230">
                <a:solidFill>
                  <a:srgbClr val="FFFFFF"/>
                </a:solidFill>
                <a:latin typeface="Roboto Condensed"/>
              </a:rPr>
              <a:t>MSVCRT.dll è una libreria che contiene funzioni per la manipolazione delle stringhe, per l’allocazione della memoria e anche per le chiamate di input/output di linguaggi come C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731177" y="7924719"/>
            <a:ext cx="5855241" cy="119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spc="230">
                <a:solidFill>
                  <a:srgbClr val="FFFFFF"/>
                </a:solidFill>
                <a:latin typeface="Roboto Condensed"/>
              </a:rPr>
              <a:t>Wininet.dll è una libreria che contiene funzioni per l’implementazione di alcuni protocolli di rete come HTTP, FTP, NTP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85769" y="-843265"/>
            <a:ext cx="9584278" cy="11863717"/>
            <a:chOff x="0" y="0"/>
            <a:chExt cx="2524254" cy="3124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24254" cy="3124600"/>
            </a:xfrm>
            <a:custGeom>
              <a:avLst/>
              <a:gdLst/>
              <a:ahLst/>
              <a:cxnLst/>
              <a:rect r="r" b="b" t="t" l="l"/>
              <a:pathLst>
                <a:path h="3124600" w="2524254">
                  <a:moveTo>
                    <a:pt x="0" y="0"/>
                  </a:moveTo>
                  <a:lnTo>
                    <a:pt x="2524254" y="0"/>
                  </a:lnTo>
                  <a:lnTo>
                    <a:pt x="2524254" y="3124600"/>
                  </a:lnTo>
                  <a:lnTo>
                    <a:pt x="0" y="31246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524254" cy="3172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029700" y="1028700"/>
            <a:ext cx="8229600" cy="8229600"/>
            <a:chOff x="0" y="0"/>
            <a:chExt cx="2167467" cy="2167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67467" cy="2167467"/>
            </a:xfrm>
            <a:custGeom>
              <a:avLst/>
              <a:gdLst/>
              <a:ahLst/>
              <a:cxnLst/>
              <a:rect r="r" b="b" t="t" l="l"/>
              <a:pathLst>
                <a:path h="2167467" w="2167467">
                  <a:moveTo>
                    <a:pt x="0" y="0"/>
                  </a:moveTo>
                  <a:lnTo>
                    <a:pt x="2167467" y="0"/>
                  </a:lnTo>
                  <a:lnTo>
                    <a:pt x="2167467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4AAD"/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167467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798508" y="-423883"/>
            <a:ext cx="690983" cy="11134766"/>
            <a:chOff x="0" y="0"/>
            <a:chExt cx="195248" cy="314630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5248" cy="3146304"/>
            </a:xfrm>
            <a:custGeom>
              <a:avLst/>
              <a:gdLst/>
              <a:ahLst/>
              <a:cxnLst/>
              <a:rect r="r" b="b" t="t" l="l"/>
              <a:pathLst>
                <a:path h="3146304" w="195248">
                  <a:moveTo>
                    <a:pt x="0" y="0"/>
                  </a:moveTo>
                  <a:lnTo>
                    <a:pt x="195248" y="0"/>
                  </a:lnTo>
                  <a:lnTo>
                    <a:pt x="195248" y="3146304"/>
                  </a:lnTo>
                  <a:lnTo>
                    <a:pt x="0" y="314630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95248" cy="31844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81379" y="1642090"/>
            <a:ext cx="8465609" cy="1595916"/>
          </a:xfrm>
          <a:custGeom>
            <a:avLst/>
            <a:gdLst/>
            <a:ahLst/>
            <a:cxnLst/>
            <a:rect r="r" b="b" t="t" l="l"/>
            <a:pathLst>
              <a:path h="1595916" w="8465609">
                <a:moveTo>
                  <a:pt x="0" y="0"/>
                </a:moveTo>
                <a:lnTo>
                  <a:pt x="8465610" y="0"/>
                </a:lnTo>
                <a:lnTo>
                  <a:pt x="8465610" y="1595916"/>
                </a:lnTo>
                <a:lnTo>
                  <a:pt x="0" y="15959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50653" y="4247520"/>
            <a:ext cx="5311434" cy="5158035"/>
          </a:xfrm>
          <a:custGeom>
            <a:avLst/>
            <a:gdLst/>
            <a:ahLst/>
            <a:cxnLst/>
            <a:rect r="r" b="b" t="t" l="l"/>
            <a:pathLst>
              <a:path h="5158035" w="5311434">
                <a:moveTo>
                  <a:pt x="0" y="0"/>
                </a:moveTo>
                <a:lnTo>
                  <a:pt x="5311433" y="0"/>
                </a:lnTo>
                <a:lnTo>
                  <a:pt x="5311433" y="5158034"/>
                </a:lnTo>
                <a:lnTo>
                  <a:pt x="0" y="51580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16880" y="1565890"/>
            <a:ext cx="5855241" cy="640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Roboto Condensed"/>
              </a:rPr>
              <a:t>Verificate le librerie, verifichiamo su che sezioni si fonda il malware.</a:t>
            </a:r>
          </a:p>
          <a:p>
            <a:pPr algn="ctr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Roboto Condensed"/>
              </a:rPr>
              <a:t>Sempre tramite VirusTotal, nella sezione Details, avremo un quadro più chiaro delle sezioni che compongono il malware: UPX0, UPX1, UPX2.</a:t>
            </a:r>
          </a:p>
          <a:p>
            <a:pPr algn="ctr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Roboto Condensed"/>
              </a:rPr>
              <a:t>Lo stesso ci dirà anche CFFexplorer.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85769" y="-843265"/>
            <a:ext cx="9584278" cy="11863717"/>
            <a:chOff x="0" y="0"/>
            <a:chExt cx="2524254" cy="3124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24254" cy="3124600"/>
            </a:xfrm>
            <a:custGeom>
              <a:avLst/>
              <a:gdLst/>
              <a:ahLst/>
              <a:cxnLst/>
              <a:rect r="r" b="b" t="t" l="l"/>
              <a:pathLst>
                <a:path h="3124600" w="2524254">
                  <a:moveTo>
                    <a:pt x="0" y="0"/>
                  </a:moveTo>
                  <a:lnTo>
                    <a:pt x="2524254" y="0"/>
                  </a:lnTo>
                  <a:lnTo>
                    <a:pt x="2524254" y="3124600"/>
                  </a:lnTo>
                  <a:lnTo>
                    <a:pt x="0" y="31246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524254" cy="3172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029700" y="1028700"/>
            <a:ext cx="8229600" cy="8229600"/>
            <a:chOff x="0" y="0"/>
            <a:chExt cx="2167467" cy="2167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67467" cy="2167467"/>
            </a:xfrm>
            <a:custGeom>
              <a:avLst/>
              <a:gdLst/>
              <a:ahLst/>
              <a:cxnLst/>
              <a:rect r="r" b="b" t="t" l="l"/>
              <a:pathLst>
                <a:path h="2167467" w="2167467">
                  <a:moveTo>
                    <a:pt x="0" y="0"/>
                  </a:moveTo>
                  <a:lnTo>
                    <a:pt x="2167467" y="0"/>
                  </a:lnTo>
                  <a:lnTo>
                    <a:pt x="2167467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4AAD"/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167467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798508" y="-423883"/>
            <a:ext cx="690983" cy="11134766"/>
            <a:chOff x="0" y="0"/>
            <a:chExt cx="195248" cy="314630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5248" cy="3146304"/>
            </a:xfrm>
            <a:custGeom>
              <a:avLst/>
              <a:gdLst/>
              <a:ahLst/>
              <a:cxnLst/>
              <a:rect r="r" b="b" t="t" l="l"/>
              <a:pathLst>
                <a:path h="3146304" w="195248">
                  <a:moveTo>
                    <a:pt x="0" y="0"/>
                  </a:moveTo>
                  <a:lnTo>
                    <a:pt x="195248" y="0"/>
                  </a:lnTo>
                  <a:lnTo>
                    <a:pt x="195248" y="3146304"/>
                  </a:lnTo>
                  <a:lnTo>
                    <a:pt x="0" y="314630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95248" cy="31844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78959" y="1028700"/>
            <a:ext cx="8440902" cy="1795005"/>
          </a:xfrm>
          <a:custGeom>
            <a:avLst/>
            <a:gdLst/>
            <a:ahLst/>
            <a:cxnLst/>
            <a:rect r="r" b="b" t="t" l="l"/>
            <a:pathLst>
              <a:path h="1795005" w="8440902">
                <a:moveTo>
                  <a:pt x="0" y="0"/>
                </a:moveTo>
                <a:lnTo>
                  <a:pt x="8440903" y="0"/>
                </a:lnTo>
                <a:lnTo>
                  <a:pt x="8440903" y="1795005"/>
                </a:lnTo>
                <a:lnTo>
                  <a:pt x="0" y="17950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66067" y="3862561"/>
            <a:ext cx="5266688" cy="5172303"/>
          </a:xfrm>
          <a:custGeom>
            <a:avLst/>
            <a:gdLst/>
            <a:ahLst/>
            <a:cxnLst/>
            <a:rect r="r" b="b" t="t" l="l"/>
            <a:pathLst>
              <a:path h="5172303" w="5266688">
                <a:moveTo>
                  <a:pt x="0" y="0"/>
                </a:moveTo>
                <a:lnTo>
                  <a:pt x="5266687" y="0"/>
                </a:lnTo>
                <a:lnTo>
                  <a:pt x="5266687" y="5172303"/>
                </a:lnTo>
                <a:lnTo>
                  <a:pt x="0" y="51723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16880" y="1832590"/>
            <a:ext cx="5855241" cy="586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Roboto Condensed"/>
              </a:rPr>
              <a:t>Le sezioni UPX, però, sono compresse e necessitano di una decompressione per essere analizzate. Per decomprimerle utilizzeremo UPX.</a:t>
            </a:r>
          </a:p>
          <a:p>
            <a:pPr algn="ctr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Roboto Condensed"/>
              </a:rPr>
              <a:t>Una volta decompresse le sezioni, tramite CFFExplorer potremo vedere le sezioni in chiaro.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85769" y="-843265"/>
            <a:ext cx="9584278" cy="11863717"/>
            <a:chOff x="0" y="0"/>
            <a:chExt cx="2524254" cy="3124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24254" cy="3124600"/>
            </a:xfrm>
            <a:custGeom>
              <a:avLst/>
              <a:gdLst/>
              <a:ahLst/>
              <a:cxnLst/>
              <a:rect r="r" b="b" t="t" l="l"/>
              <a:pathLst>
                <a:path h="3124600" w="2524254">
                  <a:moveTo>
                    <a:pt x="0" y="0"/>
                  </a:moveTo>
                  <a:lnTo>
                    <a:pt x="2524254" y="0"/>
                  </a:lnTo>
                  <a:lnTo>
                    <a:pt x="2524254" y="3124600"/>
                  </a:lnTo>
                  <a:lnTo>
                    <a:pt x="0" y="31246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524254" cy="3172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029700" y="1028700"/>
            <a:ext cx="8229600" cy="8229600"/>
            <a:chOff x="0" y="0"/>
            <a:chExt cx="2167467" cy="2167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67467" cy="2167467"/>
            </a:xfrm>
            <a:custGeom>
              <a:avLst/>
              <a:gdLst/>
              <a:ahLst/>
              <a:cxnLst/>
              <a:rect r="r" b="b" t="t" l="l"/>
              <a:pathLst>
                <a:path h="2167467" w="2167467">
                  <a:moveTo>
                    <a:pt x="0" y="0"/>
                  </a:moveTo>
                  <a:lnTo>
                    <a:pt x="2167467" y="0"/>
                  </a:lnTo>
                  <a:lnTo>
                    <a:pt x="2167467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4AAD"/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167467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798508" y="-423883"/>
            <a:ext cx="690983" cy="11134766"/>
            <a:chOff x="0" y="0"/>
            <a:chExt cx="195248" cy="314630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5248" cy="3146304"/>
            </a:xfrm>
            <a:custGeom>
              <a:avLst/>
              <a:gdLst/>
              <a:ahLst/>
              <a:cxnLst/>
              <a:rect r="r" b="b" t="t" l="l"/>
              <a:pathLst>
                <a:path h="3146304" w="195248">
                  <a:moveTo>
                    <a:pt x="0" y="0"/>
                  </a:moveTo>
                  <a:lnTo>
                    <a:pt x="195248" y="0"/>
                  </a:lnTo>
                  <a:lnTo>
                    <a:pt x="195248" y="3146304"/>
                  </a:lnTo>
                  <a:lnTo>
                    <a:pt x="0" y="314630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95248" cy="31844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697371" y="1763967"/>
            <a:ext cx="5266688" cy="5172303"/>
          </a:xfrm>
          <a:custGeom>
            <a:avLst/>
            <a:gdLst/>
            <a:ahLst/>
            <a:cxnLst/>
            <a:rect r="r" b="b" t="t" l="l"/>
            <a:pathLst>
              <a:path h="5172303" w="5266688">
                <a:moveTo>
                  <a:pt x="0" y="0"/>
                </a:moveTo>
                <a:lnTo>
                  <a:pt x="5266688" y="0"/>
                </a:lnTo>
                <a:lnTo>
                  <a:pt x="5266688" y="5172303"/>
                </a:lnTo>
                <a:lnTo>
                  <a:pt x="0" y="51723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12" id="12"/>
          <p:cNvSpPr/>
          <p:nvPr/>
        </p:nvSpPr>
        <p:spPr>
          <a:xfrm flipH="true">
            <a:off x="7594548" y="2612946"/>
            <a:ext cx="2543932" cy="2323248"/>
          </a:xfrm>
          <a:prstGeom prst="line">
            <a:avLst/>
          </a:prstGeom>
          <a:ln cap="flat" w="38100">
            <a:solidFill>
              <a:srgbClr val="FF3131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" id="13"/>
          <p:cNvSpPr/>
          <p:nvPr/>
        </p:nvSpPr>
        <p:spPr>
          <a:xfrm flipH="true">
            <a:off x="7668579" y="5777016"/>
            <a:ext cx="2469901" cy="41853"/>
          </a:xfrm>
          <a:prstGeom prst="line">
            <a:avLst/>
          </a:prstGeom>
          <a:ln cap="flat" w="38100">
            <a:solidFill>
              <a:srgbClr val="FF3131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4" id="14"/>
          <p:cNvSpPr/>
          <p:nvPr/>
        </p:nvSpPr>
        <p:spPr>
          <a:xfrm flipH="true" flipV="true">
            <a:off x="7793102" y="6717296"/>
            <a:ext cx="2473195" cy="1219343"/>
          </a:xfrm>
          <a:prstGeom prst="line">
            <a:avLst/>
          </a:prstGeom>
          <a:ln cap="flat" w="38100">
            <a:solidFill>
              <a:srgbClr val="FF3131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5" id="15"/>
          <p:cNvSpPr txBox="true"/>
          <p:nvPr/>
        </p:nvSpPr>
        <p:spPr>
          <a:xfrm rot="0">
            <a:off x="10572014" y="1727540"/>
            <a:ext cx="5855241" cy="1998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spc="230">
                <a:solidFill>
                  <a:srgbClr val="FFFFFF"/>
                </a:solidFill>
                <a:latin typeface="Roboto Condensed"/>
              </a:rPr>
              <a:t>La sezione .text contiene istruzioni (o righe di codice) che la CPU eseguirà una volta avviato il software. Questa è l’unica sezione di un PE che viene eseguita dalla CPU.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572014" y="4879044"/>
            <a:ext cx="5855241" cy="119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spc="230">
                <a:solidFill>
                  <a:srgbClr val="FFFFFF"/>
                </a:solidFill>
                <a:latin typeface="Roboto Condensed"/>
              </a:rPr>
              <a:t>La sezione .rdata include le info riguardo le librerie e le funzioni importate e/o esportate dal PE.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572014" y="7228817"/>
            <a:ext cx="5855241" cy="1598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spc="230">
                <a:solidFill>
                  <a:srgbClr val="FFFFFF"/>
                </a:solidFill>
                <a:latin typeface="Roboto Condensed"/>
              </a:rPr>
              <a:t>La sezione .data contiene dati/variabili globali del PE, che devono essere disponibili da qualsiasi parte del programma.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5029200" y="-2971800"/>
            <a:ext cx="8229600" cy="16230600"/>
            <a:chOff x="0" y="0"/>
            <a:chExt cx="2325404" cy="45862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25404" cy="4586213"/>
            </a:xfrm>
            <a:custGeom>
              <a:avLst/>
              <a:gdLst/>
              <a:ahLst/>
              <a:cxnLst/>
              <a:rect r="r" b="b" t="t" l="l"/>
              <a:pathLst>
                <a:path h="4586213" w="2325404">
                  <a:moveTo>
                    <a:pt x="0" y="0"/>
                  </a:moveTo>
                  <a:lnTo>
                    <a:pt x="2325404" y="0"/>
                  </a:lnTo>
                  <a:lnTo>
                    <a:pt x="2325404" y="4586213"/>
                  </a:lnTo>
                  <a:lnTo>
                    <a:pt x="0" y="458621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325404" cy="46243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656491" y="2422648"/>
            <a:ext cx="12460356" cy="611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Roboto Condensed"/>
              </a:rPr>
              <a:t>Dopo aver analizzato il Malware, possiamo affermare che:</a:t>
            </a:r>
          </a:p>
          <a:p>
            <a:pPr algn="ctr">
              <a:lnSpc>
                <a:spcPts val="3499"/>
              </a:lnSpc>
            </a:pPr>
          </a:p>
          <a:p>
            <a:pPr algn="ctr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Roboto Condensed"/>
              </a:rPr>
              <a:t>Il Malware è un Trojan Horse, un malware scaricabile su un dato dispositivo senza che sia palesato o esplicitato.</a:t>
            </a:r>
          </a:p>
          <a:p>
            <a:pPr algn="ctr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Roboto Condensed"/>
              </a:rPr>
              <a:t>Fra i vari tipi di Trojan che si possono riscontrare, questo con cui abbiamo a che fare è un tipo Backdoor, ovvero un malware che apre un canale di comunicazione fra la macchina vittima e la macchina attaccante, dando libero accesso all’attaccante nel poter assumere anche i permessi di root.</a:t>
            </a:r>
          </a:p>
          <a:p>
            <a:pPr algn="ctr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Roboto Condensed"/>
              </a:rPr>
              <a:t>Considerando le librerie coinvolte, il malware potrebbe prendere il controllo di alcune funzioni vitali del dispositivo come l’allocazione della memoria, o anche il controllo dei protocolli di rete.</a:t>
            </a:r>
          </a:p>
          <a:p>
            <a:pPr algn="ctr"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Roboto Condensed"/>
              </a:rPr>
              <a:t>L’obiettivo di questo malware è quello di prendere il controllo dello spazio del disco e degli input dello user, individuare eventuali ambienti di debug e può usufruire di lunghi periodi di inattività per non farsi individuare da eventuali antimalware.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247534" y="1111114"/>
            <a:ext cx="2011766" cy="2011766"/>
          </a:xfrm>
          <a:custGeom>
            <a:avLst/>
            <a:gdLst/>
            <a:ahLst/>
            <a:cxnLst/>
            <a:rect r="r" b="b" t="t" l="l"/>
            <a:pathLst>
              <a:path h="2011766" w="2011766">
                <a:moveTo>
                  <a:pt x="0" y="0"/>
                </a:moveTo>
                <a:lnTo>
                  <a:pt x="2011766" y="0"/>
                </a:lnTo>
                <a:lnTo>
                  <a:pt x="2011766" y="2011765"/>
                </a:lnTo>
                <a:lnTo>
                  <a:pt x="0" y="20117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28973" y="1401630"/>
            <a:ext cx="8115300" cy="87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68"/>
              </a:lnSpc>
            </a:pPr>
            <a:r>
              <a:rPr lang="en-US" sz="6600">
                <a:solidFill>
                  <a:srgbClr val="FFFFFF"/>
                </a:solidFill>
                <a:latin typeface="Roboto Bold"/>
              </a:rPr>
              <a:t>Considerazioni finali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DAF8lF_wyms</dc:identifier>
  <dcterms:modified xsi:type="dcterms:W3CDTF">2011-08-01T06:04:30Z</dcterms:modified>
  <cp:revision>1</cp:revision>
  <dc:title>Con riferimento al file eseguibile contenuto nella cartella «Esercizio_Pratico_U3_W2_L1» presente sul Desktop della vostra macchina virtuale dedicata all’analisi dei malware, rispondere ai seguenti quesiti: • Indicare le librerie importate dal malware,</dc:title>
</cp:coreProperties>
</file>