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 ExtraBold" charset="1" panose="00000700000000000000"/>
      <p:regular r:id="rId10"/>
    </p:embeddedFont>
    <p:embeddedFont>
      <p:font typeface="Codec Pro ExtraBold Bold" charset="1" panose="00000900000000000000"/>
      <p:regular r:id="rId11"/>
    </p:embeddedFont>
    <p:embeddedFont>
      <p:font typeface="Canva Sans 1" charset="1" panose="020B0503030501040103"/>
      <p:regular r:id="rId12"/>
    </p:embeddedFont>
    <p:embeddedFont>
      <p:font typeface="Canva Sans 1 Bold" charset="1" panose="020B0803030501040103"/>
      <p:regular r:id="rId13"/>
    </p:embeddedFont>
    <p:embeddedFont>
      <p:font typeface="Canva Sans 1 Italics" charset="1" panose="020B0503030501040103"/>
      <p:regular r:id="rId14"/>
    </p:embeddedFont>
    <p:embeddedFont>
      <p:font typeface="Canva Sans 1 Bold Italics" charset="1" panose="020B0803030501040103"/>
      <p:regular r:id="rId15"/>
    </p:embeddedFont>
    <p:embeddedFont>
      <p:font typeface="Canva Sans 2" charset="1" panose="020B0503030501040103"/>
      <p:regular r:id="rId16"/>
    </p:embeddedFont>
    <p:embeddedFont>
      <p:font typeface="Canva Sans 2 Bold" charset="1" panose="020B0803030501040103"/>
      <p:regular r:id="rId17"/>
    </p:embeddedFont>
    <p:embeddedFont>
      <p:font typeface="Canva Sans 2 Italics" charset="1" panose="020B0503030501040103"/>
      <p:regular r:id="rId18"/>
    </p:embeddedFont>
    <p:embeddedFont>
      <p:font typeface="Canva Sans 2 Bold Italics" charset="1" panose="020B0803030501040103"/>
      <p:regular r:id="rId19"/>
    </p:embeddedFont>
    <p:embeddedFont>
      <p:font typeface="Canva Sans 2 Medium" charset="1" panose="020B0603030501040103"/>
      <p:regular r:id="rId20"/>
    </p:embeddedFont>
    <p:embeddedFont>
      <p:font typeface="Canva Sans 2 Medium Italics" charset="1" panose="020B06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http://www.malware12.com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7100" y="3086100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20864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42052" y="8494176"/>
            <a:ext cx="2861945" cy="45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sz="2666" spc="133">
                <a:solidFill>
                  <a:srgbClr val="FFFFFF"/>
                </a:solidFill>
                <a:latin typeface="Canva Sans 1"/>
              </a:rPr>
              <a:t>Mattia Chiriatti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956" y="2798727"/>
            <a:ext cx="8883055" cy="394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Codec Pro ExtraBold"/>
              </a:rPr>
              <a:t>Windows Malware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56616" y="747141"/>
            <a:ext cx="3381295" cy="5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010101"/>
                </a:solidFill>
                <a:latin typeface="Canva Sans 1"/>
              </a:rPr>
              <a:t>ESERCIZIO S11/L1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651" y="3068235"/>
            <a:ext cx="17566698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Con riferimento agli estratti di un malware reale presenti nelle prossime slide, rispondere alle seguenti domande: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Descrivere come il malware ottiene la persistenza, evidenziando il codice assembly dove le relative istruzioni e chiamate di funzioni vengono eseguite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Identificare il client software utilizzato dal malware per la connessione ad Internet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2"/>
              </a:rPr>
              <a:t>Identificare l’URL al quale il malware tenta di connettersi ed evidenziare la chiamata di funzione che permette al malware di connettersi ad un URL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8477822"/>
            <a:ext cx="18288000" cy="1935452"/>
            <a:chOff x="0" y="0"/>
            <a:chExt cx="4816593" cy="509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09749"/>
            </a:xfrm>
            <a:custGeom>
              <a:avLst/>
              <a:gdLst/>
              <a:ahLst/>
              <a:cxnLst/>
              <a:rect r="r" b="b" t="t" l="l"/>
              <a:pathLst>
                <a:path h="50974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9749"/>
                  </a:lnTo>
                  <a:lnTo>
                    <a:pt x="0" y="509749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566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698284" y="1791867"/>
            <a:ext cx="28914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2 Bold"/>
              </a:rPr>
              <a:t>TRACCIA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-494855"/>
            <a:ext cx="18288000" cy="1924772"/>
            <a:chOff x="0" y="0"/>
            <a:chExt cx="4816593" cy="5069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506936"/>
            </a:xfrm>
            <a:custGeom>
              <a:avLst/>
              <a:gdLst/>
              <a:ahLst/>
              <a:cxnLst/>
              <a:rect r="r" b="b" t="t" l="l"/>
              <a:pathLst>
                <a:path h="5069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6936"/>
                  </a:lnTo>
                  <a:lnTo>
                    <a:pt x="0" y="506936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564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296550" cy="10287000"/>
            <a:chOff x="0" y="0"/>
            <a:chExt cx="192172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17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21725">
                  <a:moveTo>
                    <a:pt x="0" y="0"/>
                  </a:moveTo>
                  <a:lnTo>
                    <a:pt x="1921725" y="0"/>
                  </a:lnTo>
                  <a:lnTo>
                    <a:pt x="19217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92172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88694" y="4203513"/>
            <a:ext cx="9170606" cy="1879974"/>
          </a:xfrm>
          <a:custGeom>
            <a:avLst/>
            <a:gdLst/>
            <a:ahLst/>
            <a:cxnLst/>
            <a:rect r="r" b="b" t="t" l="l"/>
            <a:pathLst>
              <a:path h="1879974" w="9170606">
                <a:moveTo>
                  <a:pt x="0" y="0"/>
                </a:moveTo>
                <a:lnTo>
                  <a:pt x="9170606" y="0"/>
                </a:lnTo>
                <a:lnTo>
                  <a:pt x="9170606" y="1879974"/>
                </a:lnTo>
                <a:lnTo>
                  <a:pt x="0" y="1879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56616" y="747141"/>
            <a:ext cx="3381295" cy="5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010101"/>
                </a:solidFill>
                <a:latin typeface="Canva Sans 1"/>
              </a:rPr>
              <a:t>ESERCIZIO S11/L1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7329" y="747141"/>
            <a:ext cx="2041735" cy="5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QUESITO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1243" y="2084536"/>
            <a:ext cx="6644326" cy="626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Il malware ottiene la 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persistenza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 nel sistema immettendo una voce al registro di Windows, ovvero alla chiave di registro "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Software\Microsoft\Windows\CurrentVersion\Run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". </a:t>
            </a:r>
          </a:p>
          <a:p>
            <a:pPr algn="ctr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Questa azione viene eseguita con le istruzioni qui indicate affianco.</a:t>
            </a:r>
          </a:p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Dopo aver aperto la Key, il malware imposterà il valore desiderato utilizzando la funzione </a:t>
            </a:r>
            <a:r>
              <a:rPr lang="en-US" sz="2954">
                <a:solidFill>
                  <a:srgbClr val="FFFFFF"/>
                </a:solidFill>
                <a:latin typeface="Canva Sans 1 Semi-Bold"/>
              </a:rPr>
              <a:t>RegSetValueExW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296550" cy="10287000"/>
            <a:chOff x="0" y="0"/>
            <a:chExt cx="192172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17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21725">
                  <a:moveTo>
                    <a:pt x="0" y="0"/>
                  </a:moveTo>
                  <a:lnTo>
                    <a:pt x="1921725" y="0"/>
                  </a:lnTo>
                  <a:lnTo>
                    <a:pt x="19217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92172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45132" y="4834796"/>
            <a:ext cx="9014168" cy="617409"/>
          </a:xfrm>
          <a:custGeom>
            <a:avLst/>
            <a:gdLst/>
            <a:ahLst/>
            <a:cxnLst/>
            <a:rect r="r" b="b" t="t" l="l"/>
            <a:pathLst>
              <a:path h="617409" w="9014168">
                <a:moveTo>
                  <a:pt x="0" y="0"/>
                </a:moveTo>
                <a:lnTo>
                  <a:pt x="9014168" y="0"/>
                </a:lnTo>
                <a:lnTo>
                  <a:pt x="9014168" y="617408"/>
                </a:lnTo>
                <a:lnTo>
                  <a:pt x="0" y="617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7329" y="747141"/>
            <a:ext cx="2110430" cy="5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QUESITO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12" y="3028378"/>
            <a:ext cx="6644326" cy="417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Il malware utilizza 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la libreria di sistema di Windows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 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wininet.dll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 per stabilire una connessione a Internet. </a:t>
            </a:r>
          </a:p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In particolare, utilizza le funzioni 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InternetOpenA e InternetOpenUrlA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. Quindi, il 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client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 software che verrà utilizzato è 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Internet Explorer 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come indicato nel codice Assembly stesso.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56616" y="747141"/>
            <a:ext cx="3381295" cy="5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010101"/>
                </a:solidFill>
                <a:latin typeface="Canva Sans 1"/>
              </a:rPr>
              <a:t>ESERCIZIO S11/L1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296550" cy="10287000"/>
            <a:chOff x="0" y="0"/>
            <a:chExt cx="192172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17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21725">
                  <a:moveTo>
                    <a:pt x="0" y="0"/>
                  </a:moveTo>
                  <a:lnTo>
                    <a:pt x="1921725" y="0"/>
                  </a:lnTo>
                  <a:lnTo>
                    <a:pt x="19217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92172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97905" y="4804220"/>
            <a:ext cx="9661395" cy="678560"/>
          </a:xfrm>
          <a:custGeom>
            <a:avLst/>
            <a:gdLst/>
            <a:ahLst/>
            <a:cxnLst/>
            <a:rect r="r" b="b" t="t" l="l"/>
            <a:pathLst>
              <a:path h="678560" w="9661395">
                <a:moveTo>
                  <a:pt x="0" y="0"/>
                </a:moveTo>
                <a:lnTo>
                  <a:pt x="9661395" y="0"/>
                </a:lnTo>
                <a:lnTo>
                  <a:pt x="9661395" y="678560"/>
                </a:lnTo>
                <a:lnTo>
                  <a:pt x="0" y="67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56616" y="747141"/>
            <a:ext cx="3381295" cy="5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010101"/>
                </a:solidFill>
                <a:latin typeface="Canva Sans 1"/>
              </a:rPr>
              <a:t>ESERCIZIO S11/L1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7329" y="747141"/>
            <a:ext cx="2196299" cy="50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QUESITO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6112" y="2504503"/>
            <a:ext cx="6644326" cy="522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Canva Sans 1 Bold"/>
              </a:rPr>
              <a:t>L'URL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 al quale il malware </a:t>
            </a:r>
            <a:r>
              <a:rPr lang="en-US" sz="2954">
                <a:solidFill>
                  <a:srgbClr val="FFFFFF"/>
                </a:solidFill>
                <a:latin typeface="Canva Sans 1 Bold"/>
              </a:rPr>
              <a:t>tenta di connettersi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 è indicato nel codice, ovvero "</a:t>
            </a:r>
            <a:r>
              <a:rPr lang="en-US" sz="2954">
                <a:solidFill>
                  <a:srgbClr val="FFFFFF"/>
                </a:solidFill>
                <a:latin typeface="Canva Sans 1 Bold"/>
                <a:hlinkClick r:id="rId3" tooltip="http://www.malware12.com/"/>
              </a:rPr>
              <a:t>http://www.malware12.com/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". Questo viene evidenziato dalle istruzioni qui affianco.</a:t>
            </a:r>
          </a:p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Canva Sans 1"/>
              </a:rPr>
              <a:t>Si evidenzia, quindi, l'URL e la chiamata di funzione </a:t>
            </a:r>
            <a:r>
              <a:rPr lang="en-US" sz="2954">
                <a:solidFill>
                  <a:srgbClr val="FFFFFF"/>
                </a:solidFill>
                <a:latin typeface="Canva Sans 1 Semi-Bold"/>
              </a:rPr>
              <a:t>InternetOpenUrlA</a:t>
            </a:r>
            <a:r>
              <a:rPr lang="en-US" sz="2954">
                <a:solidFill>
                  <a:srgbClr val="FFFFFF"/>
                </a:solidFill>
                <a:latin typeface="Canva Sans 1"/>
              </a:rPr>
              <a:t> che consente al malware di connettersi a tale URL.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DAF94heiM1E</dc:identifier>
  <dcterms:modified xsi:type="dcterms:W3CDTF">2011-08-01T06:04:30Z</dcterms:modified>
  <cp:revision>1</cp:revision>
  <dc:title>Windows Malware</dc:title>
</cp:coreProperties>
</file>