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Open Sauce Light" charset="1" panose="00000400000000000000"/>
      <p:regular r:id="rId22"/>
    </p:embeddedFont>
    <p:embeddedFont>
      <p:font typeface="Open Sauce Light Italics" charset="1" panose="00000400000000000000"/>
      <p:regular r:id="rId23"/>
    </p:embeddedFont>
    <p:embeddedFont>
      <p:font typeface="Open Sauce Medium" charset="1" panose="00000600000000000000"/>
      <p:regular r:id="rId24"/>
    </p:embeddedFont>
    <p:embeddedFont>
      <p:font typeface="Open Sauce Medium Italics" charset="1" panose="00000600000000000000"/>
      <p:regular r:id="rId25"/>
    </p:embeddedFont>
    <p:embeddedFont>
      <p:font typeface="Open Sauce Semi-Bold" charset="1" panose="00000700000000000000"/>
      <p:regular r:id="rId26"/>
    </p:embeddedFont>
    <p:embeddedFont>
      <p:font typeface="Open Sauce Semi-Bold Italics" charset="1" panose="00000700000000000000"/>
      <p:regular r:id="rId27"/>
    </p:embeddedFont>
    <p:embeddedFont>
      <p:font typeface="Open Sauce Heavy" charset="1" panose="00000A00000000000000"/>
      <p:regular r:id="rId28"/>
    </p:embeddedFont>
    <p:embeddedFont>
      <p:font typeface="Open Sauce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910044" y="3202251"/>
            <a:ext cx="10485087" cy="4208864"/>
            <a:chOff x="0" y="0"/>
            <a:chExt cx="2024841" cy="812800"/>
          </a:xfrm>
        </p:grpSpPr>
        <p:sp>
          <p:nvSpPr>
            <p:cNvPr name="Freeform 6" id="6"/>
            <p:cNvSpPr/>
            <p:nvPr/>
          </p:nvSpPr>
          <p:spPr>
            <a:xfrm flipH="false" flipV="false" rot="0">
              <a:off x="0" y="0"/>
              <a:ext cx="2024841" cy="812800"/>
            </a:xfrm>
            <a:custGeom>
              <a:avLst/>
              <a:gdLst/>
              <a:ahLst/>
              <a:cxnLst/>
              <a:rect r="r" b="b" t="t" l="l"/>
              <a:pathLst>
                <a:path h="812800" w="2024841">
                  <a:moveTo>
                    <a:pt x="0" y="0"/>
                  </a:moveTo>
                  <a:lnTo>
                    <a:pt x="2024841" y="0"/>
                  </a:lnTo>
                  <a:lnTo>
                    <a:pt x="2024841"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024841"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3762842" y="4352925"/>
            <a:ext cx="10762315" cy="2766619"/>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ASSEMBLY</a:t>
            </a:r>
          </a:p>
        </p:txBody>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LINGUAGGIO</a:t>
            </a:r>
          </a:p>
        </p:txBody>
      </p:sp>
      <p:sp>
        <p:nvSpPr>
          <p:cNvPr name="TextBox 10" id="10"/>
          <p:cNvSpPr txBox="true"/>
          <p:nvPr/>
        </p:nvSpPr>
        <p:spPr>
          <a:xfrm rot="0">
            <a:off x="11993473" y="8816662"/>
            <a:ext cx="3695148" cy="441638"/>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MATTIA CHIRIATTI</a:t>
            </a:r>
          </a:p>
        </p:txBody>
      </p:sp>
      <p:sp>
        <p:nvSpPr>
          <p:cNvPr name="TextBox 11" id="11"/>
          <p:cNvSpPr txBox="true"/>
          <p:nvPr/>
        </p:nvSpPr>
        <p:spPr>
          <a:xfrm rot="0">
            <a:off x="14998662" y="1000125"/>
            <a:ext cx="2260638" cy="284181"/>
          </a:xfrm>
          <a:prstGeom prst="rect">
            <a:avLst/>
          </a:prstGeom>
        </p:spPr>
        <p:txBody>
          <a:bodyPr anchor="t" rtlCol="false" tIns="0" lIns="0" bIns="0" rIns="0">
            <a:spAutoFit/>
          </a:bodyPr>
          <a:lstStyle/>
          <a:p>
            <a:pPr algn="ctr" marL="0" indent="0" lvl="0">
              <a:lnSpc>
                <a:spcPts val="2394"/>
              </a:lnSpc>
              <a:spcBef>
                <a:spcPct val="0"/>
              </a:spcBef>
            </a:pPr>
            <a:r>
              <a:rPr lang="en-US" sz="1735" spc="170">
                <a:solidFill>
                  <a:srgbClr val="231F20"/>
                </a:solidFill>
                <a:latin typeface="Montserrat Classic Bold"/>
              </a:rPr>
              <a:t>PRATICA S10/L3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198029" y="489251"/>
            <a:ext cx="5891942" cy="1702517"/>
          </a:xfrm>
          <a:prstGeom prst="rect">
            <a:avLst/>
          </a:prstGeom>
        </p:spPr>
        <p:txBody>
          <a:bodyPr anchor="t" rtlCol="false" tIns="0" lIns="0" bIns="0" rIns="0">
            <a:spAutoFit/>
          </a:bodyPr>
          <a:lstStyle/>
          <a:p>
            <a:pPr algn="ctr">
              <a:lnSpc>
                <a:spcPts val="13948"/>
              </a:lnSpc>
            </a:pPr>
            <a:r>
              <a:rPr lang="en-US" sz="10107" spc="990">
                <a:solidFill>
                  <a:srgbClr val="FFFFFF"/>
                </a:solidFill>
                <a:latin typeface="Oswald Bold"/>
              </a:rPr>
              <a:t>TRACCIA</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34960" y="2280607"/>
            <a:ext cx="12818080" cy="7141507"/>
          </a:xfrm>
          <a:prstGeom prst="rect">
            <a:avLst/>
          </a:prstGeom>
        </p:spPr>
        <p:txBody>
          <a:bodyPr anchor="t" rtlCol="false" tIns="0" lIns="0" bIns="0" rIns="0">
            <a:spAutoFit/>
          </a:bodyPr>
          <a:lstStyle/>
          <a:p>
            <a:pPr algn="ctr">
              <a:lnSpc>
                <a:spcPts val="3585"/>
              </a:lnSpc>
            </a:pPr>
            <a:r>
              <a:rPr lang="en-US" sz="2598" spc="254">
                <a:solidFill>
                  <a:srgbClr val="F5FFF5"/>
                </a:solidFill>
                <a:latin typeface="DM Sans"/>
              </a:rPr>
              <a:t>Nella lezione teorica del mattino, abbiamo visto i fondamenti del linguaggio Assembly. Dato il codice in Assembly per la CPU x86 allegato qui di seguito, identificare lo scopo di ogni istruzione, inserendo una descrizione per ogni riga di codice. Ricordate che i numeri nel formato 0xYY sono numeri esadecimali. Per convertirli in numeri decimali utilizzate pure un convertitore online, oppure la calcolatrice del vostro computer (per programmatori). </a:t>
            </a:r>
          </a:p>
          <a:p>
            <a:pPr algn="ctr">
              <a:lnSpc>
                <a:spcPts val="3585"/>
              </a:lnSpc>
            </a:pPr>
          </a:p>
          <a:p>
            <a:pPr algn="ctr">
              <a:lnSpc>
                <a:spcPts val="3585"/>
              </a:lnSpc>
            </a:pPr>
            <a:r>
              <a:rPr lang="en-US" sz="2598" spc="254">
                <a:solidFill>
                  <a:srgbClr val="F5FFF5"/>
                </a:solidFill>
                <a:latin typeface="DM Sans"/>
              </a:rPr>
              <a:t>0x00001141 &lt;+8&gt;:     mov    EAX,0x20 </a:t>
            </a:r>
          </a:p>
          <a:p>
            <a:pPr algn="ctr">
              <a:lnSpc>
                <a:spcPts val="3585"/>
              </a:lnSpc>
            </a:pPr>
            <a:r>
              <a:rPr lang="en-US" sz="2598" spc="254">
                <a:solidFill>
                  <a:srgbClr val="F5FFF5"/>
                </a:solidFill>
                <a:latin typeface="DM Sans"/>
              </a:rPr>
              <a:t>0x00001148 &lt;+15&gt;:   mov    EDX,0x38 </a:t>
            </a:r>
          </a:p>
          <a:p>
            <a:pPr algn="ctr">
              <a:lnSpc>
                <a:spcPts val="3585"/>
              </a:lnSpc>
            </a:pPr>
            <a:r>
              <a:rPr lang="en-US" sz="2598" spc="254">
                <a:solidFill>
                  <a:srgbClr val="F5FFF5"/>
                </a:solidFill>
                <a:latin typeface="DM Sans"/>
              </a:rPr>
              <a:t>0x00001155 &lt;+28&gt;:   add    EAX,EDX </a:t>
            </a:r>
          </a:p>
          <a:p>
            <a:pPr algn="ctr">
              <a:lnSpc>
                <a:spcPts val="3585"/>
              </a:lnSpc>
            </a:pPr>
            <a:r>
              <a:rPr lang="en-US" sz="2598" spc="254">
                <a:solidFill>
                  <a:srgbClr val="F5FFF5"/>
                </a:solidFill>
                <a:latin typeface="DM Sans"/>
              </a:rPr>
              <a:t>0x00001157 &lt;+30&gt;:   mov   EBP, EAX </a:t>
            </a:r>
          </a:p>
          <a:p>
            <a:pPr algn="ctr">
              <a:lnSpc>
                <a:spcPts val="3585"/>
              </a:lnSpc>
            </a:pPr>
            <a:r>
              <a:rPr lang="en-US" sz="2598" spc="254">
                <a:solidFill>
                  <a:srgbClr val="F5FFF5"/>
                </a:solidFill>
                <a:latin typeface="DM Sans"/>
              </a:rPr>
              <a:t>0x0000115a &lt;+33&gt;:   cmp   EBP,0xa </a:t>
            </a:r>
          </a:p>
          <a:p>
            <a:pPr algn="ctr">
              <a:lnSpc>
                <a:spcPts val="3585"/>
              </a:lnSpc>
            </a:pPr>
            <a:r>
              <a:rPr lang="en-US" sz="2598" spc="254">
                <a:solidFill>
                  <a:srgbClr val="F5FFF5"/>
                </a:solidFill>
                <a:latin typeface="DM Sans"/>
              </a:rPr>
              <a:t>0x0000115e &lt;+37&gt;:   jge      0x1176 &lt;main+61&gt; </a:t>
            </a:r>
          </a:p>
          <a:p>
            <a:pPr algn="ctr">
              <a:lnSpc>
                <a:spcPts val="3585"/>
              </a:lnSpc>
            </a:pPr>
            <a:r>
              <a:rPr lang="en-US" sz="2598" spc="254">
                <a:solidFill>
                  <a:srgbClr val="F5FFF5"/>
                </a:solidFill>
                <a:latin typeface="DM Sans"/>
              </a:rPr>
              <a:t>0x0000116a &lt;+49&gt;:   mov   eax,0x0 </a:t>
            </a:r>
          </a:p>
          <a:p>
            <a:pPr algn="ctr">
              <a:lnSpc>
                <a:spcPts val="3585"/>
              </a:lnSpc>
            </a:pPr>
            <a:r>
              <a:rPr lang="en-US" sz="2598" spc="254">
                <a:solidFill>
                  <a:srgbClr val="F5FFF5"/>
                </a:solidFill>
                <a:latin typeface="DM Sans"/>
              </a:rPr>
              <a:t>0x0000116f &lt;+54&gt;:    call    0x1030 &lt;printf@plt&gt;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28663" y="990600"/>
            <a:ext cx="6875929" cy="426382"/>
          </a:xfrm>
          <a:prstGeom prst="rect">
            <a:avLst/>
          </a:prstGeom>
        </p:spPr>
        <p:txBody>
          <a:bodyPr anchor="t" rtlCol="false" tIns="0" lIns="0" bIns="0" rIns="0">
            <a:spAutoFit/>
          </a:bodyPr>
          <a:lstStyle/>
          <a:p>
            <a:pPr algn="ctr">
              <a:lnSpc>
                <a:spcPts val="3585"/>
              </a:lnSpc>
            </a:pPr>
            <a:r>
              <a:rPr lang="en-US" sz="2598" spc="254">
                <a:solidFill>
                  <a:srgbClr val="F5FFF5"/>
                </a:solidFill>
                <a:latin typeface="DM Sans"/>
              </a:rPr>
              <a:t>0x00001141 &lt;+8&gt;:     mov    EAX,0x20  </a:t>
            </a:r>
          </a:p>
        </p:txBody>
      </p:sp>
      <p:sp>
        <p:nvSpPr>
          <p:cNvPr name="TextBox 4" id="4"/>
          <p:cNvSpPr txBox="true"/>
          <p:nvPr/>
        </p:nvSpPr>
        <p:spPr>
          <a:xfrm rot="0">
            <a:off x="834055" y="3293744"/>
            <a:ext cx="7030493" cy="426382"/>
          </a:xfrm>
          <a:prstGeom prst="rect">
            <a:avLst/>
          </a:prstGeom>
        </p:spPr>
        <p:txBody>
          <a:bodyPr anchor="t" rtlCol="false" tIns="0" lIns="0" bIns="0" rIns="0">
            <a:spAutoFit/>
          </a:bodyPr>
          <a:lstStyle/>
          <a:p>
            <a:pPr algn="ctr">
              <a:lnSpc>
                <a:spcPts val="3585"/>
              </a:lnSpc>
            </a:pPr>
            <a:r>
              <a:rPr lang="en-US" sz="2598" spc="254">
                <a:solidFill>
                  <a:srgbClr val="F5FFF5"/>
                </a:solidFill>
                <a:latin typeface="DM Sans"/>
              </a:rPr>
              <a:t>0x00001148 &lt;+15&gt;:   mov    EDX,0x38 </a:t>
            </a:r>
          </a:p>
        </p:txBody>
      </p:sp>
      <p:sp>
        <p:nvSpPr>
          <p:cNvPr name="TextBox 5" id="5"/>
          <p:cNvSpPr txBox="true"/>
          <p:nvPr/>
        </p:nvSpPr>
        <p:spPr>
          <a:xfrm rot="0">
            <a:off x="897358" y="5596551"/>
            <a:ext cx="6807233" cy="426382"/>
          </a:xfrm>
          <a:prstGeom prst="rect">
            <a:avLst/>
          </a:prstGeom>
        </p:spPr>
        <p:txBody>
          <a:bodyPr anchor="t" rtlCol="false" tIns="0" lIns="0" bIns="0" rIns="0">
            <a:spAutoFit/>
          </a:bodyPr>
          <a:lstStyle/>
          <a:p>
            <a:pPr algn="ctr">
              <a:lnSpc>
                <a:spcPts val="3585"/>
              </a:lnSpc>
            </a:pPr>
            <a:r>
              <a:rPr lang="en-US" sz="2598" spc="254">
                <a:solidFill>
                  <a:srgbClr val="F5FFF5"/>
                </a:solidFill>
                <a:latin typeface="DM Sans"/>
              </a:rPr>
              <a:t> 0x00001155 &lt;+28&gt;:   add    EAX,EDX </a:t>
            </a:r>
          </a:p>
        </p:txBody>
      </p:sp>
      <p:sp>
        <p:nvSpPr>
          <p:cNvPr name="TextBox 6" id="6"/>
          <p:cNvSpPr txBox="true"/>
          <p:nvPr/>
        </p:nvSpPr>
        <p:spPr>
          <a:xfrm rot="0">
            <a:off x="945685" y="8102613"/>
            <a:ext cx="6807233" cy="426382"/>
          </a:xfrm>
          <a:prstGeom prst="rect">
            <a:avLst/>
          </a:prstGeom>
        </p:spPr>
        <p:txBody>
          <a:bodyPr anchor="t" rtlCol="false" tIns="0" lIns="0" bIns="0" rIns="0">
            <a:spAutoFit/>
          </a:bodyPr>
          <a:lstStyle/>
          <a:p>
            <a:pPr algn="ctr">
              <a:lnSpc>
                <a:spcPts val="3585"/>
              </a:lnSpc>
            </a:pPr>
            <a:r>
              <a:rPr lang="en-US" sz="2598" spc="254">
                <a:solidFill>
                  <a:srgbClr val="F5FFF5"/>
                </a:solidFill>
                <a:latin typeface="DM Sans"/>
              </a:rPr>
              <a:t>0x00001157 &lt;+30&gt;:   mov   EBP, EAX </a:t>
            </a:r>
          </a:p>
        </p:txBody>
      </p:sp>
      <p:sp>
        <p:nvSpPr>
          <p:cNvPr name="TextBox 7" id="7"/>
          <p:cNvSpPr txBox="true"/>
          <p:nvPr/>
        </p:nvSpPr>
        <p:spPr>
          <a:xfrm rot="0">
            <a:off x="9144000" y="513229"/>
            <a:ext cx="6875929" cy="1769407"/>
          </a:xfrm>
          <a:prstGeom prst="rect">
            <a:avLst/>
          </a:prstGeom>
        </p:spPr>
        <p:txBody>
          <a:bodyPr anchor="t" rtlCol="false" tIns="0" lIns="0" bIns="0" rIns="0">
            <a:spAutoFit/>
          </a:bodyPr>
          <a:lstStyle/>
          <a:p>
            <a:pPr algn="ctr">
              <a:lnSpc>
                <a:spcPts val="3585"/>
              </a:lnSpc>
            </a:pPr>
            <a:r>
              <a:rPr lang="en-US" sz="2598" spc="254">
                <a:solidFill>
                  <a:srgbClr val="FFDE59"/>
                </a:solidFill>
                <a:latin typeface="DM Sans"/>
              </a:rPr>
              <a:t>L’operazione “mov” permette di spostare una variabile o dato da una locazione a un’altra. In questo caso, copiamo il valore 32 in EAX</a:t>
            </a:r>
          </a:p>
        </p:txBody>
      </p:sp>
      <p:sp>
        <p:nvSpPr>
          <p:cNvPr name="TextBox 8" id="8"/>
          <p:cNvSpPr txBox="true"/>
          <p:nvPr/>
        </p:nvSpPr>
        <p:spPr>
          <a:xfrm rot="0">
            <a:off x="9144000" y="2622231"/>
            <a:ext cx="6875929" cy="1769407"/>
          </a:xfrm>
          <a:prstGeom prst="rect">
            <a:avLst/>
          </a:prstGeom>
        </p:spPr>
        <p:txBody>
          <a:bodyPr anchor="t" rtlCol="false" tIns="0" lIns="0" bIns="0" rIns="0">
            <a:spAutoFit/>
          </a:bodyPr>
          <a:lstStyle/>
          <a:p>
            <a:pPr algn="ctr">
              <a:lnSpc>
                <a:spcPts val="3585"/>
              </a:lnSpc>
            </a:pPr>
            <a:r>
              <a:rPr lang="en-US" sz="2598" spc="254">
                <a:solidFill>
                  <a:srgbClr val="FFDE59"/>
                </a:solidFill>
                <a:latin typeface="DM Sans"/>
              </a:rPr>
              <a:t>L’operazione “mov” permette di spostare una variabile o dato da una locazione a un’altra. In questo caso, copiamo il valore 56 in EDX</a:t>
            </a:r>
          </a:p>
        </p:txBody>
      </p:sp>
      <p:sp>
        <p:nvSpPr>
          <p:cNvPr name="TextBox 9" id="9"/>
          <p:cNvSpPr txBox="true"/>
          <p:nvPr/>
        </p:nvSpPr>
        <p:spPr>
          <a:xfrm rot="0">
            <a:off x="9144000" y="4734538"/>
            <a:ext cx="6875929" cy="2217082"/>
          </a:xfrm>
          <a:prstGeom prst="rect">
            <a:avLst/>
          </a:prstGeom>
        </p:spPr>
        <p:txBody>
          <a:bodyPr anchor="t" rtlCol="false" tIns="0" lIns="0" bIns="0" rIns="0">
            <a:spAutoFit/>
          </a:bodyPr>
          <a:lstStyle/>
          <a:p>
            <a:pPr algn="ctr">
              <a:lnSpc>
                <a:spcPts val="3585"/>
              </a:lnSpc>
            </a:pPr>
            <a:r>
              <a:rPr lang="en-US" sz="2598" spc="254">
                <a:solidFill>
                  <a:srgbClr val="FFDE59"/>
                </a:solidFill>
                <a:latin typeface="DM Sans"/>
              </a:rPr>
              <a:t>Si utilizza l’istruzione “add” per sommare EDX al valore di EAX e salvare/aggiornare il valore di EAX con il nuovo valore dopo l’addizione, ovvero 88</a:t>
            </a:r>
          </a:p>
        </p:txBody>
      </p:sp>
      <p:sp>
        <p:nvSpPr>
          <p:cNvPr name="TextBox 10" id="10"/>
          <p:cNvSpPr txBox="true"/>
          <p:nvPr/>
        </p:nvSpPr>
        <p:spPr>
          <a:xfrm rot="0">
            <a:off x="9144000" y="7431101"/>
            <a:ext cx="6875929" cy="2217082"/>
          </a:xfrm>
          <a:prstGeom prst="rect">
            <a:avLst/>
          </a:prstGeom>
        </p:spPr>
        <p:txBody>
          <a:bodyPr anchor="t" rtlCol="false" tIns="0" lIns="0" bIns="0" rIns="0">
            <a:spAutoFit/>
          </a:bodyPr>
          <a:lstStyle/>
          <a:p>
            <a:pPr algn="ctr">
              <a:lnSpc>
                <a:spcPts val="3585"/>
              </a:lnSpc>
            </a:pPr>
            <a:r>
              <a:rPr lang="en-US" sz="2598" spc="254">
                <a:solidFill>
                  <a:srgbClr val="FFDE59"/>
                </a:solidFill>
                <a:latin typeface="DM Sans"/>
              </a:rPr>
              <a:t>L’operazione “mov” permette di spostare una variabile o dato da una locazione a un’altra. In questo caso, copiamo il valore del contenuto di EAX (88) in EBP</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385598"/>
            <a:ext cx="6675892" cy="426382"/>
          </a:xfrm>
          <a:prstGeom prst="rect">
            <a:avLst/>
          </a:prstGeom>
        </p:spPr>
        <p:txBody>
          <a:bodyPr anchor="t" rtlCol="false" tIns="0" lIns="0" bIns="0" rIns="0">
            <a:spAutoFit/>
          </a:bodyPr>
          <a:lstStyle/>
          <a:p>
            <a:pPr algn="ctr">
              <a:lnSpc>
                <a:spcPts val="3585"/>
              </a:lnSpc>
            </a:pPr>
            <a:r>
              <a:rPr lang="en-US" sz="2598" spc="254">
                <a:solidFill>
                  <a:srgbClr val="F5FFF5"/>
                </a:solidFill>
                <a:latin typeface="DM Sans"/>
              </a:rPr>
              <a:t>0x0000115a &lt;+33&gt;:</a:t>
            </a:r>
            <a:r>
              <a:rPr lang="en-US" sz="2598" spc="254">
                <a:solidFill>
                  <a:srgbClr val="F5FFF5"/>
                </a:solidFill>
                <a:latin typeface="DM Sans"/>
              </a:rPr>
              <a:t> cmp EBP,0xa</a:t>
            </a:r>
          </a:p>
        </p:txBody>
      </p:sp>
      <p:sp>
        <p:nvSpPr>
          <p:cNvPr name="TextBox 4" id="4"/>
          <p:cNvSpPr txBox="true"/>
          <p:nvPr/>
        </p:nvSpPr>
        <p:spPr>
          <a:xfrm rot="0">
            <a:off x="1028700" y="4468867"/>
            <a:ext cx="6543893" cy="874057"/>
          </a:xfrm>
          <a:prstGeom prst="rect">
            <a:avLst/>
          </a:prstGeom>
        </p:spPr>
        <p:txBody>
          <a:bodyPr anchor="t" rtlCol="false" tIns="0" lIns="0" bIns="0" rIns="0">
            <a:spAutoFit/>
          </a:bodyPr>
          <a:lstStyle/>
          <a:p>
            <a:pPr algn="ctr">
              <a:lnSpc>
                <a:spcPts val="3585"/>
              </a:lnSpc>
            </a:pPr>
            <a:r>
              <a:rPr lang="en-US" sz="2598" spc="254">
                <a:solidFill>
                  <a:srgbClr val="F5FFF5"/>
                </a:solidFill>
                <a:latin typeface="DM Sans"/>
              </a:rPr>
              <a:t>0x0000115e &lt;+37&gt;:</a:t>
            </a:r>
            <a:r>
              <a:rPr lang="en-US" sz="2598" spc="254">
                <a:solidFill>
                  <a:srgbClr val="F5FFF5"/>
                </a:solidFill>
                <a:latin typeface="DM Sans"/>
              </a:rPr>
              <a:t> jge 0x1176 &lt;main+61&gt;</a:t>
            </a:r>
          </a:p>
        </p:txBody>
      </p:sp>
      <p:sp>
        <p:nvSpPr>
          <p:cNvPr name="TextBox 5" id="5"/>
          <p:cNvSpPr txBox="true"/>
          <p:nvPr/>
        </p:nvSpPr>
        <p:spPr>
          <a:xfrm rot="0">
            <a:off x="1028700" y="7704967"/>
            <a:ext cx="6675892" cy="426382"/>
          </a:xfrm>
          <a:prstGeom prst="rect">
            <a:avLst/>
          </a:prstGeom>
        </p:spPr>
        <p:txBody>
          <a:bodyPr anchor="t" rtlCol="false" tIns="0" lIns="0" bIns="0" rIns="0">
            <a:spAutoFit/>
          </a:bodyPr>
          <a:lstStyle/>
          <a:p>
            <a:pPr algn="ctr">
              <a:lnSpc>
                <a:spcPts val="3585"/>
              </a:lnSpc>
            </a:pPr>
            <a:r>
              <a:rPr lang="en-US" sz="2598" spc="254">
                <a:solidFill>
                  <a:srgbClr val="F5FFF5"/>
                </a:solidFill>
                <a:latin typeface="DM Sans"/>
              </a:rPr>
              <a:t>0x0000116a &lt;+49&gt;: mov eax,0x0</a:t>
            </a:r>
          </a:p>
        </p:txBody>
      </p:sp>
      <p:sp>
        <p:nvSpPr>
          <p:cNvPr name="TextBox 6" id="6"/>
          <p:cNvSpPr txBox="true"/>
          <p:nvPr/>
        </p:nvSpPr>
        <p:spPr>
          <a:xfrm rot="0">
            <a:off x="8345416" y="714086"/>
            <a:ext cx="8473097" cy="2217082"/>
          </a:xfrm>
          <a:prstGeom prst="rect">
            <a:avLst/>
          </a:prstGeom>
        </p:spPr>
        <p:txBody>
          <a:bodyPr anchor="t" rtlCol="false" tIns="0" lIns="0" bIns="0" rIns="0">
            <a:spAutoFit/>
          </a:bodyPr>
          <a:lstStyle/>
          <a:p>
            <a:pPr algn="ctr">
              <a:lnSpc>
                <a:spcPts val="3585"/>
              </a:lnSpc>
            </a:pPr>
            <a:r>
              <a:rPr lang="en-US" sz="2598" spc="254">
                <a:solidFill>
                  <a:srgbClr val="FFDE59"/>
                </a:solidFill>
                <a:latin typeface="DM Sans"/>
              </a:rPr>
              <a:t>L'istruzione “cmp” confronta il valore contenuto nel registro EBP con il valore immediato 10. Dopo questa istruzione, i flag della CPU verranno aggiornati in base al risultato del confronto</a:t>
            </a:r>
          </a:p>
        </p:txBody>
      </p:sp>
      <p:sp>
        <p:nvSpPr>
          <p:cNvPr name="TextBox 7" id="7"/>
          <p:cNvSpPr txBox="true"/>
          <p:nvPr/>
        </p:nvSpPr>
        <p:spPr>
          <a:xfrm rot="0">
            <a:off x="8345416" y="3573517"/>
            <a:ext cx="8473097" cy="2664757"/>
          </a:xfrm>
          <a:prstGeom prst="rect">
            <a:avLst/>
          </a:prstGeom>
        </p:spPr>
        <p:txBody>
          <a:bodyPr anchor="t" rtlCol="false" tIns="0" lIns="0" bIns="0" rIns="0">
            <a:spAutoFit/>
          </a:bodyPr>
          <a:lstStyle/>
          <a:p>
            <a:pPr algn="ctr">
              <a:lnSpc>
                <a:spcPts val="3585"/>
              </a:lnSpc>
            </a:pPr>
            <a:r>
              <a:rPr lang="en-US" sz="2598" spc="254">
                <a:solidFill>
                  <a:srgbClr val="FFDE59"/>
                </a:solidFill>
                <a:latin typeface="DM Sans"/>
              </a:rPr>
              <a:t>L’istruzione “jge” (Jump if greater than or equal) rappresenta un salto condizionale. In questo caso, istruiamo il programma a saltare all’indirizzo 0x1176 se il paragone precedente ha mostrato che il registro messo a confronto è maggiore o uguale a 0</a:t>
            </a:r>
          </a:p>
        </p:txBody>
      </p:sp>
      <p:sp>
        <p:nvSpPr>
          <p:cNvPr name="TextBox 8" id="8"/>
          <p:cNvSpPr txBox="true"/>
          <p:nvPr/>
        </p:nvSpPr>
        <p:spPr>
          <a:xfrm rot="0">
            <a:off x="8345416" y="7145085"/>
            <a:ext cx="8473097" cy="1321732"/>
          </a:xfrm>
          <a:prstGeom prst="rect">
            <a:avLst/>
          </a:prstGeom>
        </p:spPr>
        <p:txBody>
          <a:bodyPr anchor="t" rtlCol="false" tIns="0" lIns="0" bIns="0" rIns="0">
            <a:spAutoFit/>
          </a:bodyPr>
          <a:lstStyle/>
          <a:p>
            <a:pPr algn="ctr">
              <a:lnSpc>
                <a:spcPts val="3585"/>
              </a:lnSpc>
            </a:pPr>
            <a:r>
              <a:rPr lang="en-US" sz="2598" spc="254">
                <a:solidFill>
                  <a:srgbClr val="FFDE59"/>
                </a:solidFill>
                <a:latin typeface="DM Sans"/>
              </a:rPr>
              <a:t>L’operazione “mov” permette di spostare una variabile o dato da una locazione a un’altra. In questo caso, copiamo il valore 0 in eax</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237703" y="1792881"/>
            <a:ext cx="9884206" cy="5798482"/>
          </a:xfrm>
          <a:prstGeom prst="rect">
            <a:avLst/>
          </a:prstGeom>
        </p:spPr>
        <p:txBody>
          <a:bodyPr anchor="t" rtlCol="false" tIns="0" lIns="0" bIns="0" rIns="0">
            <a:spAutoFit/>
          </a:bodyPr>
          <a:lstStyle/>
          <a:p>
            <a:pPr algn="ctr">
              <a:lnSpc>
                <a:spcPts val="3585"/>
              </a:lnSpc>
            </a:pPr>
            <a:r>
              <a:rPr lang="en-US" sz="2598" spc="254">
                <a:solidFill>
                  <a:srgbClr val="FFDE59"/>
                </a:solidFill>
                <a:latin typeface="DM Sans"/>
              </a:rPr>
              <a:t>L’istruzione “call” esegue una chiamata a una funzione precisa, in questo caso “printf”, che si trova all’indirizzo di memoria 0x1030 e a cui passerà i relativi argomenti da stampare a schermo.</a:t>
            </a:r>
          </a:p>
          <a:p>
            <a:pPr algn="ctr">
              <a:lnSpc>
                <a:spcPts val="3585"/>
              </a:lnSpc>
            </a:pPr>
            <a:r>
              <a:rPr lang="en-US" sz="2598" spc="254">
                <a:solidFill>
                  <a:srgbClr val="FFDE59"/>
                </a:solidFill>
                <a:latin typeface="DM Sans"/>
              </a:rPr>
              <a:t>“printf@plt”, invece, si può definire un wrapper che risolve dinamicamente il simbolo al momento dell’avvio del programma.</a:t>
            </a:r>
          </a:p>
          <a:p>
            <a:pPr algn="ctr">
              <a:lnSpc>
                <a:spcPts val="3585"/>
              </a:lnSpc>
            </a:pPr>
            <a:r>
              <a:rPr lang="en-US" sz="2598" spc="254">
                <a:solidFill>
                  <a:srgbClr val="FFDE59"/>
                </a:solidFill>
                <a:latin typeface="DM Sans"/>
              </a:rPr>
              <a:t>Il wrapper è descrivibile come una porzione di codice che incorpora e incapsula un’altra funzione. Una sorta di strato intermedio fra il codice che esegue la chiamata e la funzione che viene chiamata, svolgendo una varietà di compiti aggiuntivi o di gestione prima e dopo la chiamata alla funzione reale.</a:t>
            </a:r>
          </a:p>
        </p:txBody>
      </p:sp>
      <p:sp>
        <p:nvSpPr>
          <p:cNvPr name="TextBox 4" id="4"/>
          <p:cNvSpPr txBox="true"/>
          <p:nvPr/>
        </p:nvSpPr>
        <p:spPr>
          <a:xfrm rot="0">
            <a:off x="1028700" y="4478931"/>
            <a:ext cx="5728135" cy="874057"/>
          </a:xfrm>
          <a:prstGeom prst="rect">
            <a:avLst/>
          </a:prstGeom>
        </p:spPr>
        <p:txBody>
          <a:bodyPr anchor="t" rtlCol="false" tIns="0" lIns="0" bIns="0" rIns="0">
            <a:spAutoFit/>
          </a:bodyPr>
          <a:lstStyle/>
          <a:p>
            <a:pPr algn="ctr">
              <a:lnSpc>
                <a:spcPts val="3585"/>
              </a:lnSpc>
            </a:pPr>
            <a:r>
              <a:rPr lang="en-US" sz="2598" spc="254">
                <a:solidFill>
                  <a:srgbClr val="F5FFF5"/>
                </a:solidFill>
                <a:latin typeface="DM Sans"/>
              </a:rPr>
              <a:t>0x0000116f &lt;+54&gt;:</a:t>
            </a:r>
            <a:r>
              <a:rPr lang="en-US" sz="2598" spc="254">
                <a:solidFill>
                  <a:srgbClr val="F5FFF5"/>
                </a:solidFill>
                <a:latin typeface="DM Sans"/>
              </a:rPr>
              <a:t> call 0x1030 &lt;printf@plt&gt;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201897" y="2620785"/>
            <a:ext cx="9884206" cy="5350807"/>
          </a:xfrm>
          <a:prstGeom prst="rect">
            <a:avLst/>
          </a:prstGeom>
        </p:spPr>
        <p:txBody>
          <a:bodyPr anchor="t" rtlCol="false" tIns="0" lIns="0" bIns="0" rIns="0">
            <a:spAutoFit/>
          </a:bodyPr>
          <a:lstStyle/>
          <a:p>
            <a:pPr algn="ctr">
              <a:lnSpc>
                <a:spcPts val="3585"/>
              </a:lnSpc>
            </a:pPr>
            <a:r>
              <a:rPr lang="en-US" sz="2598" spc="254">
                <a:solidFill>
                  <a:srgbClr val="FFDE59"/>
                </a:solidFill>
                <a:latin typeface="DM Sans"/>
              </a:rPr>
              <a:t>Tutte le istruzioni compongono delle righe di codice assembly che assegnano dei valori ai registri EAX (32) ed EDX (56), andando poi a sommarli.</a:t>
            </a:r>
          </a:p>
          <a:p>
            <a:pPr algn="ctr">
              <a:lnSpc>
                <a:spcPts val="3585"/>
              </a:lnSpc>
            </a:pPr>
            <a:r>
              <a:rPr lang="en-US" sz="2598" spc="254">
                <a:solidFill>
                  <a:srgbClr val="FFDE59"/>
                </a:solidFill>
                <a:latin typeface="DM Sans"/>
              </a:rPr>
              <a:t>Copiando il valore di EAX (88) poi in EBP, andrà a comparare il valore di EBP a 10.</a:t>
            </a:r>
          </a:p>
          <a:p>
            <a:pPr algn="ctr">
              <a:lnSpc>
                <a:spcPts val="3585"/>
              </a:lnSpc>
            </a:pPr>
            <a:r>
              <a:rPr lang="en-US" sz="2598" spc="254">
                <a:solidFill>
                  <a:srgbClr val="FFDE59"/>
                </a:solidFill>
                <a:latin typeface="DM Sans"/>
              </a:rPr>
              <a:t>Le righe di codice, avendo attestato che EBP (88) è maggiore o uguale a 10, riallocheranno la memoria in un altro indirizzo di memoria.</a:t>
            </a:r>
          </a:p>
          <a:p>
            <a:pPr algn="ctr">
              <a:lnSpc>
                <a:spcPts val="3585"/>
              </a:lnSpc>
            </a:pPr>
          </a:p>
          <a:p>
            <a:pPr algn="ctr">
              <a:lnSpc>
                <a:spcPts val="3585"/>
              </a:lnSpc>
            </a:pPr>
            <a:r>
              <a:rPr lang="en-US" sz="2598" spc="254">
                <a:solidFill>
                  <a:srgbClr val="FFDE59"/>
                </a:solidFill>
                <a:latin typeface="DM Sans"/>
              </a:rPr>
              <a:t>Poi assegnando un nuovo valore 0 ad EAX, chiamiamo la funzione printf che ci stamperà a schermo il valore di EAX, ovvero 0.</a:t>
            </a:r>
          </a:p>
        </p:txBody>
      </p:sp>
      <p:sp>
        <p:nvSpPr>
          <p:cNvPr name="TextBox 4" id="4"/>
          <p:cNvSpPr txBox="true"/>
          <p:nvPr/>
        </p:nvSpPr>
        <p:spPr>
          <a:xfrm rot="0">
            <a:off x="4618035" y="300339"/>
            <a:ext cx="9051929" cy="1702517"/>
          </a:xfrm>
          <a:prstGeom prst="rect">
            <a:avLst/>
          </a:prstGeom>
        </p:spPr>
        <p:txBody>
          <a:bodyPr anchor="t" rtlCol="false" tIns="0" lIns="0" bIns="0" rIns="0">
            <a:spAutoFit/>
          </a:bodyPr>
          <a:lstStyle/>
          <a:p>
            <a:pPr algn="ctr">
              <a:lnSpc>
                <a:spcPts val="13948"/>
              </a:lnSpc>
            </a:pPr>
            <a:r>
              <a:rPr lang="en-US" sz="10107" spc="990">
                <a:solidFill>
                  <a:srgbClr val="FFFFFF"/>
                </a:solidFill>
                <a:latin typeface="Oswald Bold"/>
              </a:rPr>
              <a:t>IN DEFINITIVA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DAF8xJvL7wM</dc:identifier>
  <dcterms:modified xsi:type="dcterms:W3CDTF">2011-08-01T06:04:30Z</dcterms:modified>
  <cp:revision>1</cp:revision>
  <dc:title>PRATICA S10/L3</dc:title>
</cp:coreProperties>
</file>