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uce" charset="1" panose="00000500000000000000"/>
      <p:regular r:id="rId10"/>
    </p:embeddedFont>
    <p:embeddedFont>
      <p:font typeface="Open Sauce Bold" charset="1" panose="00000800000000000000"/>
      <p:regular r:id="rId11"/>
    </p:embeddedFont>
    <p:embeddedFont>
      <p:font typeface="Open Sauce Italics" charset="1" panose="00000500000000000000"/>
      <p:regular r:id="rId12"/>
    </p:embeddedFont>
    <p:embeddedFont>
      <p:font typeface="Open Sauce Bold Italics" charset="1" panose="00000800000000000000"/>
      <p:regular r:id="rId13"/>
    </p:embeddedFont>
    <p:embeddedFont>
      <p:font typeface="Open Sauce Light" charset="1" panose="00000400000000000000"/>
      <p:regular r:id="rId14"/>
    </p:embeddedFont>
    <p:embeddedFont>
      <p:font typeface="Open Sauce Light Italics" charset="1" panose="00000400000000000000"/>
      <p:regular r:id="rId15"/>
    </p:embeddedFont>
    <p:embeddedFont>
      <p:font typeface="Open Sauce Medium" charset="1" panose="00000600000000000000"/>
      <p:regular r:id="rId16"/>
    </p:embeddedFont>
    <p:embeddedFont>
      <p:font typeface="Open Sauce Medium Italics" charset="1" panose="00000600000000000000"/>
      <p:regular r:id="rId17"/>
    </p:embeddedFont>
    <p:embeddedFont>
      <p:font typeface="Open Sauce Semi-Bold" charset="1" panose="00000700000000000000"/>
      <p:regular r:id="rId18"/>
    </p:embeddedFont>
    <p:embeddedFont>
      <p:font typeface="Open Sauce Semi-Bold Italics" charset="1" panose="00000700000000000000"/>
      <p:regular r:id="rId19"/>
    </p:embeddedFont>
    <p:embeddedFont>
      <p:font typeface="Open Sauce Heavy" charset="1" panose="00000A00000000000000"/>
      <p:regular r:id="rId20"/>
    </p:embeddedFont>
    <p:embeddedFont>
      <p:font typeface="Open Sauce Heavy Italics" charset="1" panose="00000A00000000000000"/>
      <p:regular r:id="rId21"/>
    </p:embeddedFont>
    <p:embeddedFont>
      <p:font typeface="Open Sans" charset="1" panose="020B0606030504020204"/>
      <p:regular r:id="rId22"/>
    </p:embeddedFont>
    <p:embeddedFont>
      <p:font typeface="Open Sans Bold" charset="1" panose="020B0806030504020204"/>
      <p:regular r:id="rId23"/>
    </p:embeddedFont>
    <p:embeddedFont>
      <p:font typeface="Open Sans Italics" charset="1" panose="020B0606030504020204"/>
      <p:regular r:id="rId24"/>
    </p:embeddedFont>
    <p:embeddedFont>
      <p:font typeface="Open Sans Bold Italics" charset="1" panose="020B0806030504020204"/>
      <p:regular r:id="rId25"/>
    </p:embeddedFont>
    <p:embeddedFont>
      <p:font typeface="Open Sans Light" charset="1" panose="020B0306030504020204"/>
      <p:regular r:id="rId26"/>
    </p:embeddedFont>
    <p:embeddedFont>
      <p:font typeface="Open Sans Light Italics" charset="1" panose="020B0306030504020204"/>
      <p:regular r:id="rId27"/>
    </p:embeddedFont>
    <p:embeddedFont>
      <p:font typeface="Open Sans Ultra-Bold" charset="1" panose="00000000000000000000"/>
      <p:regular r:id="rId28"/>
    </p:embeddedFont>
    <p:embeddedFont>
      <p:font typeface="Open Sans Ultra-Bold Italic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456" t="-50321" r="-1345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25891" y="3936709"/>
            <a:ext cx="7636218" cy="1035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0"/>
              </a:lnSpc>
            </a:pPr>
            <a:r>
              <a:rPr lang="en-US" sz="7204">
                <a:solidFill>
                  <a:srgbClr val="FFFFFF"/>
                </a:solidFill>
                <a:latin typeface="Open Sauce Heavy"/>
              </a:rPr>
              <a:t>Buffer Overflow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56170" y="5472164"/>
            <a:ext cx="1197566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Segmentation Fault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81650" y="9201150"/>
            <a:ext cx="357765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u="sng">
                <a:solidFill>
                  <a:srgbClr val="FFFFFF"/>
                </a:solidFill>
                <a:latin typeface="Open Sans Bold Italics"/>
              </a:rPr>
              <a:t>Mattia Chiriatti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4350"/>
            <a:ext cx="357765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Bold Italics"/>
              </a:rPr>
              <a:t>Esercizio S7/L4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456" t="-50321" r="-1345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56170" y="2724348"/>
            <a:ext cx="1197566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Bold"/>
              </a:rPr>
              <a:t>Cos’è il Segmentation Fault?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835650" y="4513836"/>
            <a:ext cx="5423650" cy="3615767"/>
          </a:xfrm>
          <a:custGeom>
            <a:avLst/>
            <a:gdLst/>
            <a:ahLst/>
            <a:cxnLst/>
            <a:rect r="r" b="b" t="t" l="l"/>
            <a:pathLst>
              <a:path h="3615767" w="5423650">
                <a:moveTo>
                  <a:pt x="0" y="0"/>
                </a:moveTo>
                <a:lnTo>
                  <a:pt x="5423650" y="0"/>
                </a:lnTo>
                <a:lnTo>
                  <a:pt x="5423650" y="3615767"/>
                </a:lnTo>
                <a:lnTo>
                  <a:pt x="0" y="3615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25891" y="1085850"/>
            <a:ext cx="7636218" cy="1035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0"/>
              </a:lnSpc>
            </a:pPr>
            <a:r>
              <a:rPr lang="en-US" sz="7204">
                <a:solidFill>
                  <a:srgbClr val="FFFFFF"/>
                </a:solidFill>
                <a:latin typeface="Open Sauce Heavy"/>
              </a:rPr>
              <a:t>Buffer Overflow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169070"/>
            <a:ext cx="10335370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FFFF"/>
                </a:solidFill>
                <a:latin typeface="Open Sans Bold"/>
              </a:rPr>
              <a:t>Errore di memoria che si presenta quando un programma cerca inavvertitamente di scrivere su una posizione di memoria dove non gli è permesso scrivere.</a:t>
            </a: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FFFFFF"/>
                </a:solidFill>
                <a:latin typeface="Open Sans Bold"/>
              </a:rPr>
              <a:t>Andiamo, quindi, a vedere come rimediare a un Segmentation Fault con un programma volutamente vulnerabile al BOF (Buffer OverFlow) in C.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456" t="-50321" r="-1345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0742" y="3874318"/>
            <a:ext cx="6764738" cy="5217484"/>
          </a:xfrm>
          <a:custGeom>
            <a:avLst/>
            <a:gdLst/>
            <a:ahLst/>
            <a:cxnLst/>
            <a:rect r="r" b="b" t="t" l="l"/>
            <a:pathLst>
              <a:path h="5217484" w="6764738">
                <a:moveTo>
                  <a:pt x="0" y="0"/>
                </a:moveTo>
                <a:lnTo>
                  <a:pt x="6764738" y="0"/>
                </a:lnTo>
                <a:lnTo>
                  <a:pt x="6764738" y="5217484"/>
                </a:lnTo>
                <a:lnTo>
                  <a:pt x="0" y="52174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10742" y="1479147"/>
            <a:ext cx="6764738" cy="1281426"/>
          </a:xfrm>
          <a:custGeom>
            <a:avLst/>
            <a:gdLst/>
            <a:ahLst/>
            <a:cxnLst/>
            <a:rect r="r" b="b" t="t" l="l"/>
            <a:pathLst>
              <a:path h="1281426" w="6764738">
                <a:moveTo>
                  <a:pt x="0" y="0"/>
                </a:moveTo>
                <a:lnTo>
                  <a:pt x="6764738" y="0"/>
                </a:lnTo>
                <a:lnTo>
                  <a:pt x="6764738" y="1281426"/>
                </a:lnTo>
                <a:lnTo>
                  <a:pt x="0" y="12814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49873" y="3203936"/>
            <a:ext cx="7894127" cy="327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1"/>
              </a:lnSpc>
            </a:pPr>
            <a:r>
              <a:rPr lang="en-US" sz="3093">
                <a:solidFill>
                  <a:srgbClr val="FFFFFF"/>
                </a:solidFill>
                <a:latin typeface="Open Sans Bold"/>
              </a:rPr>
              <a:t>Preliminarmente, creiamo un nuovo file di testo con estensione “.c” col comando “nano”.</a:t>
            </a:r>
          </a:p>
          <a:p>
            <a:pPr algn="ctr">
              <a:lnSpc>
                <a:spcPts val="4331"/>
              </a:lnSpc>
            </a:pPr>
          </a:p>
          <a:p>
            <a:pPr algn="ctr">
              <a:lnSpc>
                <a:spcPts val="4331"/>
              </a:lnSpc>
            </a:pPr>
            <a:r>
              <a:rPr lang="en-US" sz="3093">
                <a:solidFill>
                  <a:srgbClr val="FFFFFF"/>
                </a:solidFill>
                <a:latin typeface="Open Sans Bold"/>
              </a:rPr>
              <a:t>Andiamo a riportare il codice così come da istruzioni dell’esercizio.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456" t="-50321" r="-1345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07456" y="2018689"/>
            <a:ext cx="6251844" cy="2196594"/>
          </a:xfrm>
          <a:custGeom>
            <a:avLst/>
            <a:gdLst/>
            <a:ahLst/>
            <a:cxnLst/>
            <a:rect r="r" b="b" t="t" l="l"/>
            <a:pathLst>
              <a:path h="2196594" w="6251844">
                <a:moveTo>
                  <a:pt x="0" y="0"/>
                </a:moveTo>
                <a:lnTo>
                  <a:pt x="6251844" y="0"/>
                </a:lnTo>
                <a:lnTo>
                  <a:pt x="6251844" y="2196594"/>
                </a:lnTo>
                <a:lnTo>
                  <a:pt x="0" y="21965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07456" y="5475795"/>
            <a:ext cx="6251844" cy="1531064"/>
          </a:xfrm>
          <a:custGeom>
            <a:avLst/>
            <a:gdLst/>
            <a:ahLst/>
            <a:cxnLst/>
            <a:rect r="r" b="b" t="t" l="l"/>
            <a:pathLst>
              <a:path h="1531064" w="6251844">
                <a:moveTo>
                  <a:pt x="0" y="0"/>
                </a:moveTo>
                <a:lnTo>
                  <a:pt x="6251844" y="0"/>
                </a:lnTo>
                <a:lnTo>
                  <a:pt x="6251844" y="1531064"/>
                </a:lnTo>
                <a:lnTo>
                  <a:pt x="0" y="15310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24897"/>
            <a:ext cx="7894127" cy="8780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1"/>
              </a:lnSpc>
            </a:pPr>
            <a:r>
              <a:rPr lang="en-US" sz="3093">
                <a:solidFill>
                  <a:srgbClr val="FFFFFF"/>
                </a:solidFill>
                <a:latin typeface="Open Sans Bold"/>
              </a:rPr>
              <a:t>Dopo aver scritto il file C e averlo salvato correttamente, bisognerà compilarlo col comando “gcc -c nome_file - o nome_file”.</a:t>
            </a:r>
          </a:p>
          <a:p>
            <a:pPr algn="ctr">
              <a:lnSpc>
                <a:spcPts val="4331"/>
              </a:lnSpc>
            </a:pPr>
          </a:p>
          <a:p>
            <a:pPr algn="ctr">
              <a:lnSpc>
                <a:spcPts val="4331"/>
              </a:lnSpc>
            </a:pPr>
            <a:r>
              <a:rPr lang="en-US" sz="3093">
                <a:solidFill>
                  <a:srgbClr val="FFFFFF"/>
                </a:solidFill>
                <a:latin typeface="Open Sans Bold"/>
              </a:rPr>
              <a:t>Per via di un bug non noto, sul mio Kali si renderà necessario anche assegnare nuovamente i permessi a tale file, e vado a usare il comando “chmod” specificando i tipi di permessi da assegnare a ogni utente.</a:t>
            </a:r>
          </a:p>
          <a:p>
            <a:pPr algn="ctr">
              <a:lnSpc>
                <a:spcPts val="4331"/>
              </a:lnSpc>
            </a:pPr>
          </a:p>
          <a:p>
            <a:pPr algn="ctr">
              <a:lnSpc>
                <a:spcPts val="4331"/>
              </a:lnSpc>
            </a:pPr>
            <a:r>
              <a:rPr lang="en-US" sz="3093">
                <a:solidFill>
                  <a:srgbClr val="FFFFFF"/>
                </a:solidFill>
                <a:latin typeface="Open Sans Bold"/>
              </a:rPr>
              <a:t>Il programma in C, però, non partirà per un errore in esecuzione. Rispetto alla traccia dell’esercizio, quindi, dovremmo cambiare approccio.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456" t="-50321" r="-1345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781159"/>
            <a:ext cx="8115300" cy="2807372"/>
          </a:xfrm>
          <a:custGeom>
            <a:avLst/>
            <a:gdLst/>
            <a:ahLst/>
            <a:cxnLst/>
            <a:rect r="r" b="b" t="t" l="l"/>
            <a:pathLst>
              <a:path h="2807372" w="8115300">
                <a:moveTo>
                  <a:pt x="0" y="0"/>
                </a:moveTo>
                <a:lnTo>
                  <a:pt x="8115300" y="0"/>
                </a:lnTo>
                <a:lnTo>
                  <a:pt x="8115300" y="2807372"/>
                </a:lnTo>
                <a:lnTo>
                  <a:pt x="0" y="2807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5558277"/>
            <a:ext cx="8115300" cy="3970389"/>
          </a:xfrm>
          <a:custGeom>
            <a:avLst/>
            <a:gdLst/>
            <a:ahLst/>
            <a:cxnLst/>
            <a:rect r="r" b="b" t="t" l="l"/>
            <a:pathLst>
              <a:path h="3970389" w="8115300">
                <a:moveTo>
                  <a:pt x="0" y="0"/>
                </a:moveTo>
                <a:lnTo>
                  <a:pt x="8115300" y="0"/>
                </a:lnTo>
                <a:lnTo>
                  <a:pt x="8115300" y="3970388"/>
                </a:lnTo>
                <a:lnTo>
                  <a:pt x="0" y="3970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08483" y="2788787"/>
            <a:ext cx="7894127" cy="4929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1"/>
              </a:lnSpc>
            </a:pPr>
            <a:r>
              <a:rPr lang="en-US" sz="3093">
                <a:solidFill>
                  <a:srgbClr val="FFFFFF"/>
                </a:solidFill>
                <a:latin typeface="Open Sans Bold"/>
              </a:rPr>
              <a:t>Andiamo a installare nuovamente “gcc”, ovvero il compilatore Linux di C.</a:t>
            </a:r>
          </a:p>
          <a:p>
            <a:pPr algn="ctr">
              <a:lnSpc>
                <a:spcPts val="4331"/>
              </a:lnSpc>
            </a:pPr>
          </a:p>
          <a:p>
            <a:pPr algn="ctr">
              <a:lnSpc>
                <a:spcPts val="4331"/>
              </a:lnSpc>
            </a:pPr>
            <a:r>
              <a:rPr lang="en-US" sz="3093">
                <a:solidFill>
                  <a:srgbClr val="FFFFFF"/>
                </a:solidFill>
                <a:latin typeface="Open Sans Bold"/>
              </a:rPr>
              <a:t>Una volta installato, avviamo il nostro programma BOF.c con gcc.</a:t>
            </a:r>
          </a:p>
          <a:p>
            <a:pPr algn="ctr">
              <a:lnSpc>
                <a:spcPts val="4331"/>
              </a:lnSpc>
            </a:pPr>
          </a:p>
          <a:p>
            <a:pPr algn="ctr">
              <a:lnSpc>
                <a:spcPts val="4331"/>
              </a:lnSpc>
            </a:pPr>
            <a:r>
              <a:rPr lang="en-US" sz="3093">
                <a:solidFill>
                  <a:srgbClr val="FFFFFF"/>
                </a:solidFill>
                <a:latin typeface="Open Sans Bold"/>
              </a:rPr>
              <a:t>In questo caso, avremo un nuovo file chiamato “a.out” che rappresenterà il nostro programma C.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456" t="-50321" r="-1345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24108" y="3388521"/>
            <a:ext cx="8251525" cy="3236993"/>
          </a:xfrm>
          <a:custGeom>
            <a:avLst/>
            <a:gdLst/>
            <a:ahLst/>
            <a:cxnLst/>
            <a:rect r="r" b="b" t="t" l="l"/>
            <a:pathLst>
              <a:path h="3236993" w="8251525">
                <a:moveTo>
                  <a:pt x="0" y="0"/>
                </a:moveTo>
                <a:lnTo>
                  <a:pt x="8251526" y="0"/>
                </a:lnTo>
                <a:lnTo>
                  <a:pt x="8251526" y="3236993"/>
                </a:lnTo>
                <a:lnTo>
                  <a:pt x="0" y="32369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9788" y="2375177"/>
            <a:ext cx="7894127" cy="5479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1"/>
              </a:lnSpc>
            </a:pPr>
            <a:r>
              <a:rPr lang="en-US" sz="3093">
                <a:solidFill>
                  <a:srgbClr val="FFFFFF"/>
                </a:solidFill>
                <a:latin typeface="Open Sans Bold"/>
              </a:rPr>
              <a:t>Avviato il programma, avremo un risultato come quello in figura.</a:t>
            </a:r>
          </a:p>
          <a:p>
            <a:pPr algn="ctr">
              <a:lnSpc>
                <a:spcPts val="4331"/>
              </a:lnSpc>
            </a:pPr>
          </a:p>
          <a:p>
            <a:pPr algn="ctr">
              <a:lnSpc>
                <a:spcPts val="4331"/>
              </a:lnSpc>
            </a:pPr>
            <a:r>
              <a:rPr lang="en-US" sz="3093">
                <a:solidFill>
                  <a:srgbClr val="FFFFFF"/>
                </a:solidFill>
                <a:latin typeface="Open Sans Bold"/>
              </a:rPr>
              <a:t>In alto, abbiamo inserito 5 caratteri e il programma non dà alcun problema.</a:t>
            </a:r>
          </a:p>
          <a:p>
            <a:pPr algn="ctr">
              <a:lnSpc>
                <a:spcPts val="4331"/>
              </a:lnSpc>
            </a:pPr>
          </a:p>
          <a:p>
            <a:pPr algn="ctr">
              <a:lnSpc>
                <a:spcPts val="4331"/>
              </a:lnSpc>
            </a:pPr>
            <a:r>
              <a:rPr lang="en-US" sz="3093">
                <a:solidFill>
                  <a:srgbClr val="FFFFFF"/>
                </a:solidFill>
                <a:latin typeface="Open Sans Bold"/>
              </a:rPr>
              <a:t>Se invece andiamo a inserirne 30, per esempio, abbiamo un errore molto importante:</a:t>
            </a:r>
          </a:p>
          <a:p>
            <a:pPr algn="ctr">
              <a:lnSpc>
                <a:spcPts val="4331"/>
              </a:lnSpc>
            </a:pPr>
            <a:r>
              <a:rPr lang="en-US" sz="3093">
                <a:solidFill>
                  <a:srgbClr val="FFFFFF"/>
                </a:solidFill>
                <a:latin typeface="Open Sans Bold"/>
              </a:rPr>
              <a:t>il Segmentation Fault.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456" t="-50321" r="-1345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54907" y="2348650"/>
            <a:ext cx="6804393" cy="5211876"/>
          </a:xfrm>
          <a:custGeom>
            <a:avLst/>
            <a:gdLst/>
            <a:ahLst/>
            <a:cxnLst/>
            <a:rect r="r" b="b" t="t" l="l"/>
            <a:pathLst>
              <a:path h="5211876" w="6804393">
                <a:moveTo>
                  <a:pt x="0" y="0"/>
                </a:moveTo>
                <a:lnTo>
                  <a:pt x="6804393" y="0"/>
                </a:lnTo>
                <a:lnTo>
                  <a:pt x="6804393" y="5211876"/>
                </a:lnTo>
                <a:lnTo>
                  <a:pt x="0" y="52118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08483" y="2736358"/>
            <a:ext cx="7894127" cy="4379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1"/>
              </a:lnSpc>
            </a:pPr>
            <a:r>
              <a:rPr lang="en-US" sz="3093">
                <a:solidFill>
                  <a:srgbClr val="FFFFFF"/>
                </a:solidFill>
                <a:latin typeface="Open Sans Bold"/>
              </a:rPr>
              <a:t>Per prevenire il Segmentation Fault, in questo caso, andiamo a modificare il documento di testo del nostro programma in C.</a:t>
            </a:r>
          </a:p>
          <a:p>
            <a:pPr algn="ctr">
              <a:lnSpc>
                <a:spcPts val="4331"/>
              </a:lnSpc>
            </a:pPr>
          </a:p>
          <a:p>
            <a:pPr algn="ctr">
              <a:lnSpc>
                <a:spcPts val="4331"/>
              </a:lnSpc>
            </a:pPr>
            <a:r>
              <a:rPr lang="en-US" sz="3093">
                <a:solidFill>
                  <a:srgbClr val="FFFFFF"/>
                </a:solidFill>
                <a:latin typeface="Open Sans Bold"/>
              </a:rPr>
              <a:t>Andiamo a modificare il limite massimo del nostro buffer, portandolo da 10 a 30 come indicato in rosso.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456" t="-50321" r="-1345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4400772"/>
            <a:ext cx="7887062" cy="1485456"/>
          </a:xfrm>
          <a:custGeom>
            <a:avLst/>
            <a:gdLst/>
            <a:ahLst/>
            <a:cxnLst/>
            <a:rect r="r" b="b" t="t" l="l"/>
            <a:pathLst>
              <a:path h="1485456" w="7887062">
                <a:moveTo>
                  <a:pt x="0" y="0"/>
                </a:moveTo>
                <a:lnTo>
                  <a:pt x="7887062" y="0"/>
                </a:lnTo>
                <a:lnTo>
                  <a:pt x="7887062" y="1485456"/>
                </a:lnTo>
                <a:lnTo>
                  <a:pt x="0" y="14854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203968"/>
            <a:ext cx="7894127" cy="6029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1"/>
              </a:lnSpc>
            </a:pPr>
            <a:r>
              <a:rPr lang="en-US" sz="3093">
                <a:solidFill>
                  <a:srgbClr val="FFFFFF"/>
                </a:solidFill>
                <a:latin typeface="Open Sans Bold"/>
              </a:rPr>
              <a:t>Ed ecco che, dopo averlo compilato nuovamente, il nostro programma sarà in grado di ripartire correttamente i caratteri inseriti dall’utente nella memoria volatile senza problemi.</a:t>
            </a:r>
          </a:p>
          <a:p>
            <a:pPr algn="ctr">
              <a:lnSpc>
                <a:spcPts val="4331"/>
              </a:lnSpc>
            </a:pPr>
          </a:p>
          <a:p>
            <a:pPr algn="ctr">
              <a:lnSpc>
                <a:spcPts val="4331"/>
              </a:lnSpc>
            </a:pPr>
            <a:r>
              <a:rPr lang="en-US" sz="3093">
                <a:solidFill>
                  <a:srgbClr val="FFFFFF"/>
                </a:solidFill>
                <a:latin typeface="Open Sans Bold"/>
              </a:rPr>
              <a:t>Qualora avessimo bisogno di inserire ulteriori caratteri, basterà quindi agire nuovamente a livello di scrittura, cambiando il numero di caratteri inseribili come nella slide precedente.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DAF64HLLQzM</dc:identifier>
  <dcterms:modified xsi:type="dcterms:W3CDTF">2011-08-01T06:04:30Z</dcterms:modified>
  <cp:revision>1</cp:revision>
  <dc:title>Preliminarmente, creiamo un nuovo file di testo con estensione “.c” col comando “nano”. Andiamo a riportare il codice così come da istruzioni dell’esercizio.</dc:title>
</cp:coreProperties>
</file>