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eue Machina" charset="1" panose="00000500000000000000"/>
      <p:regular r:id="rId10"/>
    </p:embeddedFont>
    <p:embeddedFont>
      <p:font typeface="Neue Machina Light" charset="1" panose="00000400000000000000"/>
      <p:regular r:id="rId11"/>
    </p:embeddedFont>
    <p:embeddedFont>
      <p:font typeface="Neue Machina Ultra-Bold" charset="1" panose="000009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5.pn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9.png" Type="http://schemas.openxmlformats.org/officeDocument/2006/relationships/image"/><Relationship Id="rId12"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4.png" Type="http://schemas.openxmlformats.org/officeDocument/2006/relationships/image"/><Relationship Id="rId12"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6.png" Type="http://schemas.openxmlformats.org/officeDocument/2006/relationships/image"/><Relationship Id="rId12"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8.png" Type="http://schemas.openxmlformats.org/officeDocument/2006/relationships/image"/><Relationship Id="rId12"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0.png" Type="http://schemas.openxmlformats.org/officeDocument/2006/relationships/image"/><Relationship Id="rId12"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2.png" Type="http://schemas.openxmlformats.org/officeDocument/2006/relationships/image"/><Relationship Id="rId12"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TextBox 8" id="8"/>
          <p:cNvSpPr txBox="true"/>
          <p:nvPr/>
        </p:nvSpPr>
        <p:spPr>
          <a:xfrm rot="0">
            <a:off x="1028700" y="1444877"/>
            <a:ext cx="15905404" cy="6797675"/>
          </a:xfrm>
          <a:prstGeom prst="rect">
            <a:avLst/>
          </a:prstGeom>
        </p:spPr>
        <p:txBody>
          <a:bodyPr anchor="t" rtlCol="false" tIns="0" lIns="0" bIns="0" rIns="0">
            <a:spAutoFit/>
          </a:bodyPr>
          <a:lstStyle/>
          <a:p>
            <a:pPr algn="ctr">
              <a:lnSpc>
                <a:spcPts val="4900"/>
              </a:lnSpc>
            </a:pPr>
            <a:r>
              <a:rPr lang="en-US" sz="3500">
                <a:solidFill>
                  <a:srgbClr val="FFFFFF"/>
                </a:solidFill>
                <a:latin typeface="Neue Machina Ultra-Bold"/>
              </a:rPr>
              <a:t>Configurate il vostro laboratorio virtuale in modo tale che la macchina Metasploitable sia raggiungibile dalla macchina Kali Linux. </a:t>
            </a:r>
          </a:p>
          <a:p>
            <a:pPr algn="ctr">
              <a:lnSpc>
                <a:spcPts val="4900"/>
              </a:lnSpc>
            </a:pPr>
            <a:r>
              <a:rPr lang="en-US" sz="3500">
                <a:solidFill>
                  <a:srgbClr val="FFFFFF"/>
                </a:solidFill>
                <a:latin typeface="Neue Machina Ultra-Bold"/>
              </a:rPr>
              <a:t>Assicuratevi che ci sia comunicazione tra le due macchine. Lo scopo dell’esercizio di oggi è sfruttare la vulnerabilità di «file upload» presente sulla DVWA per prendere controllo della macchina ed eseguire dei comandi da remoto tramite una shell in PHP. </a:t>
            </a:r>
          </a:p>
          <a:p>
            <a:pPr algn="ctr">
              <a:lnSpc>
                <a:spcPts val="4900"/>
              </a:lnSpc>
            </a:pPr>
            <a:r>
              <a:rPr lang="en-US" sz="3500">
                <a:solidFill>
                  <a:srgbClr val="FFFFFF"/>
                </a:solidFill>
                <a:latin typeface="Neue Machina Ultra-Bold"/>
              </a:rPr>
              <a:t>Inoltre, per familiarizzare sempre di più con gli strumenti utilizzati dagli Hacker Etici, vi chiediamo di intercettare ed analizzae ogni richiesta verso la DVWA con BurpSuite. </a:t>
            </a:r>
          </a:p>
        </p:txBody>
      </p:sp>
      <p:sp>
        <p:nvSpPr>
          <p:cNvPr name="TextBox 9" id="9"/>
          <p:cNvSpPr txBox="true"/>
          <p:nvPr/>
        </p:nvSpPr>
        <p:spPr>
          <a:xfrm rot="0">
            <a:off x="425451" y="286907"/>
            <a:ext cx="3229875" cy="441324"/>
          </a:xfrm>
          <a:prstGeom prst="rect">
            <a:avLst/>
          </a:prstGeom>
        </p:spPr>
        <p:txBody>
          <a:bodyPr anchor="t" rtlCol="false" tIns="0" lIns="0" bIns="0" rIns="0">
            <a:spAutoFit/>
          </a:bodyPr>
          <a:lstStyle/>
          <a:p>
            <a:pPr algn="ctr">
              <a:lnSpc>
                <a:spcPts val="3500"/>
              </a:lnSpc>
            </a:pPr>
            <a:r>
              <a:rPr lang="en-US" sz="2500">
                <a:solidFill>
                  <a:srgbClr val="FFFFFF"/>
                </a:solidFill>
                <a:latin typeface="Neue Machina Ultra-Bold"/>
              </a:rPr>
              <a:t>Pratica S6/L2</a:t>
            </a:r>
          </a:p>
        </p:txBody>
      </p:sp>
      <p:sp>
        <p:nvSpPr>
          <p:cNvPr name="TextBox 10" id="10"/>
          <p:cNvSpPr txBox="true"/>
          <p:nvPr/>
        </p:nvSpPr>
        <p:spPr>
          <a:xfrm rot="0">
            <a:off x="14373851" y="9294600"/>
            <a:ext cx="3229875" cy="441324"/>
          </a:xfrm>
          <a:prstGeom prst="rect">
            <a:avLst/>
          </a:prstGeom>
        </p:spPr>
        <p:txBody>
          <a:bodyPr anchor="t" rtlCol="false" tIns="0" lIns="0" bIns="0" rIns="0">
            <a:spAutoFit/>
          </a:bodyPr>
          <a:lstStyle/>
          <a:p>
            <a:pPr algn="ctr">
              <a:lnSpc>
                <a:spcPts val="3500"/>
              </a:lnSpc>
            </a:pPr>
            <a:r>
              <a:rPr lang="en-US" sz="2500">
                <a:solidFill>
                  <a:srgbClr val="FFFFFF"/>
                </a:solidFill>
                <a:latin typeface="Neue Machina Ultra-Bold"/>
              </a:rPr>
              <a:t>Mattia Chiriatti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3905166" y="3305864"/>
            <a:ext cx="10477667" cy="4774398"/>
          </a:xfrm>
          <a:custGeom>
            <a:avLst/>
            <a:gdLst/>
            <a:ahLst/>
            <a:cxnLst/>
            <a:rect r="r" b="b" t="t" l="l"/>
            <a:pathLst>
              <a:path h="4774398" w="10477667">
                <a:moveTo>
                  <a:pt x="0" y="0"/>
                </a:moveTo>
                <a:lnTo>
                  <a:pt x="10477668" y="0"/>
                </a:lnTo>
                <a:lnTo>
                  <a:pt x="10477668" y="4774398"/>
                </a:lnTo>
                <a:lnTo>
                  <a:pt x="0" y="4774398"/>
                </a:lnTo>
                <a:lnTo>
                  <a:pt x="0" y="0"/>
                </a:lnTo>
                <a:close/>
              </a:path>
            </a:pathLst>
          </a:custGeom>
          <a:blipFill>
            <a:blip r:embed="rId11"/>
            <a:stretch>
              <a:fillRect l="0" t="0" r="0" b="0"/>
            </a:stretch>
          </a:blipFill>
        </p:spPr>
      </p:sp>
      <p:sp>
        <p:nvSpPr>
          <p:cNvPr name="TextBox 9" id="9"/>
          <p:cNvSpPr txBox="true"/>
          <p:nvPr/>
        </p:nvSpPr>
        <p:spPr>
          <a:xfrm rot="0">
            <a:off x="1191298" y="587376"/>
            <a:ext cx="15905404" cy="1317624"/>
          </a:xfrm>
          <a:prstGeom prst="rect">
            <a:avLst/>
          </a:prstGeom>
        </p:spPr>
        <p:txBody>
          <a:bodyPr anchor="t" rtlCol="false" tIns="0" lIns="0" bIns="0" rIns="0">
            <a:spAutoFit/>
          </a:bodyPr>
          <a:lstStyle/>
          <a:p>
            <a:pPr>
              <a:lnSpc>
                <a:spcPts val="3500"/>
              </a:lnSpc>
            </a:pPr>
            <a:r>
              <a:rPr lang="en-US" sz="2500">
                <a:solidFill>
                  <a:srgbClr val="FFFFFF"/>
                </a:solidFill>
                <a:latin typeface="Neue Machina Bold"/>
              </a:rPr>
              <a:t>A differenza della prima shell utilizzata, la nuova shell non produrrà alcun tipo di errore, in quanto aspetta l’inserimento del comando a differenza della precedente, che presuppone l’inserimento istantaneo di un qualsiasi comando.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7658803" y="1974668"/>
            <a:ext cx="10420735" cy="4045396"/>
          </a:xfrm>
          <a:custGeom>
            <a:avLst/>
            <a:gdLst/>
            <a:ahLst/>
            <a:cxnLst/>
            <a:rect r="r" b="b" t="t" l="l"/>
            <a:pathLst>
              <a:path h="4045396" w="10420735">
                <a:moveTo>
                  <a:pt x="0" y="0"/>
                </a:moveTo>
                <a:lnTo>
                  <a:pt x="10420735" y="0"/>
                </a:lnTo>
                <a:lnTo>
                  <a:pt x="10420735" y="4045396"/>
                </a:lnTo>
                <a:lnTo>
                  <a:pt x="0" y="4045396"/>
                </a:lnTo>
                <a:lnTo>
                  <a:pt x="0" y="0"/>
                </a:lnTo>
                <a:close/>
              </a:path>
            </a:pathLst>
          </a:custGeom>
          <a:blipFill>
            <a:blip r:embed="rId11"/>
            <a:stretch>
              <a:fillRect l="0" t="0" r="0" b="0"/>
            </a:stretch>
          </a:blipFill>
        </p:spPr>
      </p:sp>
      <p:sp>
        <p:nvSpPr>
          <p:cNvPr name="Freeform 9" id="9"/>
          <p:cNvSpPr/>
          <p:nvPr/>
        </p:nvSpPr>
        <p:spPr>
          <a:xfrm flipH="false" flipV="false" rot="0">
            <a:off x="1422658" y="2271889"/>
            <a:ext cx="5497239" cy="2864759"/>
          </a:xfrm>
          <a:custGeom>
            <a:avLst/>
            <a:gdLst/>
            <a:ahLst/>
            <a:cxnLst/>
            <a:rect r="r" b="b" t="t" l="l"/>
            <a:pathLst>
              <a:path h="2864759" w="5497239">
                <a:moveTo>
                  <a:pt x="0" y="0"/>
                </a:moveTo>
                <a:lnTo>
                  <a:pt x="5497239" y="0"/>
                </a:lnTo>
                <a:lnTo>
                  <a:pt x="5497239" y="2864759"/>
                </a:lnTo>
                <a:lnTo>
                  <a:pt x="0" y="2864759"/>
                </a:lnTo>
                <a:lnTo>
                  <a:pt x="0" y="0"/>
                </a:lnTo>
                <a:close/>
              </a:path>
            </a:pathLst>
          </a:custGeom>
          <a:blipFill>
            <a:blip r:embed="rId12"/>
            <a:stretch>
              <a:fillRect l="0" t="0" r="0" b="0"/>
            </a:stretch>
          </a:blipFill>
        </p:spPr>
      </p:sp>
      <p:sp>
        <p:nvSpPr>
          <p:cNvPr name="Freeform 10" id="10"/>
          <p:cNvSpPr/>
          <p:nvPr/>
        </p:nvSpPr>
        <p:spPr>
          <a:xfrm flipH="false" flipV="false" rot="0">
            <a:off x="6213878" y="7223924"/>
            <a:ext cx="4317255" cy="2324676"/>
          </a:xfrm>
          <a:custGeom>
            <a:avLst/>
            <a:gdLst/>
            <a:ahLst/>
            <a:cxnLst/>
            <a:rect r="r" b="b" t="t" l="l"/>
            <a:pathLst>
              <a:path h="2324676" w="4317255">
                <a:moveTo>
                  <a:pt x="0" y="0"/>
                </a:moveTo>
                <a:lnTo>
                  <a:pt x="4317255" y="0"/>
                </a:lnTo>
                <a:lnTo>
                  <a:pt x="4317255" y="2324676"/>
                </a:lnTo>
                <a:lnTo>
                  <a:pt x="0" y="2324676"/>
                </a:lnTo>
                <a:lnTo>
                  <a:pt x="0" y="0"/>
                </a:lnTo>
                <a:close/>
              </a:path>
            </a:pathLst>
          </a:custGeom>
          <a:blipFill>
            <a:blip r:embed="rId13"/>
            <a:stretch>
              <a:fillRect l="0" t="0" r="0" b="0"/>
            </a:stretch>
          </a:blipFill>
        </p:spPr>
      </p:sp>
      <p:sp>
        <p:nvSpPr>
          <p:cNvPr name="TextBox 11" id="11"/>
          <p:cNvSpPr txBox="true"/>
          <p:nvPr/>
        </p:nvSpPr>
        <p:spPr>
          <a:xfrm rot="0">
            <a:off x="1191298" y="587376"/>
            <a:ext cx="15905404" cy="441324"/>
          </a:xfrm>
          <a:prstGeom prst="rect">
            <a:avLst/>
          </a:prstGeom>
        </p:spPr>
        <p:txBody>
          <a:bodyPr anchor="t" rtlCol="false" tIns="0" lIns="0" bIns="0" rIns="0">
            <a:spAutoFit/>
          </a:bodyPr>
          <a:lstStyle/>
          <a:p>
            <a:pPr>
              <a:lnSpc>
                <a:spcPts val="3500"/>
              </a:lnSpc>
            </a:pPr>
            <a:r>
              <a:rPr lang="en-US" sz="2500">
                <a:solidFill>
                  <a:srgbClr val="FFFFFF"/>
                </a:solidFill>
                <a:latin typeface="Neue Machina Bold"/>
              </a:rPr>
              <a:t>Funzione “whoami”, con inserimento, osservazione su BurpSuite e risultato: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3069917" y="5143500"/>
            <a:ext cx="12148166" cy="4662027"/>
          </a:xfrm>
          <a:custGeom>
            <a:avLst/>
            <a:gdLst/>
            <a:ahLst/>
            <a:cxnLst/>
            <a:rect r="r" b="b" t="t" l="l"/>
            <a:pathLst>
              <a:path h="4662027" w="12148166">
                <a:moveTo>
                  <a:pt x="0" y="0"/>
                </a:moveTo>
                <a:lnTo>
                  <a:pt x="12148166" y="0"/>
                </a:lnTo>
                <a:lnTo>
                  <a:pt x="12148166" y="4662027"/>
                </a:lnTo>
                <a:lnTo>
                  <a:pt x="0" y="4662027"/>
                </a:lnTo>
                <a:lnTo>
                  <a:pt x="0" y="0"/>
                </a:lnTo>
                <a:close/>
              </a:path>
            </a:pathLst>
          </a:custGeom>
          <a:blipFill>
            <a:blip r:embed="rId11"/>
            <a:stretch>
              <a:fillRect l="0" t="0" r="0" b="0"/>
            </a:stretch>
          </a:blipFill>
        </p:spPr>
      </p:sp>
      <p:sp>
        <p:nvSpPr>
          <p:cNvPr name="Freeform 9" id="9"/>
          <p:cNvSpPr/>
          <p:nvPr/>
        </p:nvSpPr>
        <p:spPr>
          <a:xfrm flipH="false" flipV="false" rot="0">
            <a:off x="5849535" y="1529324"/>
            <a:ext cx="4879495" cy="3081786"/>
          </a:xfrm>
          <a:custGeom>
            <a:avLst/>
            <a:gdLst/>
            <a:ahLst/>
            <a:cxnLst/>
            <a:rect r="r" b="b" t="t" l="l"/>
            <a:pathLst>
              <a:path h="3081786" w="4879495">
                <a:moveTo>
                  <a:pt x="0" y="0"/>
                </a:moveTo>
                <a:lnTo>
                  <a:pt x="4879495" y="0"/>
                </a:lnTo>
                <a:lnTo>
                  <a:pt x="4879495" y="3081787"/>
                </a:lnTo>
                <a:lnTo>
                  <a:pt x="0" y="3081787"/>
                </a:lnTo>
                <a:lnTo>
                  <a:pt x="0" y="0"/>
                </a:lnTo>
                <a:close/>
              </a:path>
            </a:pathLst>
          </a:custGeom>
          <a:blipFill>
            <a:blip r:embed="rId12"/>
            <a:stretch>
              <a:fillRect l="0" t="0" r="0" b="0"/>
            </a:stretch>
          </a:blipFill>
        </p:spPr>
      </p:sp>
      <p:sp>
        <p:nvSpPr>
          <p:cNvPr name="TextBox 10" id="10"/>
          <p:cNvSpPr txBox="true"/>
          <p:nvPr/>
        </p:nvSpPr>
        <p:spPr>
          <a:xfrm rot="0">
            <a:off x="1191298" y="587376"/>
            <a:ext cx="15905404" cy="441324"/>
          </a:xfrm>
          <a:prstGeom prst="rect">
            <a:avLst/>
          </a:prstGeom>
        </p:spPr>
        <p:txBody>
          <a:bodyPr anchor="t" rtlCol="false" tIns="0" lIns="0" bIns="0" rIns="0">
            <a:spAutoFit/>
          </a:bodyPr>
          <a:lstStyle/>
          <a:p>
            <a:pPr>
              <a:lnSpc>
                <a:spcPts val="3500"/>
              </a:lnSpc>
            </a:pPr>
            <a:r>
              <a:rPr lang="en-US" sz="2500">
                <a:solidFill>
                  <a:srgbClr val="FFFFFF"/>
                </a:solidFill>
                <a:latin typeface="Neue Machina Bold"/>
              </a:rPr>
              <a:t>Funzione “netstat”, con inserimento e osservazione su BurpSuite: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2017126" y="4107556"/>
            <a:ext cx="4308303" cy="2721034"/>
          </a:xfrm>
          <a:custGeom>
            <a:avLst/>
            <a:gdLst/>
            <a:ahLst/>
            <a:cxnLst/>
            <a:rect r="r" b="b" t="t" l="l"/>
            <a:pathLst>
              <a:path h="2721034" w="4308303">
                <a:moveTo>
                  <a:pt x="0" y="0"/>
                </a:moveTo>
                <a:lnTo>
                  <a:pt x="4308303" y="0"/>
                </a:lnTo>
                <a:lnTo>
                  <a:pt x="4308303" y="2721034"/>
                </a:lnTo>
                <a:lnTo>
                  <a:pt x="0" y="2721034"/>
                </a:lnTo>
                <a:lnTo>
                  <a:pt x="0" y="0"/>
                </a:lnTo>
                <a:close/>
              </a:path>
            </a:pathLst>
          </a:custGeom>
          <a:blipFill>
            <a:blip r:embed="rId11"/>
            <a:stretch>
              <a:fillRect l="0" t="0" r="0" b="0"/>
            </a:stretch>
          </a:blipFill>
        </p:spPr>
      </p:sp>
      <p:sp>
        <p:nvSpPr>
          <p:cNvPr name="Freeform 9" id="9"/>
          <p:cNvSpPr/>
          <p:nvPr/>
        </p:nvSpPr>
        <p:spPr>
          <a:xfrm flipH="false" flipV="false" rot="0">
            <a:off x="7947411" y="1372602"/>
            <a:ext cx="8531827" cy="8383016"/>
          </a:xfrm>
          <a:custGeom>
            <a:avLst/>
            <a:gdLst/>
            <a:ahLst/>
            <a:cxnLst/>
            <a:rect r="r" b="b" t="t" l="l"/>
            <a:pathLst>
              <a:path h="8383016" w="8531827">
                <a:moveTo>
                  <a:pt x="0" y="0"/>
                </a:moveTo>
                <a:lnTo>
                  <a:pt x="8531827" y="0"/>
                </a:lnTo>
                <a:lnTo>
                  <a:pt x="8531827" y="8383016"/>
                </a:lnTo>
                <a:lnTo>
                  <a:pt x="0" y="8383016"/>
                </a:lnTo>
                <a:lnTo>
                  <a:pt x="0" y="0"/>
                </a:lnTo>
                <a:close/>
              </a:path>
            </a:pathLst>
          </a:custGeom>
          <a:blipFill>
            <a:blip r:embed="rId12"/>
            <a:stretch>
              <a:fillRect l="0" t="0" r="0" b="0"/>
            </a:stretch>
          </a:blipFill>
        </p:spPr>
      </p:sp>
      <p:sp>
        <p:nvSpPr>
          <p:cNvPr name="TextBox 10" id="10"/>
          <p:cNvSpPr txBox="true"/>
          <p:nvPr/>
        </p:nvSpPr>
        <p:spPr>
          <a:xfrm rot="0">
            <a:off x="1191298" y="587376"/>
            <a:ext cx="15905404" cy="441324"/>
          </a:xfrm>
          <a:prstGeom prst="rect">
            <a:avLst/>
          </a:prstGeom>
        </p:spPr>
        <p:txBody>
          <a:bodyPr anchor="t" rtlCol="false" tIns="0" lIns="0" bIns="0" rIns="0">
            <a:spAutoFit/>
          </a:bodyPr>
          <a:lstStyle/>
          <a:p>
            <a:pPr>
              <a:lnSpc>
                <a:spcPts val="3500"/>
              </a:lnSpc>
            </a:pPr>
            <a:r>
              <a:rPr lang="en-US" sz="2500">
                <a:solidFill>
                  <a:srgbClr val="FFFFFF"/>
                </a:solidFill>
                <a:latin typeface="Neue Machina Bold"/>
              </a:rPr>
              <a:t>Risultato della richiesta per il servizio Nestat: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TextBox 8" id="8"/>
          <p:cNvSpPr txBox="true"/>
          <p:nvPr/>
        </p:nvSpPr>
        <p:spPr>
          <a:xfrm rot="0">
            <a:off x="908483" y="1879444"/>
            <a:ext cx="15905404" cy="4940300"/>
          </a:xfrm>
          <a:prstGeom prst="rect">
            <a:avLst/>
          </a:prstGeom>
        </p:spPr>
        <p:txBody>
          <a:bodyPr anchor="t" rtlCol="false" tIns="0" lIns="0" bIns="0" rIns="0">
            <a:spAutoFit/>
          </a:bodyPr>
          <a:lstStyle/>
          <a:p>
            <a:pPr algn="ctr">
              <a:lnSpc>
                <a:spcPts val="4900"/>
              </a:lnSpc>
            </a:pPr>
            <a:r>
              <a:rPr lang="en-US" sz="3500">
                <a:solidFill>
                  <a:srgbClr val="FFFFFF"/>
                </a:solidFill>
                <a:latin typeface="Neue Machina Ultra-Bold"/>
              </a:rPr>
              <a:t>Consegna: </a:t>
            </a:r>
          </a:p>
          <a:p>
            <a:pPr algn="ctr">
              <a:lnSpc>
                <a:spcPts val="4900"/>
              </a:lnSpc>
            </a:pPr>
          </a:p>
          <a:p>
            <a:pPr>
              <a:lnSpc>
                <a:spcPts val="4900"/>
              </a:lnSpc>
            </a:pPr>
            <a:r>
              <a:rPr lang="en-US" sz="3500">
                <a:solidFill>
                  <a:srgbClr val="FFFFFF"/>
                </a:solidFill>
                <a:latin typeface="Neue Machina Ultra-Bold"/>
                <a:ea typeface="Neue Machina Ultra-Bold"/>
              </a:rPr>
              <a:t>● Codice php. </a:t>
            </a:r>
          </a:p>
          <a:p>
            <a:pPr>
              <a:lnSpc>
                <a:spcPts val="4900"/>
              </a:lnSpc>
            </a:pPr>
            <a:r>
              <a:rPr lang="en-US" sz="3500">
                <a:solidFill>
                  <a:srgbClr val="FFFFFF"/>
                </a:solidFill>
                <a:latin typeface="Neue Machina Ultra-Bold"/>
                <a:ea typeface="Neue Machina Ultra-Bold"/>
              </a:rPr>
              <a:t>● Risultato del caricamento (screenshot del browser). </a:t>
            </a:r>
          </a:p>
          <a:p>
            <a:pPr>
              <a:lnSpc>
                <a:spcPts val="4900"/>
              </a:lnSpc>
            </a:pPr>
            <a:r>
              <a:rPr lang="en-US" sz="3500">
                <a:solidFill>
                  <a:srgbClr val="FFFFFF"/>
                </a:solidFill>
                <a:latin typeface="Neue Machina Ultra-Bold"/>
                <a:ea typeface="Neue Machina Ultra-Bold"/>
              </a:rPr>
              <a:t>● Intercettazioni (screenshot di burpsuite). </a:t>
            </a:r>
          </a:p>
          <a:p>
            <a:pPr>
              <a:lnSpc>
                <a:spcPts val="4900"/>
              </a:lnSpc>
            </a:pPr>
            <a:r>
              <a:rPr lang="en-US" sz="3500">
                <a:solidFill>
                  <a:srgbClr val="FFFFFF"/>
                </a:solidFill>
                <a:latin typeface="Neue Machina Ultra-Bold"/>
                <a:ea typeface="Neue Machina Ultra-Bold"/>
              </a:rPr>
              <a:t>● Risultato delle varie richieste. </a:t>
            </a:r>
          </a:p>
          <a:p>
            <a:pPr>
              <a:lnSpc>
                <a:spcPts val="4900"/>
              </a:lnSpc>
            </a:pPr>
            <a:r>
              <a:rPr lang="en-US" sz="3500">
                <a:solidFill>
                  <a:srgbClr val="FFFFFF"/>
                </a:solidFill>
                <a:latin typeface="Neue Machina Ultra-Bold"/>
                <a:ea typeface="Neue Machina Ultra-Bold"/>
              </a:rPr>
              <a:t>● Eventuali altre informazioni scoperte della macchina interna. ● BONUS: usare una shell php più sofisticata.</a:t>
            </a:r>
          </a:p>
        </p:txBody>
      </p:sp>
      <p:sp>
        <p:nvSpPr>
          <p:cNvPr name="TextBox 9" id="9"/>
          <p:cNvSpPr txBox="true"/>
          <p:nvPr/>
        </p:nvSpPr>
        <p:spPr>
          <a:xfrm rot="0">
            <a:off x="425451" y="286907"/>
            <a:ext cx="3229875" cy="441324"/>
          </a:xfrm>
          <a:prstGeom prst="rect">
            <a:avLst/>
          </a:prstGeom>
        </p:spPr>
        <p:txBody>
          <a:bodyPr anchor="t" rtlCol="false" tIns="0" lIns="0" bIns="0" rIns="0">
            <a:spAutoFit/>
          </a:bodyPr>
          <a:lstStyle/>
          <a:p>
            <a:pPr algn="ctr">
              <a:lnSpc>
                <a:spcPts val="3500"/>
              </a:lnSpc>
            </a:pPr>
            <a:r>
              <a:rPr lang="en-US" sz="2500">
                <a:solidFill>
                  <a:srgbClr val="FFFFFF"/>
                </a:solidFill>
                <a:latin typeface="Neue Machina Ultra-Bold"/>
              </a:rPr>
              <a:t>Pratica S6/L2</a:t>
            </a:r>
          </a:p>
        </p:txBody>
      </p:sp>
      <p:sp>
        <p:nvSpPr>
          <p:cNvPr name="TextBox 10" id="10"/>
          <p:cNvSpPr txBox="true"/>
          <p:nvPr/>
        </p:nvSpPr>
        <p:spPr>
          <a:xfrm rot="0">
            <a:off x="14373851" y="9294600"/>
            <a:ext cx="3229875" cy="441324"/>
          </a:xfrm>
          <a:prstGeom prst="rect">
            <a:avLst/>
          </a:prstGeom>
        </p:spPr>
        <p:txBody>
          <a:bodyPr anchor="t" rtlCol="false" tIns="0" lIns="0" bIns="0" rIns="0">
            <a:spAutoFit/>
          </a:bodyPr>
          <a:lstStyle/>
          <a:p>
            <a:pPr algn="ctr">
              <a:lnSpc>
                <a:spcPts val="3500"/>
              </a:lnSpc>
            </a:pPr>
            <a:r>
              <a:rPr lang="en-US" sz="2500">
                <a:solidFill>
                  <a:srgbClr val="FFFFFF"/>
                </a:solidFill>
                <a:latin typeface="Neue Machina Ultra-Bold"/>
              </a:rPr>
              <a:t>Mattia Chiriatti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8782624" y="3961022"/>
            <a:ext cx="8992336" cy="5965860"/>
          </a:xfrm>
          <a:custGeom>
            <a:avLst/>
            <a:gdLst/>
            <a:ahLst/>
            <a:cxnLst/>
            <a:rect r="r" b="b" t="t" l="l"/>
            <a:pathLst>
              <a:path h="5965860" w="8992336">
                <a:moveTo>
                  <a:pt x="0" y="0"/>
                </a:moveTo>
                <a:lnTo>
                  <a:pt x="8992336" y="0"/>
                </a:lnTo>
                <a:lnTo>
                  <a:pt x="8992336" y="5965860"/>
                </a:lnTo>
                <a:lnTo>
                  <a:pt x="0" y="5965860"/>
                </a:lnTo>
                <a:lnTo>
                  <a:pt x="0" y="0"/>
                </a:lnTo>
                <a:close/>
              </a:path>
            </a:pathLst>
          </a:custGeom>
          <a:blipFill>
            <a:blip r:embed="rId11"/>
            <a:stretch>
              <a:fillRect l="0" t="0" r="0" b="0"/>
            </a:stretch>
          </a:blipFill>
        </p:spPr>
      </p:sp>
      <p:sp>
        <p:nvSpPr>
          <p:cNvPr name="Freeform 9" id="9"/>
          <p:cNvSpPr/>
          <p:nvPr/>
        </p:nvSpPr>
        <p:spPr>
          <a:xfrm flipH="false" flipV="false" rot="0">
            <a:off x="1028700" y="5652599"/>
            <a:ext cx="6884111" cy="2760815"/>
          </a:xfrm>
          <a:custGeom>
            <a:avLst/>
            <a:gdLst/>
            <a:ahLst/>
            <a:cxnLst/>
            <a:rect r="r" b="b" t="t" l="l"/>
            <a:pathLst>
              <a:path h="2760815" w="6884111">
                <a:moveTo>
                  <a:pt x="0" y="0"/>
                </a:moveTo>
                <a:lnTo>
                  <a:pt x="6884111" y="0"/>
                </a:lnTo>
                <a:lnTo>
                  <a:pt x="6884111" y="2760816"/>
                </a:lnTo>
                <a:lnTo>
                  <a:pt x="0" y="2760816"/>
                </a:lnTo>
                <a:lnTo>
                  <a:pt x="0" y="0"/>
                </a:lnTo>
                <a:close/>
              </a:path>
            </a:pathLst>
          </a:custGeom>
          <a:blipFill>
            <a:blip r:embed="rId12"/>
            <a:stretch>
              <a:fillRect l="0" t="0" r="0" b="0"/>
            </a:stretch>
          </a:blipFill>
        </p:spPr>
      </p:sp>
      <p:sp>
        <p:nvSpPr>
          <p:cNvPr name="TextBox 10" id="10"/>
          <p:cNvSpPr txBox="true"/>
          <p:nvPr/>
        </p:nvSpPr>
        <p:spPr>
          <a:xfrm rot="0">
            <a:off x="1191298" y="463539"/>
            <a:ext cx="15905404" cy="3508374"/>
          </a:xfrm>
          <a:prstGeom prst="rect">
            <a:avLst/>
          </a:prstGeom>
        </p:spPr>
        <p:txBody>
          <a:bodyPr anchor="t" rtlCol="false" tIns="0" lIns="0" bIns="0" rIns="0">
            <a:spAutoFit/>
          </a:bodyPr>
          <a:lstStyle/>
          <a:p>
            <a:pPr>
              <a:lnSpc>
                <a:spcPts val="3500"/>
              </a:lnSpc>
            </a:pPr>
            <a:r>
              <a:rPr lang="en-US" sz="2500">
                <a:solidFill>
                  <a:srgbClr val="FFFFFF"/>
                </a:solidFill>
                <a:latin typeface="Neue Machina Ultra-Bold"/>
              </a:rPr>
              <a:t>Prima fase:</a:t>
            </a:r>
          </a:p>
          <a:p>
            <a:pPr marL="539756" indent="-269878" lvl="1">
              <a:lnSpc>
                <a:spcPts val="3500"/>
              </a:lnSpc>
              <a:buFont typeface="Arial"/>
              <a:buChar char="•"/>
            </a:pPr>
            <a:r>
              <a:rPr lang="en-US" sz="2500">
                <a:solidFill>
                  <a:srgbClr val="FFFFFF"/>
                </a:solidFill>
                <a:latin typeface="Neue Machina Ultra-Bold"/>
              </a:rPr>
              <a:t>Implementiamo lo script scrivendo un file di testo.</a:t>
            </a:r>
          </a:p>
          <a:p>
            <a:pPr marL="539756" indent="-269878" lvl="1">
              <a:lnSpc>
                <a:spcPts val="3500"/>
              </a:lnSpc>
              <a:buFont typeface="Arial"/>
              <a:buChar char="•"/>
            </a:pPr>
            <a:r>
              <a:rPr lang="en-US" sz="2500">
                <a:solidFill>
                  <a:srgbClr val="FFFFFF"/>
                </a:solidFill>
                <a:latin typeface="Neue Machina Ultra-Bold"/>
              </a:rPr>
              <a:t>Carichiamo lo script sul prompt di Kali.</a:t>
            </a:r>
          </a:p>
          <a:p>
            <a:pPr marL="539756" indent="-269878" lvl="1">
              <a:lnSpc>
                <a:spcPts val="3500"/>
              </a:lnSpc>
              <a:buFont typeface="Arial"/>
              <a:buChar char="•"/>
            </a:pPr>
            <a:r>
              <a:rPr lang="en-US" sz="2500">
                <a:solidFill>
                  <a:srgbClr val="FFFFFF"/>
                </a:solidFill>
                <a:latin typeface="Neue Machina Ultra-Bold"/>
              </a:rPr>
              <a:t>Apriamo una sessione BurpSuite, con intercettazione ON.</a:t>
            </a:r>
          </a:p>
          <a:p>
            <a:pPr marL="539756" indent="-269878" lvl="1">
              <a:lnSpc>
                <a:spcPts val="3500"/>
              </a:lnSpc>
              <a:buFont typeface="Arial"/>
              <a:buChar char="•"/>
            </a:pPr>
            <a:r>
              <a:rPr lang="en-US" sz="2500">
                <a:solidFill>
                  <a:srgbClr val="FFFFFF"/>
                </a:solidFill>
                <a:latin typeface="Neue Machina Ultra-Bold"/>
              </a:rPr>
              <a:t>Dopo aver effettuato l’accesso e aver impostato il livello di sicurezza LOW, procediamo a caricare la shell nella sezione upload.</a:t>
            </a:r>
          </a:p>
          <a:p>
            <a:pPr marL="539756" indent="-269878" lvl="1">
              <a:lnSpc>
                <a:spcPts val="3500"/>
              </a:lnSpc>
              <a:buFont typeface="Arial"/>
              <a:buChar char="•"/>
            </a:pPr>
            <a:r>
              <a:rPr lang="en-US" sz="2500">
                <a:solidFill>
                  <a:srgbClr val="FFFFFF"/>
                </a:solidFill>
                <a:latin typeface="Neue Machina Ultra-Bold"/>
              </a:rPr>
              <a:t>Nel frattempo monitoriamo l’operazione tramite BurpSuite, come da immagine qui sotto.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4293294" y="3739139"/>
            <a:ext cx="8121418" cy="3649944"/>
          </a:xfrm>
          <a:custGeom>
            <a:avLst/>
            <a:gdLst/>
            <a:ahLst/>
            <a:cxnLst/>
            <a:rect r="r" b="b" t="t" l="l"/>
            <a:pathLst>
              <a:path h="3649944" w="8121418">
                <a:moveTo>
                  <a:pt x="0" y="0"/>
                </a:moveTo>
                <a:lnTo>
                  <a:pt x="8121418" y="0"/>
                </a:lnTo>
                <a:lnTo>
                  <a:pt x="8121418" y="3649943"/>
                </a:lnTo>
                <a:lnTo>
                  <a:pt x="0" y="3649943"/>
                </a:lnTo>
                <a:lnTo>
                  <a:pt x="0" y="0"/>
                </a:lnTo>
                <a:close/>
              </a:path>
            </a:pathLst>
          </a:custGeom>
          <a:blipFill>
            <a:blip r:embed="rId11"/>
            <a:stretch>
              <a:fillRect l="0" t="0" r="0" b="0"/>
            </a:stretch>
          </a:blipFill>
        </p:spPr>
      </p:sp>
      <p:sp>
        <p:nvSpPr>
          <p:cNvPr name="Freeform 9" id="9"/>
          <p:cNvSpPr/>
          <p:nvPr/>
        </p:nvSpPr>
        <p:spPr>
          <a:xfrm flipH="false" flipV="false" rot="0">
            <a:off x="2939752" y="8113542"/>
            <a:ext cx="11039765" cy="1683483"/>
          </a:xfrm>
          <a:custGeom>
            <a:avLst/>
            <a:gdLst/>
            <a:ahLst/>
            <a:cxnLst/>
            <a:rect r="r" b="b" t="t" l="l"/>
            <a:pathLst>
              <a:path h="1683483" w="11039765">
                <a:moveTo>
                  <a:pt x="0" y="0"/>
                </a:moveTo>
                <a:lnTo>
                  <a:pt x="11039766" y="0"/>
                </a:lnTo>
                <a:lnTo>
                  <a:pt x="11039766" y="1683483"/>
                </a:lnTo>
                <a:lnTo>
                  <a:pt x="0" y="1683483"/>
                </a:lnTo>
                <a:lnTo>
                  <a:pt x="0" y="0"/>
                </a:lnTo>
                <a:close/>
              </a:path>
            </a:pathLst>
          </a:custGeom>
          <a:blipFill>
            <a:blip r:embed="rId12"/>
            <a:stretch>
              <a:fillRect l="0" t="0" r="0" b="0"/>
            </a:stretch>
          </a:blipFill>
        </p:spPr>
      </p:sp>
      <p:sp>
        <p:nvSpPr>
          <p:cNvPr name="TextBox 10" id="10"/>
          <p:cNvSpPr txBox="true"/>
          <p:nvPr/>
        </p:nvSpPr>
        <p:spPr>
          <a:xfrm rot="0">
            <a:off x="1028700" y="1253536"/>
            <a:ext cx="15905404" cy="1755774"/>
          </a:xfrm>
          <a:prstGeom prst="rect">
            <a:avLst/>
          </a:prstGeom>
        </p:spPr>
        <p:txBody>
          <a:bodyPr anchor="t" rtlCol="false" tIns="0" lIns="0" bIns="0" rIns="0">
            <a:spAutoFit/>
          </a:bodyPr>
          <a:lstStyle/>
          <a:p>
            <a:pPr>
              <a:lnSpc>
                <a:spcPts val="3500"/>
              </a:lnSpc>
            </a:pPr>
            <a:r>
              <a:rPr lang="en-US" sz="2500">
                <a:solidFill>
                  <a:srgbClr val="FFFFFF"/>
                </a:solidFill>
                <a:latin typeface="Neue Machina Ultra-Bold"/>
              </a:rPr>
              <a:t>Prima fase:</a:t>
            </a:r>
          </a:p>
          <a:p>
            <a:pPr marL="539756" indent="-269878" lvl="1">
              <a:lnSpc>
                <a:spcPts val="3500"/>
              </a:lnSpc>
              <a:buFont typeface="Arial"/>
              <a:buChar char="•"/>
            </a:pPr>
            <a:r>
              <a:rPr lang="en-US" sz="2500">
                <a:solidFill>
                  <a:srgbClr val="FFFFFF"/>
                </a:solidFill>
                <a:latin typeface="Neue Machina Ultra-Bold"/>
              </a:rPr>
              <a:t>Caricato il file della shell, la DVWA ci fornirà il link a cui collegarsi per utilizzare il prompt della DVWA stessa.</a:t>
            </a:r>
          </a:p>
          <a:p>
            <a:pPr marL="539756" indent="-269878" lvl="1">
              <a:lnSpc>
                <a:spcPts val="3500"/>
              </a:lnSpc>
              <a:buFont typeface="Arial"/>
              <a:buChar char="•"/>
            </a:pPr>
            <a:r>
              <a:rPr lang="en-US" sz="2500">
                <a:solidFill>
                  <a:srgbClr val="FFFFFF"/>
                </a:solidFill>
                <a:latin typeface="Neue Machina Ultra-Bold"/>
              </a:rPr>
              <a:t>Inseriremo, quindi, il link nella barra di ricerca e dirigendoci sul link del prompt.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2942091" y="4138350"/>
            <a:ext cx="11233480" cy="2894657"/>
          </a:xfrm>
          <a:custGeom>
            <a:avLst/>
            <a:gdLst/>
            <a:ahLst/>
            <a:cxnLst/>
            <a:rect r="r" b="b" t="t" l="l"/>
            <a:pathLst>
              <a:path h="2894657" w="11233480">
                <a:moveTo>
                  <a:pt x="0" y="0"/>
                </a:moveTo>
                <a:lnTo>
                  <a:pt x="11233480" y="0"/>
                </a:lnTo>
                <a:lnTo>
                  <a:pt x="11233480" y="2894657"/>
                </a:lnTo>
                <a:lnTo>
                  <a:pt x="0" y="2894657"/>
                </a:lnTo>
                <a:lnTo>
                  <a:pt x="0" y="0"/>
                </a:lnTo>
                <a:close/>
              </a:path>
            </a:pathLst>
          </a:custGeom>
          <a:blipFill>
            <a:blip r:embed="rId11"/>
            <a:stretch>
              <a:fillRect l="0" t="-473" r="0" b="-473"/>
            </a:stretch>
          </a:blipFill>
        </p:spPr>
      </p:sp>
      <p:sp>
        <p:nvSpPr>
          <p:cNvPr name="Freeform 9" id="9"/>
          <p:cNvSpPr/>
          <p:nvPr/>
        </p:nvSpPr>
        <p:spPr>
          <a:xfrm flipH="false" flipV="false" rot="0">
            <a:off x="1732774" y="7842695"/>
            <a:ext cx="13652115" cy="1415605"/>
          </a:xfrm>
          <a:custGeom>
            <a:avLst/>
            <a:gdLst/>
            <a:ahLst/>
            <a:cxnLst/>
            <a:rect r="r" b="b" t="t" l="l"/>
            <a:pathLst>
              <a:path h="1415605" w="13652115">
                <a:moveTo>
                  <a:pt x="0" y="0"/>
                </a:moveTo>
                <a:lnTo>
                  <a:pt x="13652115" y="0"/>
                </a:lnTo>
                <a:lnTo>
                  <a:pt x="13652115" y="1415605"/>
                </a:lnTo>
                <a:lnTo>
                  <a:pt x="0" y="1415605"/>
                </a:lnTo>
                <a:lnTo>
                  <a:pt x="0" y="0"/>
                </a:lnTo>
                <a:close/>
              </a:path>
            </a:pathLst>
          </a:custGeom>
          <a:blipFill>
            <a:blip r:embed="rId12"/>
            <a:stretch>
              <a:fillRect l="0" t="-9434" r="0" b="-9434"/>
            </a:stretch>
          </a:blipFill>
        </p:spPr>
      </p:sp>
      <p:sp>
        <p:nvSpPr>
          <p:cNvPr name="TextBox 10" id="10"/>
          <p:cNvSpPr txBox="true"/>
          <p:nvPr/>
        </p:nvSpPr>
        <p:spPr>
          <a:xfrm rot="0">
            <a:off x="1191298" y="922515"/>
            <a:ext cx="15905404" cy="2632074"/>
          </a:xfrm>
          <a:prstGeom prst="rect">
            <a:avLst/>
          </a:prstGeom>
        </p:spPr>
        <p:txBody>
          <a:bodyPr anchor="t" rtlCol="false" tIns="0" lIns="0" bIns="0" rIns="0">
            <a:spAutoFit/>
          </a:bodyPr>
          <a:lstStyle/>
          <a:p>
            <a:pPr>
              <a:lnSpc>
                <a:spcPts val="3500"/>
              </a:lnSpc>
            </a:pPr>
            <a:r>
              <a:rPr lang="en-US" sz="2500">
                <a:solidFill>
                  <a:srgbClr val="FFFFFF"/>
                </a:solidFill>
                <a:latin typeface="Neue Machina Ultra-Bold"/>
              </a:rPr>
              <a:t>Seconda fase:</a:t>
            </a:r>
          </a:p>
          <a:p>
            <a:pPr marL="539756" indent="-269878" lvl="1">
              <a:lnSpc>
                <a:spcPts val="3500"/>
              </a:lnSpc>
              <a:buFont typeface="Arial"/>
              <a:buChar char="•"/>
            </a:pPr>
            <a:r>
              <a:rPr lang="en-US" sz="2500">
                <a:solidFill>
                  <a:srgbClr val="FFFFFF"/>
                </a:solidFill>
                <a:latin typeface="Neue Machina Ultra-Bold"/>
              </a:rPr>
              <a:t>Mentre il browser proverà a raggiungere la pagina web del prompt, osserviamo come lo script interagisce con una richiesta GET.</a:t>
            </a:r>
          </a:p>
          <a:p>
            <a:pPr marL="539756" indent="-269878" lvl="1">
              <a:lnSpc>
                <a:spcPts val="3500"/>
              </a:lnSpc>
              <a:buFont typeface="Arial"/>
              <a:buChar char="•"/>
            </a:pPr>
            <a:r>
              <a:rPr lang="en-US" sz="2500">
                <a:solidFill>
                  <a:srgbClr val="FFFFFF"/>
                </a:solidFill>
                <a:latin typeface="Neue Machina Ultra-Bold"/>
              </a:rPr>
              <a:t>Proseguendo con i passaggi, la pagina web si aprirà davanti ai nostri occhi, ma ci darà un risultato di errore, perché non abbiamo inserito alcun comando specifico per interagire con la shell.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450114" y="6316634"/>
            <a:ext cx="8693886" cy="2157607"/>
          </a:xfrm>
          <a:custGeom>
            <a:avLst/>
            <a:gdLst/>
            <a:ahLst/>
            <a:cxnLst/>
            <a:rect r="r" b="b" t="t" l="l"/>
            <a:pathLst>
              <a:path h="2157607" w="8693886">
                <a:moveTo>
                  <a:pt x="0" y="0"/>
                </a:moveTo>
                <a:lnTo>
                  <a:pt x="8693886" y="0"/>
                </a:lnTo>
                <a:lnTo>
                  <a:pt x="8693886" y="2157607"/>
                </a:lnTo>
                <a:lnTo>
                  <a:pt x="0" y="2157607"/>
                </a:lnTo>
                <a:lnTo>
                  <a:pt x="0" y="0"/>
                </a:lnTo>
                <a:close/>
              </a:path>
            </a:pathLst>
          </a:custGeom>
          <a:blipFill>
            <a:blip r:embed="rId11"/>
            <a:stretch>
              <a:fillRect l="0" t="0" r="0" b="0"/>
            </a:stretch>
          </a:blipFill>
        </p:spPr>
      </p:sp>
      <p:sp>
        <p:nvSpPr>
          <p:cNvPr name="Freeform 9" id="9"/>
          <p:cNvSpPr/>
          <p:nvPr/>
        </p:nvSpPr>
        <p:spPr>
          <a:xfrm flipH="false" flipV="false" rot="0">
            <a:off x="9321743" y="3910925"/>
            <a:ext cx="8692960" cy="5347375"/>
          </a:xfrm>
          <a:custGeom>
            <a:avLst/>
            <a:gdLst/>
            <a:ahLst/>
            <a:cxnLst/>
            <a:rect r="r" b="b" t="t" l="l"/>
            <a:pathLst>
              <a:path h="5347375" w="8692960">
                <a:moveTo>
                  <a:pt x="0" y="0"/>
                </a:moveTo>
                <a:lnTo>
                  <a:pt x="8692960" y="0"/>
                </a:lnTo>
                <a:lnTo>
                  <a:pt x="8692960" y="5347375"/>
                </a:lnTo>
                <a:lnTo>
                  <a:pt x="0" y="5347375"/>
                </a:lnTo>
                <a:lnTo>
                  <a:pt x="0" y="0"/>
                </a:lnTo>
                <a:close/>
              </a:path>
            </a:pathLst>
          </a:custGeom>
          <a:blipFill>
            <a:blip r:embed="rId12"/>
            <a:stretch>
              <a:fillRect l="0" t="0" r="0" b="0"/>
            </a:stretch>
          </a:blipFill>
        </p:spPr>
      </p:sp>
      <p:sp>
        <p:nvSpPr>
          <p:cNvPr name="TextBox 10" id="10"/>
          <p:cNvSpPr txBox="true"/>
          <p:nvPr/>
        </p:nvSpPr>
        <p:spPr>
          <a:xfrm rot="0">
            <a:off x="1191298" y="922515"/>
            <a:ext cx="15905404" cy="3070224"/>
          </a:xfrm>
          <a:prstGeom prst="rect">
            <a:avLst/>
          </a:prstGeom>
        </p:spPr>
        <p:txBody>
          <a:bodyPr anchor="t" rtlCol="false" tIns="0" lIns="0" bIns="0" rIns="0">
            <a:spAutoFit/>
          </a:bodyPr>
          <a:lstStyle/>
          <a:p>
            <a:pPr>
              <a:lnSpc>
                <a:spcPts val="3500"/>
              </a:lnSpc>
            </a:pPr>
            <a:r>
              <a:rPr lang="en-US" sz="2500">
                <a:solidFill>
                  <a:srgbClr val="FFFFFF"/>
                </a:solidFill>
                <a:latin typeface="Neue Machina Ultra-Bold"/>
              </a:rPr>
              <a:t>Seconda fase:</a:t>
            </a:r>
          </a:p>
          <a:p>
            <a:pPr marL="539756" indent="-269878" lvl="1">
              <a:lnSpc>
                <a:spcPts val="3500"/>
              </a:lnSpc>
              <a:buFont typeface="Arial"/>
              <a:buChar char="•"/>
            </a:pPr>
            <a:r>
              <a:rPr lang="en-US" sz="2500">
                <a:solidFill>
                  <a:srgbClr val="FFFFFF"/>
                </a:solidFill>
                <a:latin typeface="Neue Machina Ultra-Bold"/>
              </a:rPr>
              <a:t>Diamo quindi un comando al cmd: impostiamo il servizio nestat, aggiungendo all’url “?cmd=nestat”.</a:t>
            </a:r>
          </a:p>
          <a:p>
            <a:pPr marL="539756" indent="-269878" lvl="1">
              <a:lnSpc>
                <a:spcPts val="3500"/>
              </a:lnSpc>
              <a:buFont typeface="Arial"/>
              <a:buChar char="•"/>
            </a:pPr>
            <a:r>
              <a:rPr lang="en-US" sz="2500">
                <a:solidFill>
                  <a:srgbClr val="FFFFFF"/>
                </a:solidFill>
                <a:latin typeface="Neue Machina Ultra-Bold"/>
              </a:rPr>
              <a:t>Ovviamente, osserveremo il tutto tramite BurpSuite, che ci evidenzia una nuova richiesta GET.</a:t>
            </a:r>
          </a:p>
          <a:p>
            <a:pPr marL="539756" indent="-269878" lvl="1">
              <a:lnSpc>
                <a:spcPts val="3500"/>
              </a:lnSpc>
              <a:buFont typeface="Arial"/>
              <a:buChar char="•"/>
            </a:pPr>
            <a:r>
              <a:rPr lang="en-US" sz="2500">
                <a:solidFill>
                  <a:srgbClr val="FFFFFF"/>
                </a:solidFill>
                <a:latin typeface="Neue Machina Ultra-Bold"/>
              </a:rPr>
              <a:t>Proseguendo, vediamo che il servizio è entrato in azione e ci dà i risultati che speravamo di avere.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3237393" y="3799502"/>
            <a:ext cx="12081615" cy="2928430"/>
          </a:xfrm>
          <a:custGeom>
            <a:avLst/>
            <a:gdLst/>
            <a:ahLst/>
            <a:cxnLst/>
            <a:rect r="r" b="b" t="t" l="l"/>
            <a:pathLst>
              <a:path h="2928430" w="12081615">
                <a:moveTo>
                  <a:pt x="0" y="0"/>
                </a:moveTo>
                <a:lnTo>
                  <a:pt x="12081615" y="0"/>
                </a:lnTo>
                <a:lnTo>
                  <a:pt x="12081615" y="2928430"/>
                </a:lnTo>
                <a:lnTo>
                  <a:pt x="0" y="2928430"/>
                </a:lnTo>
                <a:lnTo>
                  <a:pt x="0" y="0"/>
                </a:lnTo>
                <a:close/>
              </a:path>
            </a:pathLst>
          </a:custGeom>
          <a:blipFill>
            <a:blip r:embed="rId11"/>
            <a:stretch>
              <a:fillRect l="0" t="0" r="0" b="0"/>
            </a:stretch>
          </a:blipFill>
        </p:spPr>
      </p:sp>
      <p:sp>
        <p:nvSpPr>
          <p:cNvPr name="Freeform 9" id="9"/>
          <p:cNvSpPr/>
          <p:nvPr/>
        </p:nvSpPr>
        <p:spPr>
          <a:xfrm flipH="false" flipV="false" rot="0">
            <a:off x="3880131" y="7897359"/>
            <a:ext cx="10527738" cy="1360941"/>
          </a:xfrm>
          <a:custGeom>
            <a:avLst/>
            <a:gdLst/>
            <a:ahLst/>
            <a:cxnLst/>
            <a:rect r="r" b="b" t="t" l="l"/>
            <a:pathLst>
              <a:path h="1360941" w="10527738">
                <a:moveTo>
                  <a:pt x="0" y="0"/>
                </a:moveTo>
                <a:lnTo>
                  <a:pt x="10527738" y="0"/>
                </a:lnTo>
                <a:lnTo>
                  <a:pt x="10527738" y="1360941"/>
                </a:lnTo>
                <a:lnTo>
                  <a:pt x="0" y="1360941"/>
                </a:lnTo>
                <a:lnTo>
                  <a:pt x="0" y="0"/>
                </a:lnTo>
                <a:close/>
              </a:path>
            </a:pathLst>
          </a:custGeom>
          <a:blipFill>
            <a:blip r:embed="rId12"/>
            <a:stretch>
              <a:fillRect l="0" t="0" r="0" b="0"/>
            </a:stretch>
          </a:blipFill>
        </p:spPr>
      </p:sp>
      <p:sp>
        <p:nvSpPr>
          <p:cNvPr name="TextBox 10" id="10"/>
          <p:cNvSpPr txBox="true"/>
          <p:nvPr/>
        </p:nvSpPr>
        <p:spPr>
          <a:xfrm rot="0">
            <a:off x="1191298" y="922515"/>
            <a:ext cx="15905404" cy="2193924"/>
          </a:xfrm>
          <a:prstGeom prst="rect">
            <a:avLst/>
          </a:prstGeom>
        </p:spPr>
        <p:txBody>
          <a:bodyPr anchor="t" rtlCol="false" tIns="0" lIns="0" bIns="0" rIns="0">
            <a:spAutoFit/>
          </a:bodyPr>
          <a:lstStyle/>
          <a:p>
            <a:pPr>
              <a:lnSpc>
                <a:spcPts val="3500"/>
              </a:lnSpc>
            </a:pPr>
            <a:r>
              <a:rPr lang="en-US" sz="2500">
                <a:solidFill>
                  <a:srgbClr val="FFFFFF"/>
                </a:solidFill>
                <a:latin typeface="Neue Machina Ultra-Bold"/>
              </a:rPr>
              <a:t>Seconda fase:</a:t>
            </a:r>
          </a:p>
          <a:p>
            <a:pPr marL="539756" indent="-269878" lvl="1">
              <a:lnSpc>
                <a:spcPts val="3500"/>
              </a:lnSpc>
              <a:buFont typeface="Arial"/>
              <a:buChar char="•"/>
            </a:pPr>
            <a:r>
              <a:rPr lang="en-US" sz="2500">
                <a:solidFill>
                  <a:srgbClr val="FFFFFF"/>
                </a:solidFill>
                <a:latin typeface="Neue Machina Ultra-Bold"/>
              </a:rPr>
              <a:t>Andiamo, ora, a verificare un altro servizio, il servizio “whoami”, quindi andiamo a sostituire il comando all’interno dell’url.</a:t>
            </a:r>
          </a:p>
          <a:p>
            <a:pPr marL="539756" indent="-269878" lvl="1">
              <a:lnSpc>
                <a:spcPts val="3500"/>
              </a:lnSpc>
              <a:buFont typeface="Arial"/>
              <a:buChar char="•"/>
            </a:pPr>
            <a:r>
              <a:rPr lang="en-US" sz="2500">
                <a:solidFill>
                  <a:srgbClr val="FFFFFF"/>
                </a:solidFill>
                <a:latin typeface="Neue Machina Ultra-Bold"/>
              </a:rPr>
              <a:t>Avremo un’altra richiesta GET visualizzabile su BurpSuite.</a:t>
            </a:r>
          </a:p>
          <a:p>
            <a:pPr marL="539756" indent="-269878" lvl="1">
              <a:lnSpc>
                <a:spcPts val="3500"/>
              </a:lnSpc>
              <a:buFont typeface="Arial"/>
              <a:buChar char="•"/>
            </a:pPr>
            <a:r>
              <a:rPr lang="en-US" sz="2500">
                <a:solidFill>
                  <a:srgbClr val="FFFFFF"/>
                </a:solidFill>
                <a:latin typeface="Neue Machina Ultra-Bold"/>
              </a:rPr>
              <a:t>Proseguendo, avremo il risultato che speravamo.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1028700" y="1344900"/>
            <a:ext cx="6176373" cy="8438420"/>
          </a:xfrm>
          <a:custGeom>
            <a:avLst/>
            <a:gdLst/>
            <a:ahLst/>
            <a:cxnLst/>
            <a:rect r="r" b="b" t="t" l="l"/>
            <a:pathLst>
              <a:path h="8438420" w="6176373">
                <a:moveTo>
                  <a:pt x="0" y="0"/>
                </a:moveTo>
                <a:lnTo>
                  <a:pt x="6176373" y="0"/>
                </a:lnTo>
                <a:lnTo>
                  <a:pt x="6176373" y="8438420"/>
                </a:lnTo>
                <a:lnTo>
                  <a:pt x="0" y="8438420"/>
                </a:lnTo>
                <a:lnTo>
                  <a:pt x="0" y="0"/>
                </a:lnTo>
                <a:close/>
              </a:path>
            </a:pathLst>
          </a:custGeom>
          <a:blipFill>
            <a:blip r:embed="rId11"/>
            <a:stretch>
              <a:fillRect l="0" t="0" r="0" b="0"/>
            </a:stretch>
          </a:blipFill>
        </p:spPr>
      </p:sp>
      <p:sp>
        <p:nvSpPr>
          <p:cNvPr name="Freeform 9" id="9"/>
          <p:cNvSpPr/>
          <p:nvPr/>
        </p:nvSpPr>
        <p:spPr>
          <a:xfrm flipH="false" flipV="false" rot="0">
            <a:off x="8129992" y="1402450"/>
            <a:ext cx="8756589" cy="8323321"/>
          </a:xfrm>
          <a:custGeom>
            <a:avLst/>
            <a:gdLst/>
            <a:ahLst/>
            <a:cxnLst/>
            <a:rect r="r" b="b" t="t" l="l"/>
            <a:pathLst>
              <a:path h="8323321" w="8756589">
                <a:moveTo>
                  <a:pt x="0" y="0"/>
                </a:moveTo>
                <a:lnTo>
                  <a:pt x="8756590" y="0"/>
                </a:lnTo>
                <a:lnTo>
                  <a:pt x="8756590" y="8323321"/>
                </a:lnTo>
                <a:lnTo>
                  <a:pt x="0" y="8323321"/>
                </a:lnTo>
                <a:lnTo>
                  <a:pt x="0" y="0"/>
                </a:lnTo>
                <a:close/>
              </a:path>
            </a:pathLst>
          </a:custGeom>
          <a:blipFill>
            <a:blip r:embed="rId12"/>
            <a:stretch>
              <a:fillRect l="0" t="0" r="0" b="0"/>
            </a:stretch>
          </a:blipFill>
        </p:spPr>
      </p:sp>
      <p:sp>
        <p:nvSpPr>
          <p:cNvPr name="TextBox 10" id="10"/>
          <p:cNvSpPr txBox="true"/>
          <p:nvPr/>
        </p:nvSpPr>
        <p:spPr>
          <a:xfrm rot="0">
            <a:off x="1191298" y="407299"/>
            <a:ext cx="15905404" cy="441324"/>
          </a:xfrm>
          <a:prstGeom prst="rect">
            <a:avLst/>
          </a:prstGeom>
        </p:spPr>
        <p:txBody>
          <a:bodyPr anchor="t" rtlCol="false" tIns="0" lIns="0" bIns="0" rIns="0">
            <a:spAutoFit/>
          </a:bodyPr>
          <a:lstStyle/>
          <a:p>
            <a:pPr>
              <a:lnSpc>
                <a:spcPts val="3500"/>
              </a:lnSpc>
            </a:pPr>
            <a:r>
              <a:rPr lang="en-US" sz="2500">
                <a:solidFill>
                  <a:srgbClr val="FFFFFF"/>
                </a:solidFill>
                <a:latin typeface="Neue Machina Bold"/>
              </a:rPr>
              <a:t>Proviamo con uno script dotato di GUI: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1204C"/>
        </a:solidFill>
      </p:bgPr>
    </p:bg>
    <p:spTree>
      <p:nvGrpSpPr>
        <p:cNvPr id="1" name=""/>
        <p:cNvGrpSpPr/>
        <p:nvPr/>
      </p:nvGrpSpPr>
      <p:grpSpPr>
        <a:xfrm>
          <a:off x="0" y="0"/>
          <a:ext cx="0" cy="0"/>
          <a:chOff x="0" y="0"/>
          <a:chExt cx="0" cy="0"/>
        </a:xfrm>
      </p:grpSpPr>
      <p:sp>
        <p:nvSpPr>
          <p:cNvPr name="Freeform 2" id="2"/>
          <p:cNvSpPr/>
          <p:nvPr/>
        </p:nvSpPr>
        <p:spPr>
          <a:xfrm flipH="false" flipV="false" rot="0">
            <a:off x="-3875567" y="-4926720"/>
            <a:ext cx="9808535" cy="9808535"/>
          </a:xfrm>
          <a:custGeom>
            <a:avLst/>
            <a:gdLst/>
            <a:ahLst/>
            <a:cxnLst/>
            <a:rect r="r" b="b" t="t" l="l"/>
            <a:pathLst>
              <a:path h="9808535" w="9808535">
                <a:moveTo>
                  <a:pt x="0" y="0"/>
                </a:moveTo>
                <a:lnTo>
                  <a:pt x="9808534" y="0"/>
                </a:lnTo>
                <a:lnTo>
                  <a:pt x="9808534" y="9808535"/>
                </a:lnTo>
                <a:lnTo>
                  <a:pt x="0" y="9808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731" y="6544095"/>
            <a:ext cx="6009009" cy="6009009"/>
          </a:xfrm>
          <a:custGeom>
            <a:avLst/>
            <a:gdLst/>
            <a:ahLst/>
            <a:cxnLst/>
            <a:rect r="r" b="b" t="t" l="l"/>
            <a:pathLst>
              <a:path h="6009009" w="6009009">
                <a:moveTo>
                  <a:pt x="0" y="0"/>
                </a:moveTo>
                <a:lnTo>
                  <a:pt x="6009009" y="0"/>
                </a:lnTo>
                <a:lnTo>
                  <a:pt x="6009009" y="6009010"/>
                </a:lnTo>
                <a:lnTo>
                  <a:pt x="0" y="6009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1884038" y="6896830"/>
            <a:ext cx="8209501" cy="6060105"/>
          </a:xfrm>
          <a:custGeom>
            <a:avLst/>
            <a:gdLst/>
            <a:ahLst/>
            <a:cxnLst/>
            <a:rect r="r" b="b" t="t" l="l"/>
            <a:pathLst>
              <a:path h="6060105" w="8209501">
                <a:moveTo>
                  <a:pt x="0" y="0"/>
                </a:moveTo>
                <a:lnTo>
                  <a:pt x="8209501" y="0"/>
                </a:lnTo>
                <a:lnTo>
                  <a:pt x="8209501" y="6060105"/>
                </a:lnTo>
                <a:lnTo>
                  <a:pt x="0" y="6060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393429">
            <a:off x="12271558" y="6401948"/>
            <a:ext cx="4723918" cy="2308815"/>
          </a:xfrm>
          <a:custGeom>
            <a:avLst/>
            <a:gdLst/>
            <a:ahLst/>
            <a:cxnLst/>
            <a:rect r="r" b="b" t="t" l="l"/>
            <a:pathLst>
              <a:path h="2308815" w="4723918">
                <a:moveTo>
                  <a:pt x="0" y="0"/>
                </a:moveTo>
                <a:lnTo>
                  <a:pt x="4723917" y="0"/>
                </a:lnTo>
                <a:lnTo>
                  <a:pt x="4723917" y="2308815"/>
                </a:lnTo>
                <a:lnTo>
                  <a:pt x="0" y="2308815"/>
                </a:lnTo>
                <a:lnTo>
                  <a:pt x="0" y="0"/>
                </a:lnTo>
                <a:close/>
              </a:path>
            </a:pathLst>
          </a:custGeom>
          <a:blipFill>
            <a:blip r:embed="rId8"/>
            <a:stretch>
              <a:fillRect l="0" t="0" r="0" b="0"/>
            </a:stretch>
          </a:blipFill>
        </p:spPr>
      </p:sp>
      <p:sp>
        <p:nvSpPr>
          <p:cNvPr name="Freeform 6" id="6"/>
          <p:cNvSpPr/>
          <p:nvPr/>
        </p:nvSpPr>
        <p:spPr>
          <a:xfrm flipH="false" flipV="false" rot="0">
            <a:off x="1732774" y="2271889"/>
            <a:ext cx="3597907" cy="3671334"/>
          </a:xfrm>
          <a:custGeom>
            <a:avLst/>
            <a:gdLst/>
            <a:ahLst/>
            <a:cxnLst/>
            <a:rect r="r" b="b" t="t" l="l"/>
            <a:pathLst>
              <a:path h="3671334" w="3597907">
                <a:moveTo>
                  <a:pt x="0" y="0"/>
                </a:moveTo>
                <a:lnTo>
                  <a:pt x="3597907" y="0"/>
                </a:lnTo>
                <a:lnTo>
                  <a:pt x="3597907" y="3671334"/>
                </a:lnTo>
                <a:lnTo>
                  <a:pt x="0" y="3671334"/>
                </a:lnTo>
                <a:lnTo>
                  <a:pt x="0" y="0"/>
                </a:lnTo>
                <a:close/>
              </a:path>
            </a:pathLst>
          </a:custGeom>
          <a:blipFill>
            <a:blip r:embed="rId9"/>
            <a:stretch>
              <a:fillRect l="0" t="0" r="0" b="0"/>
            </a:stretch>
          </a:blipFill>
        </p:spPr>
      </p:sp>
      <p:sp>
        <p:nvSpPr>
          <p:cNvPr name="Freeform 7" id="7"/>
          <p:cNvSpPr/>
          <p:nvPr/>
        </p:nvSpPr>
        <p:spPr>
          <a:xfrm flipH="false" flipV="false" rot="3042606">
            <a:off x="-947227" y="8169399"/>
            <a:ext cx="4602247" cy="3514966"/>
          </a:xfrm>
          <a:custGeom>
            <a:avLst/>
            <a:gdLst/>
            <a:ahLst/>
            <a:cxnLst/>
            <a:rect r="r" b="b" t="t" l="l"/>
            <a:pathLst>
              <a:path h="3514966" w="4602247">
                <a:moveTo>
                  <a:pt x="0" y="0"/>
                </a:moveTo>
                <a:lnTo>
                  <a:pt x="4602247" y="0"/>
                </a:lnTo>
                <a:lnTo>
                  <a:pt x="4602247" y="3514967"/>
                </a:lnTo>
                <a:lnTo>
                  <a:pt x="0" y="3514967"/>
                </a:lnTo>
                <a:lnTo>
                  <a:pt x="0" y="0"/>
                </a:lnTo>
                <a:close/>
              </a:path>
            </a:pathLst>
          </a:custGeom>
          <a:blipFill>
            <a:blip r:embed="rId10"/>
            <a:stretch>
              <a:fillRect l="0" t="0" r="0" b="0"/>
            </a:stretch>
          </a:blipFill>
        </p:spPr>
      </p:sp>
      <p:sp>
        <p:nvSpPr>
          <p:cNvPr name="Freeform 8" id="8"/>
          <p:cNvSpPr/>
          <p:nvPr/>
        </p:nvSpPr>
        <p:spPr>
          <a:xfrm flipH="false" flipV="false" rot="0">
            <a:off x="482298" y="1553156"/>
            <a:ext cx="9169487" cy="8021909"/>
          </a:xfrm>
          <a:custGeom>
            <a:avLst/>
            <a:gdLst/>
            <a:ahLst/>
            <a:cxnLst/>
            <a:rect r="r" b="b" t="t" l="l"/>
            <a:pathLst>
              <a:path h="8021909" w="9169487">
                <a:moveTo>
                  <a:pt x="0" y="0"/>
                </a:moveTo>
                <a:lnTo>
                  <a:pt x="9169487" y="0"/>
                </a:lnTo>
                <a:lnTo>
                  <a:pt x="9169487" y="8021909"/>
                </a:lnTo>
                <a:lnTo>
                  <a:pt x="0" y="8021909"/>
                </a:lnTo>
                <a:lnTo>
                  <a:pt x="0" y="0"/>
                </a:lnTo>
                <a:close/>
              </a:path>
            </a:pathLst>
          </a:custGeom>
          <a:blipFill>
            <a:blip r:embed="rId11"/>
            <a:stretch>
              <a:fillRect l="0" t="0" r="0" b="0"/>
            </a:stretch>
          </a:blipFill>
        </p:spPr>
      </p:sp>
      <p:sp>
        <p:nvSpPr>
          <p:cNvPr name="Freeform 9" id="9"/>
          <p:cNvSpPr/>
          <p:nvPr/>
        </p:nvSpPr>
        <p:spPr>
          <a:xfrm flipH="false" flipV="false" rot="0">
            <a:off x="10227949" y="3171838"/>
            <a:ext cx="7357016" cy="4234982"/>
          </a:xfrm>
          <a:custGeom>
            <a:avLst/>
            <a:gdLst/>
            <a:ahLst/>
            <a:cxnLst/>
            <a:rect r="r" b="b" t="t" l="l"/>
            <a:pathLst>
              <a:path h="4234982" w="7357016">
                <a:moveTo>
                  <a:pt x="0" y="0"/>
                </a:moveTo>
                <a:lnTo>
                  <a:pt x="7357016" y="0"/>
                </a:lnTo>
                <a:lnTo>
                  <a:pt x="7357016" y="4234982"/>
                </a:lnTo>
                <a:lnTo>
                  <a:pt x="0" y="4234982"/>
                </a:lnTo>
                <a:lnTo>
                  <a:pt x="0" y="0"/>
                </a:lnTo>
                <a:close/>
              </a:path>
            </a:pathLst>
          </a:custGeom>
          <a:blipFill>
            <a:blip r:embed="rId12"/>
            <a:stretch>
              <a:fillRect l="0" t="0" r="0" b="0"/>
            </a:stretch>
          </a:blipFill>
        </p:spPr>
      </p:sp>
      <p:sp>
        <p:nvSpPr>
          <p:cNvPr name="TextBox 10" id="10"/>
          <p:cNvSpPr txBox="true"/>
          <p:nvPr/>
        </p:nvSpPr>
        <p:spPr>
          <a:xfrm rot="0">
            <a:off x="1191298" y="587376"/>
            <a:ext cx="15905404" cy="441324"/>
          </a:xfrm>
          <a:prstGeom prst="rect">
            <a:avLst/>
          </a:prstGeom>
        </p:spPr>
        <p:txBody>
          <a:bodyPr anchor="t" rtlCol="false" tIns="0" lIns="0" bIns="0" rIns="0">
            <a:spAutoFit/>
          </a:bodyPr>
          <a:lstStyle/>
          <a:p>
            <a:pPr>
              <a:lnSpc>
                <a:spcPts val="3500"/>
              </a:lnSpc>
            </a:pPr>
            <a:r>
              <a:rPr lang="en-US" sz="2500">
                <a:solidFill>
                  <a:srgbClr val="FFFFFF"/>
                </a:solidFill>
                <a:latin typeface="Neue Machina Bold"/>
              </a:rPr>
              <a:t>Fase di upload del file di shell: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DAF6DbEfQ_Y</dc:identifier>
  <dcterms:modified xsi:type="dcterms:W3CDTF">2011-08-01T06:04:30Z</dcterms:modified>
  <cp:revision>1</cp:revision>
  <dc:title>Configurate il vostro laboratorio virtuale in modo tale che la macchina Metasploitable sia raggiungibile dalla macchina Kali Linux. Assicuratevi che ci sia comunicazione tra le due macchine. Lo scopo dell’esercizio di oggi è sfruttare la vulnerabilità di</dc:title>
</cp:coreProperties>
</file>