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6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500C21-1CAE-3F83-53E9-1C2425FDFC2B}"/>
              </a:ext>
            </a:extLst>
          </p:cNvPr>
          <p:cNvSpPr txBox="1"/>
          <p:nvPr/>
        </p:nvSpPr>
        <p:spPr>
          <a:xfrm>
            <a:off x="2793342" y="2145278"/>
            <a:ext cx="7167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Disegnare una rete con i seguenti componenti: </a:t>
            </a:r>
          </a:p>
          <a:p>
            <a:r>
              <a:rPr lang="it-IT" dirty="0"/>
              <a:t>● Una zona di Internet (rappresentata da un cloud o un simbolo di Internet). </a:t>
            </a:r>
          </a:p>
          <a:p>
            <a:r>
              <a:rPr lang="it-IT" dirty="0"/>
              <a:t>● Una zona DMZ con almeno un server web (HTTP) e un server di posta elettronica (SMTP).  </a:t>
            </a:r>
          </a:p>
          <a:p>
            <a:r>
              <a:rPr lang="it-IT" dirty="0"/>
              <a:t>● Una rete interna con almeno un server o </a:t>
            </a:r>
            <a:r>
              <a:rPr lang="it-IT" dirty="0" err="1"/>
              <a:t>nas</a:t>
            </a:r>
            <a:r>
              <a:rPr lang="it-IT" dirty="0"/>
              <a:t>. </a:t>
            </a:r>
          </a:p>
          <a:p>
            <a:r>
              <a:rPr lang="it-IT" dirty="0"/>
              <a:t>● Un firewall perimetrale posizionato tra le tre zone. </a:t>
            </a:r>
          </a:p>
          <a:p>
            <a:r>
              <a:rPr lang="it-IT" dirty="0"/>
              <a:t>● Spiegare le scelte.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9BCF-1C76-E4DA-FF96-879CC630EF61}"/>
              </a:ext>
            </a:extLst>
          </p:cNvPr>
          <p:cNvSpPr txBox="1"/>
          <p:nvPr/>
        </p:nvSpPr>
        <p:spPr>
          <a:xfrm>
            <a:off x="4428531" y="690927"/>
            <a:ext cx="300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u="sng" dirty="0"/>
              <a:t>Esercizio S2/L1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227AC3-D745-7E28-A2AE-346F059D64B6}"/>
              </a:ext>
            </a:extLst>
          </p:cNvPr>
          <p:cNvSpPr txBox="1"/>
          <p:nvPr/>
        </p:nvSpPr>
        <p:spPr>
          <a:xfrm>
            <a:off x="9618453" y="5702060"/>
            <a:ext cx="22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Mattia Chiriatti</a:t>
            </a:r>
          </a:p>
          <a:p>
            <a:r>
              <a:rPr lang="it-IT" dirty="0"/>
              <a:t>04/12/2023</a:t>
            </a:r>
          </a:p>
        </p:txBody>
      </p:sp>
    </p:spTree>
    <p:extLst>
      <p:ext uri="{BB962C8B-B14F-4D97-AF65-F5344CB8AC3E}">
        <p14:creationId xmlns:p14="http://schemas.microsoft.com/office/powerpoint/2010/main" val="282021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A82C4A-74F7-9446-724A-962FF09C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1" y="983412"/>
            <a:ext cx="9418533" cy="514134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0A0081B-6746-7C01-C498-D1077CB6A652}"/>
              </a:ext>
            </a:extLst>
          </p:cNvPr>
          <p:cNvSpPr txBox="1"/>
          <p:nvPr/>
        </p:nvSpPr>
        <p:spPr>
          <a:xfrm>
            <a:off x="5462332" y="250167"/>
            <a:ext cx="11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RETE</a:t>
            </a:r>
          </a:p>
        </p:txBody>
      </p:sp>
    </p:spTree>
    <p:extLst>
      <p:ext uri="{BB962C8B-B14F-4D97-AF65-F5344CB8AC3E}">
        <p14:creationId xmlns:p14="http://schemas.microsoft.com/office/powerpoint/2010/main" val="189043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A82C4A-74F7-9446-724A-962FF09C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15" y="163489"/>
            <a:ext cx="6369331" cy="347685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E86E2B-E950-D32B-F20C-BD05357AF6EC}"/>
              </a:ext>
            </a:extLst>
          </p:cNvPr>
          <p:cNvSpPr txBox="1"/>
          <p:nvPr/>
        </p:nvSpPr>
        <p:spPr>
          <a:xfrm>
            <a:off x="1639019" y="3758587"/>
            <a:ext cx="10170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>
                <a:solidFill>
                  <a:schemeClr val="accent1"/>
                </a:solidFill>
              </a:rPr>
              <a:t>celeste</a:t>
            </a:r>
            <a:r>
              <a:rPr lang="it-IT" dirty="0"/>
              <a:t>, viene segnalata la zona di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</a:t>
            </a:r>
            <a:r>
              <a:rPr lang="it-IT" dirty="0">
                <a:solidFill>
                  <a:srgbClr val="FFFF00"/>
                </a:solidFill>
              </a:rPr>
              <a:t>giallo</a:t>
            </a:r>
            <a:r>
              <a:rPr lang="it-IT" dirty="0"/>
              <a:t>, il Firewall Perimetrale Dinamico: Perimetrale perché a cavallo fra la WAN e la LAN, Dinamico perché, tramite l’utilizzo di una tabella ACL, acronimo di </a:t>
            </a:r>
            <a:r>
              <a:rPr lang="it-IT" i="1" dirty="0"/>
              <a:t>Access Control List</a:t>
            </a:r>
            <a:r>
              <a:rPr lang="it-IT" dirty="0"/>
              <a:t>, regola il traffico dei soli pacchetti in uscita.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regolare il traffico dei pacchetti in entrata e stabilire la loro natura, c’è bisogno di una sorta di zona franca, in cui i pacchetti possono essere esaminati e in cui i siti web di destinazione possono erogare i propri servizi: quella zona è il DMZ, acronimo di </a:t>
            </a:r>
            <a:r>
              <a:rPr lang="it-IT" i="1" dirty="0" err="1"/>
              <a:t>Demilitarized</a:t>
            </a:r>
            <a:r>
              <a:rPr lang="it-IT" i="1" dirty="0"/>
              <a:t> Zone</a:t>
            </a:r>
            <a:r>
              <a:rPr lang="it-IT" dirty="0"/>
              <a:t>, in </a:t>
            </a:r>
            <a:r>
              <a:rPr lang="it-IT" dirty="0">
                <a:solidFill>
                  <a:srgbClr val="00B050"/>
                </a:solidFill>
              </a:rPr>
              <a:t>verde</a:t>
            </a:r>
            <a:r>
              <a:rPr lang="it-IT" dirty="0"/>
              <a:t> nella figura.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 fra gli </a:t>
            </a:r>
            <a:r>
              <a:rPr lang="it-IT" dirty="0" err="1"/>
              <a:t>host</a:t>
            </a:r>
            <a:r>
              <a:rPr lang="it-IT" dirty="0"/>
              <a:t> e il resto del web, al momento, non c’è una vera barriera che possa proteggerli: quindi avremo bisogno anche del WAF.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1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A82C4A-74F7-9446-724A-962FF09C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62" y="207033"/>
            <a:ext cx="6558205" cy="357996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E86E2B-E950-D32B-F20C-BD05357AF6EC}"/>
              </a:ext>
            </a:extLst>
          </p:cNvPr>
          <p:cNvSpPr txBox="1"/>
          <p:nvPr/>
        </p:nvSpPr>
        <p:spPr>
          <a:xfrm>
            <a:off x="1291779" y="3976777"/>
            <a:ext cx="10170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WAF, acronimo di </a:t>
            </a:r>
            <a:r>
              <a:rPr lang="it-IT" i="1" dirty="0"/>
              <a:t>Web Application Firewall </a:t>
            </a:r>
            <a:r>
              <a:rPr lang="it-IT" dirty="0"/>
              <a:t>e in </a:t>
            </a:r>
            <a:r>
              <a:rPr lang="it-IT" dirty="0">
                <a:solidFill>
                  <a:srgbClr val="FFC000"/>
                </a:solidFill>
              </a:rPr>
              <a:t>arancione</a:t>
            </a:r>
            <a:r>
              <a:rPr lang="it-IT" dirty="0"/>
              <a:t> nella figura, è un filtro che verifica gli IP di mittente e destinatario e controlla affondo il contenuto del pacchetto, proteggendoci a tutti i livelli del modello ISO/OSI.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router al centro verrà poi collegato agli Switch presenti: 1 verrà collegato al NAS; 1 verrà collegato agli Host; 1 verrà collegato direttamente ai server e-Mail e HTTP. </a:t>
            </a:r>
          </a:p>
        </p:txBody>
      </p:sp>
    </p:spTree>
    <p:extLst>
      <p:ext uri="{BB962C8B-B14F-4D97-AF65-F5344CB8AC3E}">
        <p14:creationId xmlns:p14="http://schemas.microsoft.com/office/powerpoint/2010/main" val="59108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6560D6-1A43-4C77-D85B-89FF66560C3A}"/>
              </a:ext>
            </a:extLst>
          </p:cNvPr>
          <p:cNvSpPr txBox="1"/>
          <p:nvPr/>
        </p:nvSpPr>
        <p:spPr>
          <a:xfrm>
            <a:off x="5049101" y="393803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RETE ALTERNATIVA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6482965-3EDB-8966-8F32-E404805C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4" y="845032"/>
            <a:ext cx="9980779" cy="544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A2CF19-B572-4AFF-2295-0A72A04E813A}"/>
              </a:ext>
            </a:extLst>
          </p:cNvPr>
          <p:cNvSpPr txBox="1"/>
          <p:nvPr/>
        </p:nvSpPr>
        <p:spPr>
          <a:xfrm>
            <a:off x="1878056" y="4325744"/>
            <a:ext cx="9566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aumentare il livello di sicurezza della rete, potremmo utilizzare anche un Server Proxy, in </a:t>
            </a:r>
            <a:r>
              <a:rPr lang="it-IT" dirty="0">
                <a:solidFill>
                  <a:schemeClr val="accent4"/>
                </a:solidFill>
              </a:rPr>
              <a:t>rosa</a:t>
            </a:r>
            <a:r>
              <a:rPr lang="it-IT" dirty="0"/>
              <a:t>, e un sistema di individuazione di intrusioni IDS/IPS, in </a:t>
            </a:r>
            <a:r>
              <a:rPr lang="it-IT" dirty="0">
                <a:solidFill>
                  <a:schemeClr val="accent3"/>
                </a:solidFill>
              </a:rPr>
              <a:t>viola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Proxy è un sistema di sicurezza che protegge </a:t>
            </a:r>
            <a:r>
              <a:rPr lang="it-IT" dirty="0" err="1"/>
              <a:t>l’host</a:t>
            </a:r>
            <a:r>
              <a:rPr lang="it-IT" dirty="0"/>
              <a:t> a tutti i livelli del modello ISO/OSI, cambiando l’IP </a:t>
            </a:r>
            <a:r>
              <a:rPr lang="it-IT" dirty="0" err="1"/>
              <a:t>dell’host</a:t>
            </a:r>
            <a:r>
              <a:rPr lang="it-IT" dirty="0"/>
              <a:t> e fungendo da filtro fra </a:t>
            </a:r>
            <a:r>
              <a:rPr lang="it-IT" dirty="0" err="1"/>
              <a:t>l’host</a:t>
            </a:r>
            <a:r>
              <a:rPr lang="it-IT" dirty="0"/>
              <a:t> e il sito di destinazione. In questo caso, scegliamo un Proxy di tipo Reverse, in quanto molto più sicuro del tipo </a:t>
            </a:r>
            <a:r>
              <a:rPr lang="it-IT" dirty="0" err="1"/>
              <a:t>Forward</a:t>
            </a:r>
            <a:r>
              <a:rPr lang="it-IT" dirty="0"/>
              <a:t> e perché si può utilizzare anche come Firewall Dinamico, </a:t>
            </a:r>
            <a:r>
              <a:rPr lang="it-IT" dirty="0" err="1"/>
              <a:t>anit</a:t>
            </a:r>
            <a:r>
              <a:rPr lang="it-IT" dirty="0"/>
              <a:t>-Malware, anti-Spam.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EC71AE-628B-1344-E726-EE577981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42" y="167813"/>
            <a:ext cx="7315217" cy="39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A2CF19-B572-4AFF-2295-0A72A04E813A}"/>
              </a:ext>
            </a:extLst>
          </p:cNvPr>
          <p:cNvSpPr txBox="1"/>
          <p:nvPr/>
        </p:nvSpPr>
        <p:spPr>
          <a:xfrm>
            <a:off x="1878056" y="3550934"/>
            <a:ext cx="9566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aumentare il livello di sicurezza della rete, potremmo utilizzare anche un Server Proxy, in </a:t>
            </a:r>
            <a:r>
              <a:rPr lang="it-IT" dirty="0">
                <a:solidFill>
                  <a:schemeClr val="accent4"/>
                </a:solidFill>
              </a:rPr>
              <a:t>rosa</a:t>
            </a:r>
            <a:r>
              <a:rPr lang="it-IT" dirty="0"/>
              <a:t>, e un sistema di individuazione di intrusioni IDS/IPS, in </a:t>
            </a:r>
            <a:r>
              <a:rPr lang="it-IT" dirty="0">
                <a:solidFill>
                  <a:schemeClr val="accent3"/>
                </a:solidFill>
              </a:rPr>
              <a:t>viola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L’IDS/IPS è un sistema di individuazione di intrusioni, solitamente posizionato fra lo switch e il DMZ o già integrato nel Proxy.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L’IDS è un semplice segnale d’allarme, dotato di una lista di controllo che serve a confrontare le informazioni spacchettate. In caso di mancata corrispondenza, provvederà a inviare un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all’host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L’IPS, invece, a differenza dell’IDS, riesce anche ad agire e a bloccare direttamente la non corrispondenza.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Entrambi, comunque, fanno parte dello stesso software ma agiscono a livelli diversi.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EC71AE-628B-1344-E726-EE577981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61" y="195059"/>
            <a:ext cx="5794829" cy="31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708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InterweaveVTI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Chiriatti</dc:creator>
  <cp:lastModifiedBy>Mattia Chiriatti</cp:lastModifiedBy>
  <cp:revision>1</cp:revision>
  <dcterms:created xsi:type="dcterms:W3CDTF">2023-12-04T13:41:19Z</dcterms:created>
  <dcterms:modified xsi:type="dcterms:W3CDTF">2023-12-04T14:43:12Z</dcterms:modified>
</cp:coreProperties>
</file>