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8" r:id="rId3"/>
    <p:sldId id="257" r:id="rId4"/>
    <p:sldId id="261" r:id="rId5"/>
    <p:sldId id="262" r:id="rId6"/>
    <p:sldId id="259" r:id="rId7"/>
    <p:sldId id="260"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1/9/2024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407826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a:t>
            </a:fld>
            <a:endParaRPr lang="en-US" dirty="0"/>
          </a:p>
        </p:txBody>
      </p:sp>
    </p:spTree>
    <p:extLst>
      <p:ext uri="{BB962C8B-B14F-4D97-AF65-F5344CB8AC3E}">
        <p14:creationId xmlns:p14="http://schemas.microsoft.com/office/powerpoint/2010/main" val="106081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1/9/2024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7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‹N›</a:t>
            </a:fld>
            <a:endParaRPr lang="en-US" dirty="0"/>
          </a:p>
        </p:txBody>
      </p:sp>
    </p:spTree>
    <p:extLst>
      <p:ext uri="{BB962C8B-B14F-4D97-AF65-F5344CB8AC3E}">
        <p14:creationId xmlns:p14="http://schemas.microsoft.com/office/powerpoint/2010/main" val="114368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1/9/2024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69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‹N›</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13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‹N›</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3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‹N›</a:t>
            </a:fld>
            <a:endParaRPr lang="en-US" dirty="0"/>
          </a:p>
        </p:txBody>
      </p:sp>
    </p:spTree>
    <p:extLst>
      <p:ext uri="{BB962C8B-B14F-4D97-AF65-F5344CB8AC3E}">
        <p14:creationId xmlns:p14="http://schemas.microsoft.com/office/powerpoint/2010/main" val="239045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1/9/2024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333022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1/9/2024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Tree>
    <p:extLst>
      <p:ext uri="{BB962C8B-B14F-4D97-AF65-F5344CB8AC3E}">
        <p14:creationId xmlns:p14="http://schemas.microsoft.com/office/powerpoint/2010/main" val="261136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1/9/2024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‹N›</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58593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1/9/2024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‹N›</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5806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3767AB6-E285-07A1-24A9-BA574BF0DE1A}"/>
              </a:ext>
            </a:extLst>
          </p:cNvPr>
          <p:cNvSpPr>
            <a:spLocks noGrp="1"/>
          </p:cNvSpPr>
          <p:nvPr>
            <p:ph type="ctrTitle"/>
          </p:nvPr>
        </p:nvSpPr>
        <p:spPr>
          <a:xfrm>
            <a:off x="1463863" y="889697"/>
            <a:ext cx="4741843" cy="2173433"/>
          </a:xfrm>
        </p:spPr>
        <p:txBody>
          <a:bodyPr>
            <a:normAutofit fontScale="90000"/>
          </a:bodyPr>
          <a:lstStyle/>
          <a:p>
            <a:r>
              <a:rPr lang="it-IT" sz="1300" dirty="0">
                <a:solidFill>
                  <a:schemeClr val="bg1"/>
                </a:solidFill>
                <a:latin typeface="Candara" panose="020E0502030303020204" pitchFamily="34" charset="0"/>
              </a:rPr>
              <a:t>Nell’esercizio di oggi lo studente effettuerà una simulazione di fase di raccolta informazioni utilizzando dati pubblici su un target a scelta. Lo scopo di questo esercizio è di familiarizzare con i tool principali della fase di information </a:t>
            </a:r>
            <a:r>
              <a:rPr lang="it-IT" sz="1300" dirty="0" err="1">
                <a:solidFill>
                  <a:schemeClr val="bg1"/>
                </a:solidFill>
                <a:latin typeface="Candara" panose="020E0502030303020204" pitchFamily="34" charset="0"/>
              </a:rPr>
              <a:t>gathering</a:t>
            </a:r>
            <a:r>
              <a:rPr lang="it-IT" sz="1300" dirty="0">
                <a:solidFill>
                  <a:schemeClr val="bg1"/>
                </a:solidFill>
                <a:latin typeface="Candara" panose="020E0502030303020204" pitchFamily="34" charset="0"/>
              </a:rPr>
              <a:t>, quali: </a:t>
            </a:r>
            <a:br>
              <a:rPr lang="it-IT" sz="1300" dirty="0">
                <a:solidFill>
                  <a:schemeClr val="bg1"/>
                </a:solidFill>
                <a:latin typeface="Candara" panose="020E0502030303020204" pitchFamily="34" charset="0"/>
              </a:rPr>
            </a:br>
            <a:br>
              <a:rPr lang="it-IT" sz="1300" dirty="0">
                <a:solidFill>
                  <a:schemeClr val="bg1"/>
                </a:solidFill>
              </a:rPr>
            </a:br>
            <a:r>
              <a:rPr lang="it-IT" sz="1300" dirty="0">
                <a:solidFill>
                  <a:schemeClr val="bg1"/>
                </a:solidFill>
                <a:latin typeface="Candara" panose="020E0502030303020204" pitchFamily="34" charset="0"/>
              </a:rPr>
              <a:t>● Google, per la raccolta delle info. </a:t>
            </a:r>
            <a:br>
              <a:rPr lang="it-IT" sz="1300" dirty="0">
                <a:solidFill>
                  <a:schemeClr val="bg1"/>
                </a:solidFill>
                <a:latin typeface="Candara" panose="020E0502030303020204" pitchFamily="34" charset="0"/>
              </a:rPr>
            </a:br>
            <a:r>
              <a:rPr lang="it-IT" sz="1300" dirty="0">
                <a:solidFill>
                  <a:schemeClr val="bg1"/>
                </a:solidFill>
                <a:latin typeface="Candara" panose="020E0502030303020204" pitchFamily="34" charset="0"/>
              </a:rPr>
              <a:t>● </a:t>
            </a:r>
            <a:r>
              <a:rPr lang="it-IT" sz="1300" dirty="0" err="1">
                <a:solidFill>
                  <a:schemeClr val="bg1"/>
                </a:solidFill>
                <a:latin typeface="Candara" panose="020E0502030303020204" pitchFamily="34" charset="0"/>
              </a:rPr>
              <a:t>Maltego</a:t>
            </a:r>
            <a:r>
              <a:rPr lang="it-IT" sz="1300" dirty="0">
                <a:solidFill>
                  <a:schemeClr val="bg1"/>
                </a:solidFill>
                <a:latin typeface="Candara" panose="020E0502030303020204" pitchFamily="34" charset="0"/>
              </a:rPr>
              <a:t>.</a:t>
            </a:r>
            <a:endParaRPr lang="it-IT" sz="4400" dirty="0">
              <a:solidFill>
                <a:schemeClr val="bg1"/>
              </a:solidFill>
              <a:latin typeface="Candara" panose="020E0502030303020204" pitchFamily="34" charset="0"/>
            </a:endParaRPr>
          </a:p>
        </p:txBody>
      </p:sp>
      <p:sp>
        <p:nvSpPr>
          <p:cNvPr id="3" name="Sottotitolo 2">
            <a:extLst>
              <a:ext uri="{FF2B5EF4-FFF2-40B4-BE49-F238E27FC236}">
                <a16:creationId xmlns:a16="http://schemas.microsoft.com/office/drawing/2014/main" id="{90301DA4-C474-6EE3-15BB-B20D0A7372C5}"/>
              </a:ext>
            </a:extLst>
          </p:cNvPr>
          <p:cNvSpPr>
            <a:spLocks noGrp="1"/>
          </p:cNvSpPr>
          <p:nvPr>
            <p:ph type="subTitle" idx="1"/>
          </p:nvPr>
        </p:nvSpPr>
        <p:spPr>
          <a:xfrm>
            <a:off x="1635104" y="3751118"/>
            <a:ext cx="4797502" cy="2779077"/>
          </a:xfrm>
        </p:spPr>
        <p:txBody>
          <a:bodyPr anchor="t">
            <a:normAutofit/>
          </a:bodyPr>
          <a:lstStyle/>
          <a:p>
            <a:r>
              <a:rPr lang="it-IT" sz="1400" dirty="0">
                <a:solidFill>
                  <a:schemeClr val="tx1"/>
                </a:solidFill>
                <a:latin typeface="Candara" panose="020E0502030303020204" pitchFamily="34" charset="0"/>
              </a:rPr>
              <a:t>Alla fine dell’analisi, lo studente dovrà produrre un piccolo report dove indicherà per ogni tool utilizzato: </a:t>
            </a:r>
          </a:p>
          <a:p>
            <a:r>
              <a:rPr lang="it-IT" sz="1400" dirty="0">
                <a:solidFill>
                  <a:schemeClr val="tx1"/>
                </a:solidFill>
                <a:latin typeface="Candara" panose="020E0502030303020204" pitchFamily="34" charset="0"/>
              </a:rPr>
              <a:t>● Il target. </a:t>
            </a:r>
          </a:p>
          <a:p>
            <a:r>
              <a:rPr lang="it-IT" sz="1400" dirty="0">
                <a:solidFill>
                  <a:schemeClr val="tx1"/>
                </a:solidFill>
                <a:latin typeface="Candara" panose="020E0502030303020204" pitchFamily="34" charset="0"/>
              </a:rPr>
              <a:t>● Le query utilizzate (dove applicabile). </a:t>
            </a:r>
          </a:p>
          <a:p>
            <a:r>
              <a:rPr lang="it-IT" sz="1400" dirty="0">
                <a:solidFill>
                  <a:schemeClr val="tx1"/>
                </a:solidFill>
                <a:latin typeface="Candara" panose="020E0502030303020204" pitchFamily="34" charset="0"/>
              </a:rPr>
              <a:t>● I risultati ottenuti.</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0E957648-349B-DEF0-4AC1-210E209886A3}"/>
              </a:ext>
            </a:extLst>
          </p:cNvPr>
          <p:cNvPicPr>
            <a:picLocks noChangeAspect="1"/>
          </p:cNvPicPr>
          <p:nvPr/>
        </p:nvPicPr>
        <p:blipFill rotWithShape="1">
          <a:blip r:embed="rId2"/>
          <a:srcRect l="23033" r="18655"/>
          <a:stretch/>
        </p:blipFill>
        <p:spPr>
          <a:xfrm>
            <a:off x="6859936" y="-2"/>
            <a:ext cx="5332064" cy="6858002"/>
          </a:xfrm>
          <a:prstGeom prst="rect">
            <a:avLst/>
          </a:prstGeom>
        </p:spPr>
      </p:pic>
      <p:sp>
        <p:nvSpPr>
          <p:cNvPr id="5" name="CasellaDiTesto 4">
            <a:extLst>
              <a:ext uri="{FF2B5EF4-FFF2-40B4-BE49-F238E27FC236}">
                <a16:creationId xmlns:a16="http://schemas.microsoft.com/office/drawing/2014/main" id="{9D48A9F8-4662-9A07-5B7B-6F981C34CB44}"/>
              </a:ext>
            </a:extLst>
          </p:cNvPr>
          <p:cNvSpPr txBox="1"/>
          <p:nvPr/>
        </p:nvSpPr>
        <p:spPr>
          <a:xfrm>
            <a:off x="10262208" y="6344727"/>
            <a:ext cx="1846053" cy="370935"/>
          </a:xfrm>
          <a:prstGeom prst="rect">
            <a:avLst/>
          </a:prstGeom>
          <a:noFill/>
        </p:spPr>
        <p:txBody>
          <a:bodyPr wrap="square" rtlCol="0">
            <a:spAutoFit/>
          </a:bodyPr>
          <a:lstStyle/>
          <a:p>
            <a:r>
              <a:rPr lang="it-IT" dirty="0">
                <a:latin typeface="Candara" panose="020E0502030303020204" pitchFamily="34" charset="0"/>
              </a:rPr>
              <a:t>Mattia Chiriatti</a:t>
            </a:r>
          </a:p>
        </p:txBody>
      </p:sp>
      <p:sp>
        <p:nvSpPr>
          <p:cNvPr id="6" name="CasellaDiTesto 5">
            <a:extLst>
              <a:ext uri="{FF2B5EF4-FFF2-40B4-BE49-F238E27FC236}">
                <a16:creationId xmlns:a16="http://schemas.microsoft.com/office/drawing/2014/main" id="{636A0350-BF11-47B2-E540-4C0B9919C4E8}"/>
              </a:ext>
            </a:extLst>
          </p:cNvPr>
          <p:cNvSpPr txBox="1"/>
          <p:nvPr/>
        </p:nvSpPr>
        <p:spPr>
          <a:xfrm>
            <a:off x="1164271" y="190957"/>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Tree>
    <p:extLst>
      <p:ext uri="{BB962C8B-B14F-4D97-AF65-F5344CB8AC3E}">
        <p14:creationId xmlns:p14="http://schemas.microsoft.com/office/powerpoint/2010/main" val="215411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52426EC1-7126-840C-CD45-4A0B7F592278}"/>
              </a:ext>
            </a:extLst>
          </p:cNvPr>
          <p:cNvSpPr txBox="1"/>
          <p:nvPr/>
        </p:nvSpPr>
        <p:spPr>
          <a:xfrm>
            <a:off x="455772" y="1295630"/>
            <a:ext cx="8289985" cy="2031325"/>
          </a:xfrm>
          <a:prstGeom prst="rect">
            <a:avLst/>
          </a:prstGeom>
          <a:noFill/>
        </p:spPr>
        <p:txBody>
          <a:bodyPr wrap="square" rtlCol="0">
            <a:spAutoFit/>
          </a:bodyPr>
          <a:lstStyle/>
          <a:p>
            <a:r>
              <a:rPr lang="it-IT" dirty="0">
                <a:latin typeface="Candara" panose="020E0502030303020204" pitchFamily="34" charset="0"/>
              </a:rPr>
              <a:t>L’azienda </a:t>
            </a:r>
            <a:r>
              <a:rPr lang="it-IT" b="1" dirty="0" err="1">
                <a:latin typeface="Candara" panose="020E0502030303020204" pitchFamily="34" charset="0"/>
              </a:rPr>
              <a:t>Fujiko</a:t>
            </a:r>
            <a:r>
              <a:rPr lang="it-IT" b="1" dirty="0">
                <a:latin typeface="Candara" panose="020E0502030303020204" pitchFamily="34" charset="0"/>
              </a:rPr>
              <a:t> Security s.r.l. </a:t>
            </a:r>
            <a:r>
              <a:rPr lang="it-IT" dirty="0">
                <a:latin typeface="Candara" panose="020E0502030303020204" pitchFamily="34" charset="0"/>
              </a:rPr>
              <a:t>ci ha ingaggiato come </a:t>
            </a:r>
            <a:r>
              <a:rPr lang="it-IT" dirty="0" err="1">
                <a:latin typeface="Candara" panose="020E0502030303020204" pitchFamily="34" charset="0"/>
              </a:rPr>
              <a:t>Ethical</a:t>
            </a:r>
            <a:r>
              <a:rPr lang="it-IT" dirty="0">
                <a:latin typeface="Candara" panose="020E0502030303020204" pitchFamily="34" charset="0"/>
              </a:rPr>
              <a:t> Hacker a tempo pieno. Fra i nostri compiti, c’è anche quello di verificare la veridicità dei Curricula Vitae ricevuti dall’azienda da tutti i candidati più meritevoli. </a:t>
            </a:r>
          </a:p>
          <a:p>
            <a:endParaRPr lang="it-IT" dirty="0">
              <a:latin typeface="Candara" panose="020E0502030303020204" pitchFamily="34" charset="0"/>
            </a:endParaRPr>
          </a:p>
          <a:p>
            <a:r>
              <a:rPr lang="it-IT" dirty="0">
                <a:latin typeface="Candara" panose="020E0502030303020204" pitchFamily="34" charset="0"/>
              </a:rPr>
              <a:t>Dall’ultimo annuncio di lavoro pubblicato dall’azienda è risaltato il Curriculum Vitae di </a:t>
            </a:r>
            <a:r>
              <a:rPr lang="it-IT" b="1" dirty="0" err="1">
                <a:latin typeface="Candara" panose="020E0502030303020204" pitchFamily="34" charset="0"/>
              </a:rPr>
              <a:t>Satya</a:t>
            </a:r>
            <a:r>
              <a:rPr lang="it-IT" b="1" dirty="0">
                <a:latin typeface="Candara" panose="020E0502030303020204" pitchFamily="34" charset="0"/>
              </a:rPr>
              <a:t> </a:t>
            </a:r>
            <a:r>
              <a:rPr lang="it-IT" b="1" dirty="0" err="1">
                <a:latin typeface="Candara" panose="020E0502030303020204" pitchFamily="34" charset="0"/>
              </a:rPr>
              <a:t>Nadella</a:t>
            </a:r>
            <a:r>
              <a:rPr lang="it-IT" dirty="0">
                <a:latin typeface="Candara" panose="020E0502030303020204" pitchFamily="34" charset="0"/>
              </a:rPr>
              <a:t>, presunto ingegnere informatico che ha avuto esperienze di lavoro anche in un presunto Big Player come </a:t>
            </a:r>
            <a:r>
              <a:rPr lang="it-IT" b="1" dirty="0">
                <a:latin typeface="Candara" panose="020E0502030303020204" pitchFamily="34" charset="0"/>
              </a:rPr>
              <a:t>Microsoft</a:t>
            </a:r>
            <a:r>
              <a:rPr lang="it-IT" dirty="0">
                <a:latin typeface="Candara" panose="020E0502030303020204" pitchFamily="34" charset="0"/>
              </a:rPr>
              <a:t>.</a:t>
            </a:r>
          </a:p>
        </p:txBody>
      </p:sp>
      <p:pic>
        <p:nvPicPr>
          <p:cNvPr id="1026" name="Picture 2" descr="Satya Nadella (@satyanadella) / X">
            <a:extLst>
              <a:ext uri="{FF2B5EF4-FFF2-40B4-BE49-F238E27FC236}">
                <a16:creationId xmlns:a16="http://schemas.microsoft.com/office/drawing/2014/main" id="{46948F2E-3F56-17DB-9339-E116EE485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611" y="3742472"/>
            <a:ext cx="2020020" cy="20200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to offer cloud-based version of Windows operating system | Reuters">
            <a:extLst>
              <a:ext uri="{FF2B5EF4-FFF2-40B4-BE49-F238E27FC236}">
                <a16:creationId xmlns:a16="http://schemas.microsoft.com/office/drawing/2014/main" id="{9801A68D-EB3A-4B4A-CC22-E47FF4DC1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198" y="3837362"/>
            <a:ext cx="2848959" cy="1899600"/>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7D554426-957E-7613-7DFD-C4A3872479FA}"/>
              </a:ext>
            </a:extLst>
          </p:cNvPr>
          <p:cNvSpPr txBox="1"/>
          <p:nvPr/>
        </p:nvSpPr>
        <p:spPr>
          <a:xfrm>
            <a:off x="455772" y="158371"/>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Tree>
    <p:extLst>
      <p:ext uri="{BB962C8B-B14F-4D97-AF65-F5344CB8AC3E}">
        <p14:creationId xmlns:p14="http://schemas.microsoft.com/office/powerpoint/2010/main" val="331830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9025D50-B9F4-C5B0-6CE3-3EC716F0315A}"/>
              </a:ext>
            </a:extLst>
          </p:cNvPr>
          <p:cNvPicPr>
            <a:picLocks noChangeAspect="1"/>
          </p:cNvPicPr>
          <p:nvPr/>
        </p:nvPicPr>
        <p:blipFill>
          <a:blip r:embed="rId2"/>
          <a:stretch>
            <a:fillRect/>
          </a:stretch>
        </p:blipFill>
        <p:spPr>
          <a:xfrm>
            <a:off x="2081051" y="3254895"/>
            <a:ext cx="5039428" cy="2629267"/>
          </a:xfrm>
          <a:prstGeom prst="rect">
            <a:avLst/>
          </a:prstGeom>
        </p:spPr>
      </p:pic>
      <p:sp>
        <p:nvSpPr>
          <p:cNvPr id="8" name="CasellaDiTesto 7">
            <a:extLst>
              <a:ext uri="{FF2B5EF4-FFF2-40B4-BE49-F238E27FC236}">
                <a16:creationId xmlns:a16="http://schemas.microsoft.com/office/drawing/2014/main" id="{127BC985-7451-3227-3FE5-D6FCABE236B4}"/>
              </a:ext>
            </a:extLst>
          </p:cNvPr>
          <p:cNvSpPr txBox="1"/>
          <p:nvPr/>
        </p:nvSpPr>
        <p:spPr>
          <a:xfrm>
            <a:off x="395781" y="214666"/>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
        <p:nvSpPr>
          <p:cNvPr id="9" name="CasellaDiTesto 8">
            <a:extLst>
              <a:ext uri="{FF2B5EF4-FFF2-40B4-BE49-F238E27FC236}">
                <a16:creationId xmlns:a16="http://schemas.microsoft.com/office/drawing/2014/main" id="{A3F005BF-B17B-A446-8AFE-C7EADC395C31}"/>
              </a:ext>
            </a:extLst>
          </p:cNvPr>
          <p:cNvSpPr txBox="1"/>
          <p:nvPr/>
        </p:nvSpPr>
        <p:spPr>
          <a:xfrm>
            <a:off x="455772" y="1295630"/>
            <a:ext cx="8289985" cy="1754326"/>
          </a:xfrm>
          <a:prstGeom prst="rect">
            <a:avLst/>
          </a:prstGeom>
          <a:noFill/>
        </p:spPr>
        <p:txBody>
          <a:bodyPr wrap="square" rtlCol="0">
            <a:spAutoFit/>
          </a:bodyPr>
          <a:lstStyle/>
          <a:p>
            <a:r>
              <a:rPr lang="it-IT" dirty="0">
                <a:latin typeface="Candara" panose="020E0502030303020204" pitchFamily="34" charset="0"/>
              </a:rPr>
              <a:t>Tramite </a:t>
            </a:r>
            <a:r>
              <a:rPr lang="it-IT" dirty="0" err="1">
                <a:latin typeface="Candara" panose="020E0502030303020204" pitchFamily="34" charset="0"/>
              </a:rPr>
              <a:t>Maltego</a:t>
            </a:r>
            <a:r>
              <a:rPr lang="it-IT" dirty="0">
                <a:latin typeface="Candara" panose="020E0502030303020204" pitchFamily="34" charset="0"/>
              </a:rPr>
              <a:t> iniziamo a fare una breve ricerca per persona, impostando nome e cognome della persona che cerchiamo. </a:t>
            </a:r>
          </a:p>
          <a:p>
            <a:endParaRPr lang="it-IT" dirty="0">
              <a:latin typeface="Candara" panose="020E0502030303020204" pitchFamily="34" charset="0"/>
            </a:endParaRPr>
          </a:p>
          <a:p>
            <a:r>
              <a:rPr lang="it-IT" dirty="0">
                <a:latin typeface="Candara" panose="020E0502030303020204" pitchFamily="34" charset="0"/>
              </a:rPr>
              <a:t>Dai risultati, come da immagine qui sotto, </a:t>
            </a:r>
            <a:r>
              <a:rPr lang="it-IT" b="1" dirty="0">
                <a:latin typeface="Candara" panose="020E0502030303020204" pitchFamily="34" charset="0"/>
              </a:rPr>
              <a:t>il nome di </a:t>
            </a:r>
            <a:r>
              <a:rPr lang="it-IT" b="1" dirty="0" err="1">
                <a:latin typeface="Candara" panose="020E0502030303020204" pitchFamily="34" charset="0"/>
              </a:rPr>
              <a:t>Satya</a:t>
            </a:r>
            <a:r>
              <a:rPr lang="it-IT" b="1" dirty="0">
                <a:latin typeface="Candara" panose="020E0502030303020204" pitchFamily="34" charset="0"/>
              </a:rPr>
              <a:t> </a:t>
            </a:r>
            <a:r>
              <a:rPr lang="it-IT" b="1" dirty="0" err="1">
                <a:latin typeface="Candara" panose="020E0502030303020204" pitchFamily="34" charset="0"/>
              </a:rPr>
              <a:t>Nadella</a:t>
            </a:r>
            <a:r>
              <a:rPr lang="it-IT" b="1" dirty="0">
                <a:latin typeface="Candara" panose="020E0502030303020204" pitchFamily="34" charset="0"/>
              </a:rPr>
              <a:t> è legato a Microsoft</a:t>
            </a:r>
            <a:r>
              <a:rPr lang="it-IT" dirty="0">
                <a:latin typeface="Candara" panose="020E0502030303020204" pitchFamily="34" charset="0"/>
              </a:rPr>
              <a:t>, più in particolare a Bill Gates,  che dovrebbe essere il fondatore dell’azienda.</a:t>
            </a:r>
          </a:p>
        </p:txBody>
      </p:sp>
    </p:spTree>
    <p:extLst>
      <p:ext uri="{BB962C8B-B14F-4D97-AF65-F5344CB8AC3E}">
        <p14:creationId xmlns:p14="http://schemas.microsoft.com/office/powerpoint/2010/main" val="29747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127BC985-7451-3227-3FE5-D6FCABE236B4}"/>
              </a:ext>
            </a:extLst>
          </p:cNvPr>
          <p:cNvSpPr txBox="1"/>
          <p:nvPr/>
        </p:nvSpPr>
        <p:spPr>
          <a:xfrm>
            <a:off x="395781" y="214666"/>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
        <p:nvSpPr>
          <p:cNvPr id="9" name="CasellaDiTesto 8">
            <a:extLst>
              <a:ext uri="{FF2B5EF4-FFF2-40B4-BE49-F238E27FC236}">
                <a16:creationId xmlns:a16="http://schemas.microsoft.com/office/drawing/2014/main" id="{A3F005BF-B17B-A446-8AFE-C7EADC395C31}"/>
              </a:ext>
            </a:extLst>
          </p:cNvPr>
          <p:cNvSpPr txBox="1"/>
          <p:nvPr/>
        </p:nvSpPr>
        <p:spPr>
          <a:xfrm>
            <a:off x="5585441" y="2022287"/>
            <a:ext cx="2585767" cy="2585323"/>
          </a:xfrm>
          <a:prstGeom prst="rect">
            <a:avLst/>
          </a:prstGeom>
          <a:noFill/>
        </p:spPr>
        <p:txBody>
          <a:bodyPr wrap="square" rtlCol="0">
            <a:spAutoFit/>
          </a:bodyPr>
          <a:lstStyle/>
          <a:p>
            <a:r>
              <a:rPr lang="it-IT" dirty="0">
                <a:latin typeface="Candara" panose="020E0502030303020204" pitchFamily="34" charset="0"/>
              </a:rPr>
              <a:t>Il collegamento con Microsoft viene riproposto anche nel sottoinsieme legato alla email, ma noi non conosciamo l’azienda.</a:t>
            </a:r>
          </a:p>
          <a:p>
            <a:endParaRPr lang="it-IT" dirty="0">
              <a:latin typeface="Candara" panose="020E0502030303020204" pitchFamily="34" charset="0"/>
            </a:endParaRPr>
          </a:p>
          <a:p>
            <a:r>
              <a:rPr lang="it-IT" dirty="0">
                <a:latin typeface="Candara" panose="020E0502030303020204" pitchFamily="34" charset="0"/>
              </a:rPr>
              <a:t>Cerchiamo di capirci di più.</a:t>
            </a:r>
          </a:p>
        </p:txBody>
      </p:sp>
      <p:pic>
        <p:nvPicPr>
          <p:cNvPr id="4" name="Immagine 3">
            <a:extLst>
              <a:ext uri="{FF2B5EF4-FFF2-40B4-BE49-F238E27FC236}">
                <a16:creationId xmlns:a16="http://schemas.microsoft.com/office/drawing/2014/main" id="{AF997DF8-20A8-7165-AC31-71057F27490A}"/>
              </a:ext>
            </a:extLst>
          </p:cNvPr>
          <p:cNvPicPr>
            <a:picLocks noChangeAspect="1"/>
          </p:cNvPicPr>
          <p:nvPr/>
        </p:nvPicPr>
        <p:blipFill>
          <a:blip r:embed="rId2"/>
          <a:stretch>
            <a:fillRect/>
          </a:stretch>
        </p:blipFill>
        <p:spPr>
          <a:xfrm>
            <a:off x="589300" y="1701777"/>
            <a:ext cx="4264898" cy="3729033"/>
          </a:xfrm>
          <a:prstGeom prst="rect">
            <a:avLst/>
          </a:prstGeom>
        </p:spPr>
      </p:pic>
    </p:spTree>
    <p:extLst>
      <p:ext uri="{BB962C8B-B14F-4D97-AF65-F5344CB8AC3E}">
        <p14:creationId xmlns:p14="http://schemas.microsoft.com/office/powerpoint/2010/main" val="4144647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127BC985-7451-3227-3FE5-D6FCABE236B4}"/>
              </a:ext>
            </a:extLst>
          </p:cNvPr>
          <p:cNvSpPr txBox="1"/>
          <p:nvPr/>
        </p:nvSpPr>
        <p:spPr>
          <a:xfrm>
            <a:off x="395781" y="214666"/>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
        <p:nvSpPr>
          <p:cNvPr id="9" name="CasellaDiTesto 8">
            <a:extLst>
              <a:ext uri="{FF2B5EF4-FFF2-40B4-BE49-F238E27FC236}">
                <a16:creationId xmlns:a16="http://schemas.microsoft.com/office/drawing/2014/main" id="{A3F005BF-B17B-A446-8AFE-C7EADC395C31}"/>
              </a:ext>
            </a:extLst>
          </p:cNvPr>
          <p:cNvSpPr txBox="1"/>
          <p:nvPr/>
        </p:nvSpPr>
        <p:spPr>
          <a:xfrm>
            <a:off x="5340006" y="1643958"/>
            <a:ext cx="3226051" cy="3416320"/>
          </a:xfrm>
          <a:prstGeom prst="rect">
            <a:avLst/>
          </a:prstGeom>
          <a:noFill/>
        </p:spPr>
        <p:txBody>
          <a:bodyPr wrap="square" rtlCol="0">
            <a:spAutoFit/>
          </a:bodyPr>
          <a:lstStyle/>
          <a:p>
            <a:r>
              <a:rPr lang="it-IT" dirty="0">
                <a:latin typeface="Candara" panose="020E0502030303020204" pitchFamily="34" charset="0"/>
              </a:rPr>
              <a:t>Tramite la ricerca in Google con la query </a:t>
            </a:r>
            <a:r>
              <a:rPr lang="it-IT" b="1" dirty="0" err="1">
                <a:latin typeface="Candara" panose="020E0502030303020204" pitchFamily="34" charset="0"/>
              </a:rPr>
              <a:t>intitle</a:t>
            </a:r>
            <a:r>
              <a:rPr lang="it-IT" b="1" dirty="0">
                <a:latin typeface="Candara" panose="020E0502030303020204" pitchFamily="34" charset="0"/>
              </a:rPr>
              <a:t>: X </a:t>
            </a:r>
            <a:r>
              <a:rPr lang="it-IT" dirty="0">
                <a:latin typeface="Candara" panose="020E0502030303020204" pitchFamily="34" charset="0"/>
              </a:rPr>
              <a:t>possiamo intuire che l’azienda esiste effettivamente e ha una certa credibilità.</a:t>
            </a:r>
          </a:p>
          <a:p>
            <a:r>
              <a:rPr lang="it-IT" dirty="0">
                <a:latin typeface="Candara" panose="020E0502030303020204" pitchFamily="34" charset="0"/>
              </a:rPr>
              <a:t>Uno dei possibili parametri per un’analisi della ricerca può anche essere la posizione nella pagina della SERP di Google, che funziona in base proprio alla pertinenza di ricerca, oltre ad altri parametri.</a:t>
            </a:r>
          </a:p>
        </p:txBody>
      </p:sp>
      <p:pic>
        <p:nvPicPr>
          <p:cNvPr id="3" name="Immagine 2">
            <a:extLst>
              <a:ext uri="{FF2B5EF4-FFF2-40B4-BE49-F238E27FC236}">
                <a16:creationId xmlns:a16="http://schemas.microsoft.com/office/drawing/2014/main" id="{7EAB37A2-7E4B-9A55-DB9C-ABDBF85DD351}"/>
              </a:ext>
            </a:extLst>
          </p:cNvPr>
          <p:cNvPicPr>
            <a:picLocks noChangeAspect="1"/>
          </p:cNvPicPr>
          <p:nvPr/>
        </p:nvPicPr>
        <p:blipFill>
          <a:blip r:embed="rId2"/>
          <a:stretch>
            <a:fillRect/>
          </a:stretch>
        </p:blipFill>
        <p:spPr>
          <a:xfrm>
            <a:off x="488605" y="1488159"/>
            <a:ext cx="4151945" cy="3942651"/>
          </a:xfrm>
          <a:prstGeom prst="rect">
            <a:avLst/>
          </a:prstGeom>
        </p:spPr>
      </p:pic>
    </p:spTree>
    <p:extLst>
      <p:ext uri="{BB962C8B-B14F-4D97-AF65-F5344CB8AC3E}">
        <p14:creationId xmlns:p14="http://schemas.microsoft.com/office/powerpoint/2010/main" val="235685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127BC985-7451-3227-3FE5-D6FCABE236B4}"/>
              </a:ext>
            </a:extLst>
          </p:cNvPr>
          <p:cNvSpPr txBox="1"/>
          <p:nvPr/>
        </p:nvSpPr>
        <p:spPr>
          <a:xfrm>
            <a:off x="395781" y="214666"/>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
        <p:nvSpPr>
          <p:cNvPr id="9" name="CasellaDiTesto 8">
            <a:extLst>
              <a:ext uri="{FF2B5EF4-FFF2-40B4-BE49-F238E27FC236}">
                <a16:creationId xmlns:a16="http://schemas.microsoft.com/office/drawing/2014/main" id="{A3F005BF-B17B-A446-8AFE-C7EADC395C31}"/>
              </a:ext>
            </a:extLst>
          </p:cNvPr>
          <p:cNvSpPr txBox="1"/>
          <p:nvPr/>
        </p:nvSpPr>
        <p:spPr>
          <a:xfrm>
            <a:off x="5377181" y="1903908"/>
            <a:ext cx="3593321" cy="2585323"/>
          </a:xfrm>
          <a:prstGeom prst="rect">
            <a:avLst/>
          </a:prstGeom>
          <a:noFill/>
        </p:spPr>
        <p:txBody>
          <a:bodyPr wrap="square" rtlCol="0">
            <a:spAutoFit/>
          </a:bodyPr>
          <a:lstStyle/>
          <a:p>
            <a:r>
              <a:rPr lang="it-IT" dirty="0">
                <a:latin typeface="Candara" panose="020E0502030303020204" pitchFamily="34" charset="0"/>
              </a:rPr>
              <a:t>Appreso che </a:t>
            </a:r>
            <a:r>
              <a:rPr lang="it-IT" dirty="0" err="1">
                <a:latin typeface="Candara" panose="020E0502030303020204" pitchFamily="34" charset="0"/>
              </a:rPr>
              <a:t>Satya</a:t>
            </a:r>
            <a:r>
              <a:rPr lang="it-IT" dirty="0">
                <a:latin typeface="Candara" panose="020E0502030303020204" pitchFamily="34" charset="0"/>
              </a:rPr>
              <a:t> </a:t>
            </a:r>
            <a:r>
              <a:rPr lang="it-IT" dirty="0" err="1">
                <a:latin typeface="Candara" panose="020E0502030303020204" pitchFamily="34" charset="0"/>
              </a:rPr>
              <a:t>Nadella</a:t>
            </a:r>
            <a:r>
              <a:rPr lang="it-IT" dirty="0">
                <a:latin typeface="Candara" panose="020E0502030303020204" pitchFamily="34" charset="0"/>
              </a:rPr>
              <a:t> è legato effettivamente a Microsoft e a Bill Gates, proviamo a formare una query su Google con la formula: </a:t>
            </a:r>
            <a:r>
              <a:rPr lang="it-IT" b="1" dirty="0" err="1">
                <a:latin typeface="Candara" panose="020E0502030303020204" pitchFamily="34" charset="0"/>
              </a:rPr>
              <a:t>intitle</a:t>
            </a:r>
            <a:r>
              <a:rPr lang="it-IT" b="1" dirty="0">
                <a:latin typeface="Candara" panose="020E0502030303020204" pitchFamily="34" charset="0"/>
              </a:rPr>
              <a:t>:(X | Y)</a:t>
            </a:r>
            <a:r>
              <a:rPr lang="it-IT" dirty="0">
                <a:latin typeface="Candara" panose="020E0502030303020204" pitchFamily="34" charset="0"/>
              </a:rPr>
              <a:t>.</a:t>
            </a:r>
          </a:p>
          <a:p>
            <a:endParaRPr lang="it-IT" dirty="0">
              <a:latin typeface="Candara" panose="020E0502030303020204" pitchFamily="34" charset="0"/>
            </a:endParaRPr>
          </a:p>
          <a:p>
            <a:r>
              <a:rPr lang="it-IT" dirty="0">
                <a:latin typeface="Candara" panose="020E0502030303020204" pitchFamily="34" charset="0"/>
              </a:rPr>
              <a:t>I risultati ci dicono che </a:t>
            </a:r>
            <a:r>
              <a:rPr lang="it-IT" dirty="0" err="1">
                <a:latin typeface="Candara" panose="020E0502030303020204" pitchFamily="34" charset="0"/>
              </a:rPr>
              <a:t>Nadella</a:t>
            </a:r>
            <a:r>
              <a:rPr lang="it-IT" dirty="0">
                <a:latin typeface="Candara" panose="020E0502030303020204" pitchFamily="34" charset="0"/>
              </a:rPr>
              <a:t> è stato il CEO che ha preso in mano l’azienda dopo Bill Gates.</a:t>
            </a:r>
          </a:p>
        </p:txBody>
      </p:sp>
      <p:pic>
        <p:nvPicPr>
          <p:cNvPr id="3" name="Immagine 2">
            <a:extLst>
              <a:ext uri="{FF2B5EF4-FFF2-40B4-BE49-F238E27FC236}">
                <a16:creationId xmlns:a16="http://schemas.microsoft.com/office/drawing/2014/main" id="{4D64D2C0-63B5-A611-47A2-0D2B55157B4E}"/>
              </a:ext>
            </a:extLst>
          </p:cNvPr>
          <p:cNvPicPr>
            <a:picLocks noChangeAspect="1"/>
          </p:cNvPicPr>
          <p:nvPr/>
        </p:nvPicPr>
        <p:blipFill>
          <a:blip r:embed="rId2"/>
          <a:stretch>
            <a:fillRect/>
          </a:stretch>
        </p:blipFill>
        <p:spPr>
          <a:xfrm>
            <a:off x="249121" y="1159516"/>
            <a:ext cx="4618364" cy="4788965"/>
          </a:xfrm>
          <a:prstGeom prst="rect">
            <a:avLst/>
          </a:prstGeom>
        </p:spPr>
      </p:pic>
      <p:sp>
        <p:nvSpPr>
          <p:cNvPr id="4" name="Rettangolo 3">
            <a:extLst>
              <a:ext uri="{FF2B5EF4-FFF2-40B4-BE49-F238E27FC236}">
                <a16:creationId xmlns:a16="http://schemas.microsoft.com/office/drawing/2014/main" id="{077C2DBC-C2AE-6550-2C34-876573911958}"/>
              </a:ext>
            </a:extLst>
          </p:cNvPr>
          <p:cNvSpPr/>
          <p:nvPr/>
        </p:nvSpPr>
        <p:spPr>
          <a:xfrm>
            <a:off x="395781" y="1159516"/>
            <a:ext cx="1596921" cy="3156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1E75306D-C7CE-7CD0-66A3-BB6412BF495E}"/>
              </a:ext>
            </a:extLst>
          </p:cNvPr>
          <p:cNvCxnSpPr>
            <a:cxnSpLocks/>
          </p:cNvCxnSpPr>
          <p:nvPr/>
        </p:nvCxnSpPr>
        <p:spPr>
          <a:xfrm flipH="1" flipV="1">
            <a:off x="2389517" y="1389122"/>
            <a:ext cx="2814175" cy="7378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ttangolo 13">
            <a:extLst>
              <a:ext uri="{FF2B5EF4-FFF2-40B4-BE49-F238E27FC236}">
                <a16:creationId xmlns:a16="http://schemas.microsoft.com/office/drawing/2014/main" id="{05FCDF8B-AE10-0EB3-CC84-42D272B236B9}"/>
              </a:ext>
            </a:extLst>
          </p:cNvPr>
          <p:cNvSpPr/>
          <p:nvPr/>
        </p:nvSpPr>
        <p:spPr>
          <a:xfrm>
            <a:off x="395781" y="3510951"/>
            <a:ext cx="3839789" cy="24375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54D8AAD0-27CA-E811-653D-2E25622280C5}"/>
              </a:ext>
            </a:extLst>
          </p:cNvPr>
          <p:cNvCxnSpPr>
            <a:cxnSpLocks/>
          </p:cNvCxnSpPr>
          <p:nvPr/>
        </p:nvCxnSpPr>
        <p:spPr>
          <a:xfrm flipH="1">
            <a:off x="4318623" y="4011283"/>
            <a:ext cx="960743" cy="461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70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127BC985-7451-3227-3FE5-D6FCABE236B4}"/>
              </a:ext>
            </a:extLst>
          </p:cNvPr>
          <p:cNvSpPr txBox="1"/>
          <p:nvPr/>
        </p:nvSpPr>
        <p:spPr>
          <a:xfrm>
            <a:off x="395781" y="214666"/>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
        <p:nvSpPr>
          <p:cNvPr id="9" name="CasellaDiTesto 8">
            <a:extLst>
              <a:ext uri="{FF2B5EF4-FFF2-40B4-BE49-F238E27FC236}">
                <a16:creationId xmlns:a16="http://schemas.microsoft.com/office/drawing/2014/main" id="{A3F005BF-B17B-A446-8AFE-C7EADC395C31}"/>
              </a:ext>
            </a:extLst>
          </p:cNvPr>
          <p:cNvSpPr txBox="1"/>
          <p:nvPr/>
        </p:nvSpPr>
        <p:spPr>
          <a:xfrm>
            <a:off x="6249675" y="1419417"/>
            <a:ext cx="2585767" cy="3693319"/>
          </a:xfrm>
          <a:prstGeom prst="rect">
            <a:avLst/>
          </a:prstGeom>
          <a:noFill/>
        </p:spPr>
        <p:txBody>
          <a:bodyPr wrap="square" rtlCol="0">
            <a:spAutoFit/>
          </a:bodyPr>
          <a:lstStyle/>
          <a:p>
            <a:r>
              <a:rPr lang="it-IT" dirty="0">
                <a:latin typeface="Candara" panose="020E0502030303020204" pitchFamily="34" charset="0"/>
              </a:rPr>
              <a:t>Ma Google non ci basta e non ci fidiamo troppo. Passiamo a </a:t>
            </a:r>
            <a:r>
              <a:rPr lang="it-IT" dirty="0" err="1">
                <a:latin typeface="Candara" panose="020E0502030303020204" pitchFamily="34" charset="0"/>
              </a:rPr>
              <a:t>Webmii</a:t>
            </a:r>
            <a:r>
              <a:rPr lang="it-IT" dirty="0">
                <a:latin typeface="Candara" panose="020E0502030303020204" pitchFamily="34" charset="0"/>
              </a:rPr>
              <a:t>, che ci restituisce parzialmente gli stessi risultati di Google.</a:t>
            </a:r>
          </a:p>
          <a:p>
            <a:endParaRPr lang="it-IT" dirty="0">
              <a:latin typeface="Candara" panose="020E0502030303020204" pitchFamily="34" charset="0"/>
            </a:endParaRPr>
          </a:p>
          <a:p>
            <a:r>
              <a:rPr lang="it-IT" dirty="0" err="1">
                <a:latin typeface="Candara" panose="020E0502030303020204" pitchFamily="34" charset="0"/>
              </a:rPr>
              <a:t>Satya</a:t>
            </a:r>
            <a:r>
              <a:rPr lang="it-IT" dirty="0">
                <a:latin typeface="Candara" panose="020E0502030303020204" pitchFamily="34" charset="0"/>
              </a:rPr>
              <a:t> </a:t>
            </a:r>
            <a:r>
              <a:rPr lang="it-IT" dirty="0" err="1">
                <a:latin typeface="Candara" panose="020E0502030303020204" pitchFamily="34" charset="0"/>
              </a:rPr>
              <a:t>Nadella</a:t>
            </a:r>
            <a:r>
              <a:rPr lang="it-IT" dirty="0">
                <a:latin typeface="Candara" panose="020E0502030303020204" pitchFamily="34" charset="0"/>
              </a:rPr>
              <a:t> ha effettivamente lavorato anche per Microsoft e ha ricoperto anche una posizione di grosso rilievo.</a:t>
            </a:r>
          </a:p>
        </p:txBody>
      </p:sp>
      <p:pic>
        <p:nvPicPr>
          <p:cNvPr id="3" name="Immagine 2">
            <a:extLst>
              <a:ext uri="{FF2B5EF4-FFF2-40B4-BE49-F238E27FC236}">
                <a16:creationId xmlns:a16="http://schemas.microsoft.com/office/drawing/2014/main" id="{E1F9D653-1740-364B-9129-C5D765B1D8AA}"/>
              </a:ext>
            </a:extLst>
          </p:cNvPr>
          <p:cNvPicPr>
            <a:picLocks noChangeAspect="1"/>
          </p:cNvPicPr>
          <p:nvPr/>
        </p:nvPicPr>
        <p:blipFill>
          <a:blip r:embed="rId2"/>
          <a:stretch>
            <a:fillRect/>
          </a:stretch>
        </p:blipFill>
        <p:spPr>
          <a:xfrm>
            <a:off x="485046" y="1389122"/>
            <a:ext cx="2498955" cy="1772421"/>
          </a:xfrm>
          <a:prstGeom prst="rect">
            <a:avLst/>
          </a:prstGeom>
        </p:spPr>
      </p:pic>
      <p:pic>
        <p:nvPicPr>
          <p:cNvPr id="5" name="Immagine 4">
            <a:extLst>
              <a:ext uri="{FF2B5EF4-FFF2-40B4-BE49-F238E27FC236}">
                <a16:creationId xmlns:a16="http://schemas.microsoft.com/office/drawing/2014/main" id="{42FAFC29-4610-8460-5CAA-049523651F84}"/>
              </a:ext>
            </a:extLst>
          </p:cNvPr>
          <p:cNvPicPr>
            <a:picLocks noChangeAspect="1"/>
          </p:cNvPicPr>
          <p:nvPr/>
        </p:nvPicPr>
        <p:blipFill>
          <a:blip r:embed="rId3"/>
          <a:stretch>
            <a:fillRect/>
          </a:stretch>
        </p:blipFill>
        <p:spPr>
          <a:xfrm>
            <a:off x="3367638" y="1397277"/>
            <a:ext cx="2050658" cy="1756109"/>
          </a:xfrm>
          <a:prstGeom prst="rect">
            <a:avLst/>
          </a:prstGeom>
        </p:spPr>
      </p:pic>
      <p:pic>
        <p:nvPicPr>
          <p:cNvPr id="10" name="Immagine 9">
            <a:extLst>
              <a:ext uri="{FF2B5EF4-FFF2-40B4-BE49-F238E27FC236}">
                <a16:creationId xmlns:a16="http://schemas.microsoft.com/office/drawing/2014/main" id="{1768B0D6-0E03-EA0F-CA39-AFA083046FC9}"/>
              </a:ext>
            </a:extLst>
          </p:cNvPr>
          <p:cNvPicPr>
            <a:picLocks noChangeAspect="1"/>
          </p:cNvPicPr>
          <p:nvPr/>
        </p:nvPicPr>
        <p:blipFill>
          <a:blip r:embed="rId4"/>
          <a:stretch>
            <a:fillRect/>
          </a:stretch>
        </p:blipFill>
        <p:spPr>
          <a:xfrm>
            <a:off x="276561" y="3429000"/>
            <a:ext cx="5478887" cy="1769885"/>
          </a:xfrm>
          <a:prstGeom prst="rect">
            <a:avLst/>
          </a:prstGeom>
        </p:spPr>
      </p:pic>
    </p:spTree>
    <p:extLst>
      <p:ext uri="{BB962C8B-B14F-4D97-AF65-F5344CB8AC3E}">
        <p14:creationId xmlns:p14="http://schemas.microsoft.com/office/powerpoint/2010/main" val="137765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1" y="0"/>
            <a:ext cx="3027529"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95508"/>
            <a:ext cx="91583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9201530"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DF095C-665A-4B22-A777-D3196F495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4472" y="1052464"/>
            <a:ext cx="3027528" cy="5115151"/>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1420" y="6167615"/>
            <a:ext cx="3027529"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127BC985-7451-3227-3FE5-D6FCABE236B4}"/>
              </a:ext>
            </a:extLst>
          </p:cNvPr>
          <p:cNvSpPr txBox="1"/>
          <p:nvPr/>
        </p:nvSpPr>
        <p:spPr>
          <a:xfrm>
            <a:off x="395781" y="214666"/>
            <a:ext cx="2588220" cy="523220"/>
          </a:xfrm>
          <a:prstGeom prst="rect">
            <a:avLst/>
          </a:prstGeom>
          <a:noFill/>
        </p:spPr>
        <p:txBody>
          <a:bodyPr wrap="square" rtlCol="0">
            <a:spAutoFit/>
          </a:bodyPr>
          <a:lstStyle/>
          <a:p>
            <a:r>
              <a:rPr lang="it-IT" sz="2800" dirty="0">
                <a:latin typeface="Candara" panose="020E0502030303020204" pitchFamily="34" charset="0"/>
              </a:rPr>
              <a:t>Esercizio S5/L2</a:t>
            </a:r>
          </a:p>
        </p:txBody>
      </p:sp>
      <p:sp>
        <p:nvSpPr>
          <p:cNvPr id="9" name="CasellaDiTesto 8">
            <a:extLst>
              <a:ext uri="{FF2B5EF4-FFF2-40B4-BE49-F238E27FC236}">
                <a16:creationId xmlns:a16="http://schemas.microsoft.com/office/drawing/2014/main" id="{A3F005BF-B17B-A446-8AFE-C7EADC395C31}"/>
              </a:ext>
            </a:extLst>
          </p:cNvPr>
          <p:cNvSpPr txBox="1"/>
          <p:nvPr/>
        </p:nvSpPr>
        <p:spPr>
          <a:xfrm>
            <a:off x="513268" y="1582340"/>
            <a:ext cx="8117455" cy="3693319"/>
          </a:xfrm>
          <a:prstGeom prst="rect">
            <a:avLst/>
          </a:prstGeom>
          <a:noFill/>
        </p:spPr>
        <p:txBody>
          <a:bodyPr wrap="square" rtlCol="0">
            <a:spAutoFit/>
          </a:bodyPr>
          <a:lstStyle/>
          <a:p>
            <a:r>
              <a:rPr lang="it-IT" dirty="0">
                <a:latin typeface="Candara" panose="020E0502030303020204" pitchFamily="34" charset="0"/>
              </a:rPr>
              <a:t>Conclusioni:</a:t>
            </a:r>
          </a:p>
          <a:p>
            <a:endParaRPr lang="it-IT" dirty="0">
              <a:latin typeface="Candara" panose="020E0502030303020204" pitchFamily="34" charset="0"/>
            </a:endParaRPr>
          </a:p>
          <a:p>
            <a:r>
              <a:rPr lang="it-IT" dirty="0">
                <a:latin typeface="Candara" panose="020E0502030303020204" pitchFamily="34" charset="0"/>
              </a:rPr>
              <a:t>Dopo un’attenta e minuziosa ricerca, possiamo affermare la veridicità delle informazioni fornite dal curriculum vitae di </a:t>
            </a:r>
            <a:r>
              <a:rPr lang="it-IT" dirty="0" err="1">
                <a:latin typeface="Candara" panose="020E0502030303020204" pitchFamily="34" charset="0"/>
              </a:rPr>
              <a:t>Satya</a:t>
            </a:r>
            <a:r>
              <a:rPr lang="it-IT" dirty="0">
                <a:latin typeface="Candara" panose="020E0502030303020204" pitchFamily="34" charset="0"/>
              </a:rPr>
              <a:t> </a:t>
            </a:r>
            <a:r>
              <a:rPr lang="it-IT" dirty="0" err="1">
                <a:latin typeface="Candara" panose="020E0502030303020204" pitchFamily="34" charset="0"/>
              </a:rPr>
              <a:t>Nadella</a:t>
            </a:r>
            <a:r>
              <a:rPr lang="it-IT" dirty="0">
                <a:latin typeface="Candara" panose="020E0502030303020204" pitchFamily="34" charset="0"/>
              </a:rPr>
              <a:t> e l’effettiva esistenza dell’azienda Microsoft.</a:t>
            </a:r>
          </a:p>
          <a:p>
            <a:endParaRPr lang="it-IT" dirty="0">
              <a:latin typeface="Candara" panose="020E0502030303020204" pitchFamily="34" charset="0"/>
            </a:endParaRPr>
          </a:p>
          <a:p>
            <a:r>
              <a:rPr lang="it-IT" dirty="0">
                <a:latin typeface="Candara" panose="020E0502030303020204" pitchFamily="34" charset="0"/>
              </a:rPr>
              <a:t>Tramite i tool di ricerca informazioni, infatti, abbiamo attestato che </a:t>
            </a:r>
            <a:r>
              <a:rPr lang="it-IT" dirty="0" err="1">
                <a:latin typeface="Candara" panose="020E0502030303020204" pitchFamily="34" charset="0"/>
              </a:rPr>
              <a:t>Nadella</a:t>
            </a:r>
            <a:r>
              <a:rPr lang="it-IT" dirty="0">
                <a:latin typeface="Candara" panose="020E0502030303020204" pitchFamily="34" charset="0"/>
              </a:rPr>
              <a:t> sia stato effettivamente CEO di Microsoft, che abbia avuto uno stretto rapporto di lavoro con il fondatore dell’azienda Bill Gates e che non è stato attualmente coinvolto in scandali o possibili azioni legali.</a:t>
            </a:r>
          </a:p>
          <a:p>
            <a:endParaRPr lang="it-IT" dirty="0">
              <a:latin typeface="Candara" panose="020E0502030303020204" pitchFamily="34" charset="0"/>
            </a:endParaRPr>
          </a:p>
          <a:p>
            <a:r>
              <a:rPr lang="it-IT" b="1" dirty="0">
                <a:latin typeface="Candara" panose="020E0502030303020204" pitchFamily="34" charset="0"/>
              </a:rPr>
              <a:t>Suggeriremo</a:t>
            </a:r>
            <a:r>
              <a:rPr lang="it-IT" dirty="0">
                <a:latin typeface="Candara" panose="020E0502030303020204" pitchFamily="34" charset="0"/>
              </a:rPr>
              <a:t>, quindi, al direttore della </a:t>
            </a:r>
            <a:r>
              <a:rPr lang="it-IT" dirty="0" err="1">
                <a:latin typeface="Candara" panose="020E0502030303020204" pitchFamily="34" charset="0"/>
              </a:rPr>
              <a:t>Fujiko</a:t>
            </a:r>
            <a:r>
              <a:rPr lang="it-IT" dirty="0">
                <a:latin typeface="Candara" panose="020E0502030303020204" pitchFamily="34" charset="0"/>
              </a:rPr>
              <a:t> Security s.r.l. </a:t>
            </a:r>
            <a:r>
              <a:rPr lang="it-IT" b="1" dirty="0">
                <a:latin typeface="Candara" panose="020E0502030303020204" pitchFamily="34" charset="0"/>
              </a:rPr>
              <a:t>di procedere senza alcun problema all’assunzione di </a:t>
            </a:r>
            <a:r>
              <a:rPr lang="it-IT" b="1" dirty="0" err="1">
                <a:latin typeface="Candara" panose="020E0502030303020204" pitchFamily="34" charset="0"/>
              </a:rPr>
              <a:t>Nadella</a:t>
            </a:r>
            <a:r>
              <a:rPr lang="it-IT" dirty="0">
                <a:latin typeface="Candara" panose="020E0502030303020204" pitchFamily="34" charset="0"/>
              </a:rPr>
              <a:t>.</a:t>
            </a:r>
          </a:p>
        </p:txBody>
      </p:sp>
    </p:spTree>
    <p:extLst>
      <p:ext uri="{BB962C8B-B14F-4D97-AF65-F5344CB8AC3E}">
        <p14:creationId xmlns:p14="http://schemas.microsoft.com/office/powerpoint/2010/main" val="921264667"/>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87</TotalTime>
  <Words>531</Words>
  <Application>Microsoft Office PowerPoint</Application>
  <PresentationFormat>Widescreen</PresentationFormat>
  <Paragraphs>38</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Meiryo</vt:lpstr>
      <vt:lpstr>Arial</vt:lpstr>
      <vt:lpstr>Candara</vt:lpstr>
      <vt:lpstr>Corbel</vt:lpstr>
      <vt:lpstr>ShojiVTI</vt:lpstr>
      <vt:lpstr>Nell’esercizio di oggi lo studente effettuerà una simulazione di fase di raccolta informazioni utilizzando dati pubblici su un target a scelta. Lo scopo di questo esercizio è di familiarizzare con i tool principali della fase di information gathering, quali:   ● Google, per la raccolta delle info.  ● Maltego.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Nell’esercizio di oggi lo studente effettuerà una simulazione di fase di raccolta informazioni utilizzando dati pubblici su un target a scelta. Lo scopo di questo esercizio è di familiarizzare con i tool principali della fase di information gathering, quali:   ● Google, per la raccolta delle info.  ● Maltego.</dc:title>
  <dc:creator>Mattia Chiriatti</dc:creator>
  <cp:lastModifiedBy>Mattia Chiriatti</cp:lastModifiedBy>
  <cp:revision>1</cp:revision>
  <dcterms:created xsi:type="dcterms:W3CDTF">2024-01-09T13:21:18Z</dcterms:created>
  <dcterms:modified xsi:type="dcterms:W3CDTF">2024-01-09T14:48:49Z</dcterms:modified>
</cp:coreProperties>
</file>