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965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9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3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0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9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12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4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9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1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uci laser al neon allineate a formare un triangolo">
            <a:extLst>
              <a:ext uri="{FF2B5EF4-FFF2-40B4-BE49-F238E27FC236}">
                <a16:creationId xmlns:a16="http://schemas.microsoft.com/office/drawing/2014/main" id="{7F5E958E-37DB-17DB-B101-D9E47ADEC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916" b="1085"/>
          <a:stretch/>
        </p:blipFill>
        <p:spPr>
          <a:xfrm>
            <a:off x="0" y="10"/>
            <a:ext cx="12192002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F70A2C4-3347-EF31-F002-FB70BCCF4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423971-74BF-5C05-437C-2B70878D8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175" y="703736"/>
            <a:ext cx="4285881" cy="1810864"/>
          </a:xfrm>
          <a:noFill/>
        </p:spPr>
        <p:txBody>
          <a:bodyPr anchor="t">
            <a:norm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Costruzione di una rete COMPLESSA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F31D575-747E-FCAF-5B7A-A75E76AFF7D2}"/>
              </a:ext>
            </a:extLst>
          </p:cNvPr>
          <p:cNvSpPr txBox="1"/>
          <p:nvPr/>
        </p:nvSpPr>
        <p:spPr>
          <a:xfrm>
            <a:off x="4008582" y="2660073"/>
            <a:ext cx="62253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Un'azienda ha due palazzi di 4 piani, ogni piano ha circa 30 computer, tra un palazzo e l'altro c'è una strada e la distanza è circa 30 metri. </a:t>
            </a:r>
          </a:p>
          <a:p>
            <a:r>
              <a:rPr lang="it-IT" sz="2000" b="1" dirty="0">
                <a:solidFill>
                  <a:schemeClr val="bg1"/>
                </a:solidFill>
              </a:rPr>
              <a:t>● Progettare la rete e fare un preventivo di massima di spesa. </a:t>
            </a:r>
          </a:p>
          <a:p>
            <a:r>
              <a:rPr lang="it-IT" sz="2000" b="1" dirty="0">
                <a:solidFill>
                  <a:schemeClr val="bg1"/>
                </a:solidFill>
              </a:rPr>
              <a:t>● Usare la </a:t>
            </a:r>
            <a:r>
              <a:rPr lang="it-IT" sz="2000" b="1" dirty="0" err="1">
                <a:solidFill>
                  <a:schemeClr val="bg1"/>
                </a:solidFill>
              </a:rPr>
              <a:t>subnet</a:t>
            </a:r>
            <a:r>
              <a:rPr lang="it-IT" sz="2000" b="1" dirty="0">
                <a:solidFill>
                  <a:schemeClr val="bg1"/>
                </a:solidFill>
              </a:rPr>
              <a:t> mask più consona.</a:t>
            </a:r>
          </a:p>
        </p:txBody>
      </p:sp>
    </p:spTree>
    <p:extLst>
      <p:ext uri="{BB962C8B-B14F-4D97-AF65-F5344CB8AC3E}">
        <p14:creationId xmlns:p14="http://schemas.microsoft.com/office/powerpoint/2010/main" val="344493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uci laser al neon allineate a formare un triangolo">
            <a:extLst>
              <a:ext uri="{FF2B5EF4-FFF2-40B4-BE49-F238E27FC236}">
                <a16:creationId xmlns:a16="http://schemas.microsoft.com/office/drawing/2014/main" id="{7F5E958E-37DB-17DB-B101-D9E47ADEC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916" b="1085"/>
          <a:stretch/>
        </p:blipFill>
        <p:spPr>
          <a:xfrm>
            <a:off x="0" y="10"/>
            <a:ext cx="12192002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F70A2C4-3347-EF31-F002-FB70BCCF4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423971-74BF-5C05-437C-2B70878D8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175" y="703736"/>
            <a:ext cx="4285881" cy="1810864"/>
          </a:xfrm>
          <a:noFill/>
        </p:spPr>
        <p:txBody>
          <a:bodyPr anchor="t">
            <a:normAutofit/>
          </a:bodyPr>
          <a:lstStyle/>
          <a:p>
            <a:r>
              <a:rPr lang="it-IT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Costruzione di una rete COMPLESSA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6CF80B3-77C0-A7DC-ED90-E5CFE34AB092}"/>
              </a:ext>
            </a:extLst>
          </p:cNvPr>
          <p:cNvSpPr txBox="1"/>
          <p:nvPr/>
        </p:nvSpPr>
        <p:spPr>
          <a:xfrm>
            <a:off x="1224951" y="2147977"/>
            <a:ext cx="31313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Si è pensato di costruire una rete complessa dotando ogni piano di 1 switch dedicato solo agli </a:t>
            </a:r>
            <a:r>
              <a:rPr lang="it-IT" dirty="0" err="1">
                <a:solidFill>
                  <a:schemeClr val="bg1"/>
                </a:solidFill>
              </a:rPr>
              <a:t>host</a:t>
            </a:r>
            <a:r>
              <a:rPr lang="it-IT" dirty="0">
                <a:solidFill>
                  <a:schemeClr val="bg1"/>
                </a:solidFill>
              </a:rPr>
              <a:t> (circa 30 per piano), a sua volta collegato a 1 altro switch più potente.</a:t>
            </a:r>
          </a:p>
          <a:p>
            <a:r>
              <a:rPr lang="it-IT" dirty="0">
                <a:solidFill>
                  <a:schemeClr val="bg1"/>
                </a:solidFill>
              </a:rPr>
              <a:t>Il secondo switch provvederà a collegare in maniera più rapida il trasferimento di dati da piano a piano e da palazzo a palazzo.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A3334F5-F146-DD50-351B-2FE477F89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70" y="1368156"/>
            <a:ext cx="6122507" cy="412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1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uci laser al neon allineate a formare un triangolo">
            <a:extLst>
              <a:ext uri="{FF2B5EF4-FFF2-40B4-BE49-F238E27FC236}">
                <a16:creationId xmlns:a16="http://schemas.microsoft.com/office/drawing/2014/main" id="{7F5E958E-37DB-17DB-B101-D9E47ADEC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916" b="1085"/>
          <a:stretch/>
        </p:blipFill>
        <p:spPr>
          <a:xfrm>
            <a:off x="0" y="10"/>
            <a:ext cx="12192002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F70A2C4-3347-EF31-F002-FB70BCCF4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423971-74BF-5C05-437C-2B70878D8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175" y="703736"/>
            <a:ext cx="4285881" cy="1810864"/>
          </a:xfrm>
          <a:noFill/>
        </p:spPr>
        <p:txBody>
          <a:bodyPr anchor="t">
            <a:normAutofit/>
          </a:bodyPr>
          <a:lstStyle/>
          <a:p>
            <a:r>
              <a:rPr lang="it-IT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Costruzione di una rete COMPLESSA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6CF80B3-77C0-A7DC-ED90-E5CFE34AB092}"/>
              </a:ext>
            </a:extLst>
          </p:cNvPr>
          <p:cNvSpPr txBox="1"/>
          <p:nvPr/>
        </p:nvSpPr>
        <p:spPr>
          <a:xfrm>
            <a:off x="1320923" y="2212675"/>
            <a:ext cx="31313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 due palazzi sono forniti di 2 reti diverse e riescono comunque a comunicare fra loro grazie al collegamento fra gli switch di terra e il router collegato ai due corrispettivi IP Gateway, in questo caso: 192.168.1.254 per il Palazzo A, 192.168.2.254 per il Palazzo B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20461EF-32B3-386A-F2CF-B7E0ABAA1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70" y="1368156"/>
            <a:ext cx="6122507" cy="412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9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uci laser al neon allineate a formare un triangolo">
            <a:extLst>
              <a:ext uri="{FF2B5EF4-FFF2-40B4-BE49-F238E27FC236}">
                <a16:creationId xmlns:a16="http://schemas.microsoft.com/office/drawing/2014/main" id="{7F5E958E-37DB-17DB-B101-D9E47ADEC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916" b="1085"/>
          <a:stretch/>
        </p:blipFill>
        <p:spPr>
          <a:xfrm>
            <a:off x="0" y="10"/>
            <a:ext cx="12192002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F70A2C4-3347-EF31-F002-FB70BCCF4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423971-74BF-5C05-437C-2B70878D8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175" y="703736"/>
            <a:ext cx="4285881" cy="1810864"/>
          </a:xfrm>
          <a:noFill/>
        </p:spPr>
        <p:txBody>
          <a:bodyPr anchor="t">
            <a:normAutofit/>
          </a:bodyPr>
          <a:lstStyle/>
          <a:p>
            <a:r>
              <a:rPr lang="it-IT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Costruzione di una rete COMPLESSA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6CF80B3-77C0-A7DC-ED90-E5CFE34AB092}"/>
              </a:ext>
            </a:extLst>
          </p:cNvPr>
          <p:cNvSpPr txBox="1"/>
          <p:nvPr/>
        </p:nvSpPr>
        <p:spPr>
          <a:xfrm>
            <a:off x="1224951" y="2147977"/>
            <a:ext cx="31313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Per il Palazzo A si è scelta l’IP Network 192.168.1.0/24, e con l’utilizzo del </a:t>
            </a:r>
            <a:r>
              <a:rPr lang="it-IT" dirty="0" err="1">
                <a:solidFill>
                  <a:schemeClr val="bg1"/>
                </a:solidFill>
              </a:rPr>
              <a:t>subnetting</a:t>
            </a:r>
            <a:r>
              <a:rPr lang="it-IT" dirty="0">
                <a:solidFill>
                  <a:schemeClr val="bg1"/>
                </a:solidFill>
              </a:rPr>
              <a:t> sono stati assegnati degli IP statici univoci a tutti gli </a:t>
            </a:r>
            <a:r>
              <a:rPr lang="it-IT" dirty="0" err="1">
                <a:solidFill>
                  <a:schemeClr val="bg1"/>
                </a:solidFill>
              </a:rPr>
              <a:t>host</a:t>
            </a:r>
            <a:r>
              <a:rPr lang="it-IT" dirty="0">
                <a:solidFill>
                  <a:schemeClr val="bg1"/>
                </a:solidFill>
              </a:rPr>
              <a:t> presenti in ogni piano con un intervallo di 1 IP-Network per piano, con una </a:t>
            </a:r>
            <a:r>
              <a:rPr lang="it-IT" dirty="0" err="1">
                <a:solidFill>
                  <a:schemeClr val="bg1"/>
                </a:solidFill>
              </a:rPr>
              <a:t>subnet</a:t>
            </a:r>
            <a:r>
              <a:rPr lang="it-IT" dirty="0">
                <a:solidFill>
                  <a:schemeClr val="bg1"/>
                </a:solidFill>
              </a:rPr>
              <a:t> mask di /27.</a:t>
            </a:r>
          </a:p>
          <a:p>
            <a:r>
              <a:rPr lang="it-IT" dirty="0">
                <a:solidFill>
                  <a:schemeClr val="bg1"/>
                </a:solidFill>
              </a:rPr>
              <a:t>La stessa cosa è successa anche per il Palazzo B.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AB2D0E-CEFC-38C6-07C0-4A0AD8C4C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70" y="1368156"/>
            <a:ext cx="6122507" cy="412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9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uci laser al neon allineate a formare un triangolo">
            <a:extLst>
              <a:ext uri="{FF2B5EF4-FFF2-40B4-BE49-F238E27FC236}">
                <a16:creationId xmlns:a16="http://schemas.microsoft.com/office/drawing/2014/main" id="{7F5E958E-37DB-17DB-B101-D9E47ADEC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916" b="1085"/>
          <a:stretch/>
        </p:blipFill>
        <p:spPr>
          <a:xfrm>
            <a:off x="0" y="10"/>
            <a:ext cx="12192002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F70A2C4-3347-EF31-F002-FB70BCCF4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423971-74BF-5C05-437C-2B70878D8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175" y="703736"/>
            <a:ext cx="4285881" cy="1810864"/>
          </a:xfrm>
          <a:noFill/>
        </p:spPr>
        <p:txBody>
          <a:bodyPr anchor="t">
            <a:normAutofit/>
          </a:bodyPr>
          <a:lstStyle/>
          <a:p>
            <a:r>
              <a:rPr lang="it-IT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Costruzione di una rete COMPLESSA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6CF80B3-77C0-A7DC-ED90-E5CFE34AB092}"/>
              </a:ext>
            </a:extLst>
          </p:cNvPr>
          <p:cNvSpPr txBox="1"/>
          <p:nvPr/>
        </p:nvSpPr>
        <p:spPr>
          <a:xfrm>
            <a:off x="1210659" y="2596550"/>
            <a:ext cx="3131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La </a:t>
            </a:r>
            <a:r>
              <a:rPr lang="it-IT" dirty="0" err="1">
                <a:solidFill>
                  <a:schemeClr val="bg1"/>
                </a:solidFill>
              </a:rPr>
              <a:t>subnet</a:t>
            </a:r>
            <a:r>
              <a:rPr lang="it-IT" dirty="0">
                <a:solidFill>
                  <a:schemeClr val="bg1"/>
                </a:solidFill>
              </a:rPr>
              <a:t> mask /27, risultata dal </a:t>
            </a:r>
            <a:r>
              <a:rPr lang="it-IT" dirty="0" err="1">
                <a:solidFill>
                  <a:schemeClr val="bg1"/>
                </a:solidFill>
              </a:rPr>
              <a:t>subnetting</a:t>
            </a:r>
            <a:r>
              <a:rPr lang="it-IT" dirty="0">
                <a:solidFill>
                  <a:schemeClr val="bg1"/>
                </a:solidFill>
              </a:rPr>
              <a:t>, sarà la scelta migliore in quanto riserva esattamente fra i 30 e i 32 </a:t>
            </a:r>
            <a:r>
              <a:rPr lang="it-IT" dirty="0" err="1">
                <a:solidFill>
                  <a:schemeClr val="bg1"/>
                </a:solidFill>
              </a:rPr>
              <a:t>host</a:t>
            </a:r>
            <a:r>
              <a:rPr lang="it-IT" dirty="0">
                <a:solidFill>
                  <a:schemeClr val="bg1"/>
                </a:solidFill>
              </a:rPr>
              <a:t> per piano.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F0E3545-B0D4-1FDF-63CE-AD600ADE7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70" y="1368156"/>
            <a:ext cx="6122507" cy="412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5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uci laser al neon allineate a formare un triangolo">
            <a:extLst>
              <a:ext uri="{FF2B5EF4-FFF2-40B4-BE49-F238E27FC236}">
                <a16:creationId xmlns:a16="http://schemas.microsoft.com/office/drawing/2014/main" id="{7F5E958E-37DB-17DB-B101-D9E47ADEC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916" b="1085"/>
          <a:stretch/>
        </p:blipFill>
        <p:spPr>
          <a:xfrm>
            <a:off x="0" y="10"/>
            <a:ext cx="12192002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F70A2C4-3347-EF31-F002-FB70BCCF4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423971-74BF-5C05-437C-2B70878D8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175" y="703736"/>
            <a:ext cx="4285881" cy="1810864"/>
          </a:xfrm>
          <a:noFill/>
        </p:spPr>
        <p:txBody>
          <a:bodyPr anchor="t">
            <a:normAutofit/>
          </a:bodyPr>
          <a:lstStyle/>
          <a:p>
            <a:r>
              <a:rPr lang="it-IT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Costruzione di una rete COMPLESSA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6CF80B3-77C0-A7DC-ED90-E5CFE34AB092}"/>
              </a:ext>
            </a:extLst>
          </p:cNvPr>
          <p:cNvSpPr txBox="1"/>
          <p:nvPr/>
        </p:nvSpPr>
        <p:spPr>
          <a:xfrm>
            <a:off x="6468495" y="1919719"/>
            <a:ext cx="46438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Preventivo di spesa:</a:t>
            </a:r>
          </a:p>
          <a:p>
            <a:r>
              <a:rPr lang="it-IT" dirty="0">
                <a:solidFill>
                  <a:schemeClr val="bg1"/>
                </a:solidFill>
              </a:rPr>
              <a:t>-Costo dei pc MSI Katana 15 : €240.000</a:t>
            </a:r>
          </a:p>
          <a:p>
            <a:r>
              <a:rPr lang="it-IT" dirty="0">
                <a:solidFill>
                  <a:schemeClr val="bg1"/>
                </a:solidFill>
              </a:rPr>
              <a:t>-Costo degli switch D-Link DGS-3130-30TS: €15.200</a:t>
            </a:r>
          </a:p>
          <a:p>
            <a:r>
              <a:rPr lang="it-IT" dirty="0">
                <a:solidFill>
                  <a:schemeClr val="bg1"/>
                </a:solidFill>
              </a:rPr>
              <a:t>-Costo Access Point Cisco - AIR-AP1852I-E-K9 : €4.914</a:t>
            </a:r>
          </a:p>
          <a:p>
            <a:r>
              <a:rPr lang="it-IT" dirty="0">
                <a:solidFill>
                  <a:schemeClr val="bg1"/>
                </a:solidFill>
              </a:rPr>
              <a:t>-Costo Router Cisco ISR4331/K9: €1.599</a:t>
            </a:r>
          </a:p>
          <a:p>
            <a:r>
              <a:rPr lang="it-IT" dirty="0">
                <a:solidFill>
                  <a:schemeClr val="bg1"/>
                </a:solidFill>
              </a:rPr>
              <a:t>-Costo cablaggi: €7.200 (€1,8 x metro)</a:t>
            </a:r>
          </a:p>
          <a:p>
            <a:r>
              <a:rPr lang="it-IT" dirty="0">
                <a:solidFill>
                  <a:schemeClr val="bg1"/>
                </a:solidFill>
              </a:rPr>
              <a:t>-Costo del lavoro: €3.500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Totale del preventivo: €272.413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632A513-08F7-453B-6608-3A0C46D3A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99" y="1670136"/>
            <a:ext cx="5297295" cy="356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40043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345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Trade Gothic Next Cond</vt:lpstr>
      <vt:lpstr>Trade Gothic Next Light</vt:lpstr>
      <vt:lpstr>LimelightVTI</vt:lpstr>
      <vt:lpstr>Costruzione di una rete COMPLESSA </vt:lpstr>
      <vt:lpstr>Costruzione di una rete COMPLESSA </vt:lpstr>
      <vt:lpstr>Costruzione di una rete COMPLESSA </vt:lpstr>
      <vt:lpstr>Costruzione di una rete COMPLESSA </vt:lpstr>
      <vt:lpstr>Costruzione di una rete COMPLESSA </vt:lpstr>
      <vt:lpstr>Costruzione di una rete COMPLESSA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Costruzione di una rete COMPLESSA </dc:title>
  <dc:creator>Mattia Chiriatti</dc:creator>
  <cp:lastModifiedBy>Mattia Chiriatti</cp:lastModifiedBy>
  <cp:revision>4</cp:revision>
  <dcterms:created xsi:type="dcterms:W3CDTF">2023-12-01T13:35:56Z</dcterms:created>
  <dcterms:modified xsi:type="dcterms:W3CDTF">2023-12-01T15:13:17Z</dcterms:modified>
</cp:coreProperties>
</file>