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‹N›</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2546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402411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229000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101735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26306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‹N›</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8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255229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5680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175646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12/13/2023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13275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12/13/2023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‹N›</a:t>
            </a:fld>
            <a:endParaRPr lang="en-US"/>
          </a:p>
        </p:txBody>
      </p:sp>
    </p:spTree>
    <p:extLst>
      <p:ext uri="{BB962C8B-B14F-4D97-AF65-F5344CB8AC3E}">
        <p14:creationId xmlns:p14="http://schemas.microsoft.com/office/powerpoint/2010/main" val="82603572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0"/>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406356" y="1589352"/>
            <a:ext cx="2667304" cy="830997"/>
          </a:xfrm>
          <a:prstGeom prst="rect">
            <a:avLst/>
          </a:prstGeom>
          <a:noFill/>
        </p:spPr>
        <p:txBody>
          <a:bodyPr wrap="square" rtlCol="0">
            <a:spAutoFit/>
          </a:bodyPr>
          <a:lstStyle/>
          <a:p>
            <a:r>
              <a:rPr lang="it-IT" sz="4800" b="1" i="1" u="sng" dirty="0"/>
              <a:t>PYTHON</a:t>
            </a:r>
          </a:p>
        </p:txBody>
      </p:sp>
      <p:sp>
        <p:nvSpPr>
          <p:cNvPr id="6" name="CasellaDiTesto 5">
            <a:extLst>
              <a:ext uri="{FF2B5EF4-FFF2-40B4-BE49-F238E27FC236}">
                <a16:creationId xmlns:a16="http://schemas.microsoft.com/office/drawing/2014/main" id="{187C501D-993B-6EB7-05DD-3E9D6E8C68FA}"/>
              </a:ext>
            </a:extLst>
          </p:cNvPr>
          <p:cNvSpPr txBox="1"/>
          <p:nvPr/>
        </p:nvSpPr>
        <p:spPr>
          <a:xfrm>
            <a:off x="1365839" y="2820838"/>
            <a:ext cx="9788106" cy="2031325"/>
          </a:xfrm>
          <a:prstGeom prst="rect">
            <a:avLst/>
          </a:prstGeom>
          <a:noFill/>
        </p:spPr>
        <p:txBody>
          <a:bodyPr wrap="square" rtlCol="0">
            <a:spAutoFit/>
          </a:bodyPr>
          <a:lstStyle/>
          <a:p>
            <a:pPr algn="ctr"/>
            <a:r>
              <a:rPr lang="it-IT" dirty="0"/>
              <a:t>Si scriva un programma in Python che in base alla scelta dell’utente permetta di calcolare il perimetro di diverse figure geometriche (scegliete pure quelle che volete voi). Per la risoluzione dell’esercizio abbiamo scelto: </a:t>
            </a:r>
          </a:p>
          <a:p>
            <a:endParaRPr lang="it-IT" dirty="0"/>
          </a:p>
          <a:p>
            <a:pPr algn="ctr"/>
            <a:r>
              <a:rPr lang="it-IT" dirty="0"/>
              <a:t>● Quadrato (perimetro = lato*4). </a:t>
            </a:r>
          </a:p>
          <a:p>
            <a:pPr algn="ctr"/>
            <a:r>
              <a:rPr lang="it-IT" dirty="0"/>
              <a:t>● Cerchio (circonferenza = 2*pi greco*r). </a:t>
            </a:r>
          </a:p>
          <a:p>
            <a:pPr algn="ctr"/>
            <a:r>
              <a:rPr lang="it-IT" dirty="0"/>
              <a:t>● Rettangolo (perimetro= base*2 + altezza*2).</a:t>
            </a:r>
          </a:p>
        </p:txBody>
      </p:sp>
      <p:sp>
        <p:nvSpPr>
          <p:cNvPr id="2" name="CasellaDiTesto 1">
            <a:extLst>
              <a:ext uri="{FF2B5EF4-FFF2-40B4-BE49-F238E27FC236}">
                <a16:creationId xmlns:a16="http://schemas.microsoft.com/office/drawing/2014/main" id="{8E3B88B5-B0AF-FCF1-0676-D99FA273EBB8}"/>
              </a:ext>
            </a:extLst>
          </p:cNvPr>
          <p:cNvSpPr txBox="1"/>
          <p:nvPr/>
        </p:nvSpPr>
        <p:spPr>
          <a:xfrm>
            <a:off x="9927262" y="6135474"/>
            <a:ext cx="1847795" cy="400110"/>
          </a:xfrm>
          <a:prstGeom prst="rect">
            <a:avLst/>
          </a:prstGeom>
          <a:noFill/>
        </p:spPr>
        <p:txBody>
          <a:bodyPr wrap="square" rtlCol="0">
            <a:spAutoFit/>
          </a:bodyPr>
          <a:lstStyle/>
          <a:p>
            <a:r>
              <a:rPr lang="it-IT" sz="2000" b="1" i="1" u="sng" dirty="0"/>
              <a:t>Mattia Chiriatti</a:t>
            </a:r>
          </a:p>
        </p:txBody>
      </p:sp>
    </p:spTree>
    <p:extLst>
      <p:ext uri="{BB962C8B-B14F-4D97-AF65-F5344CB8AC3E}">
        <p14:creationId xmlns:p14="http://schemas.microsoft.com/office/powerpoint/2010/main" val="2263416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8626"/>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72711" y="260884"/>
            <a:ext cx="2667304" cy="400110"/>
          </a:xfrm>
          <a:prstGeom prst="rect">
            <a:avLst/>
          </a:prstGeom>
          <a:noFill/>
        </p:spPr>
        <p:txBody>
          <a:bodyPr wrap="square" rtlCol="0">
            <a:spAutoFit/>
          </a:bodyPr>
          <a:lstStyle/>
          <a:p>
            <a:r>
              <a:rPr lang="it-IT" sz="2000" b="1" i="1" u="sng" dirty="0"/>
              <a:t>PYTHON</a:t>
            </a:r>
          </a:p>
        </p:txBody>
      </p:sp>
      <p:pic>
        <p:nvPicPr>
          <p:cNvPr id="4" name="Immagine 3">
            <a:extLst>
              <a:ext uri="{FF2B5EF4-FFF2-40B4-BE49-F238E27FC236}">
                <a16:creationId xmlns:a16="http://schemas.microsoft.com/office/drawing/2014/main" id="{A123FA93-A302-288B-F62E-23758CE557DE}"/>
              </a:ext>
            </a:extLst>
          </p:cNvPr>
          <p:cNvPicPr>
            <a:picLocks noChangeAspect="1"/>
          </p:cNvPicPr>
          <p:nvPr/>
        </p:nvPicPr>
        <p:blipFill>
          <a:blip r:embed="rId3"/>
          <a:stretch>
            <a:fillRect/>
          </a:stretch>
        </p:blipFill>
        <p:spPr>
          <a:xfrm>
            <a:off x="472711" y="1001250"/>
            <a:ext cx="4729017" cy="1586919"/>
          </a:xfrm>
          <a:prstGeom prst="rect">
            <a:avLst/>
          </a:prstGeom>
        </p:spPr>
      </p:pic>
      <p:pic>
        <p:nvPicPr>
          <p:cNvPr id="9" name="Immagine 8">
            <a:extLst>
              <a:ext uri="{FF2B5EF4-FFF2-40B4-BE49-F238E27FC236}">
                <a16:creationId xmlns:a16="http://schemas.microsoft.com/office/drawing/2014/main" id="{3A3DDB4E-701F-A3BF-C52D-EADFC7D9E1EB}"/>
              </a:ext>
            </a:extLst>
          </p:cNvPr>
          <p:cNvPicPr>
            <a:picLocks noChangeAspect="1"/>
          </p:cNvPicPr>
          <p:nvPr/>
        </p:nvPicPr>
        <p:blipFill>
          <a:blip r:embed="rId4"/>
          <a:stretch>
            <a:fillRect/>
          </a:stretch>
        </p:blipFill>
        <p:spPr>
          <a:xfrm>
            <a:off x="6590582" y="1001250"/>
            <a:ext cx="4844036" cy="1664361"/>
          </a:xfrm>
          <a:prstGeom prst="rect">
            <a:avLst/>
          </a:prstGeom>
        </p:spPr>
      </p:pic>
      <p:pic>
        <p:nvPicPr>
          <p:cNvPr id="12" name="Immagine 11">
            <a:extLst>
              <a:ext uri="{FF2B5EF4-FFF2-40B4-BE49-F238E27FC236}">
                <a16:creationId xmlns:a16="http://schemas.microsoft.com/office/drawing/2014/main" id="{4A491AF9-B5CD-8D17-331A-DACE8176173F}"/>
              </a:ext>
            </a:extLst>
          </p:cNvPr>
          <p:cNvPicPr>
            <a:picLocks noChangeAspect="1"/>
          </p:cNvPicPr>
          <p:nvPr/>
        </p:nvPicPr>
        <p:blipFill>
          <a:blip r:embed="rId5"/>
          <a:stretch>
            <a:fillRect/>
          </a:stretch>
        </p:blipFill>
        <p:spPr>
          <a:xfrm>
            <a:off x="552959" y="3589419"/>
            <a:ext cx="4993827" cy="1900381"/>
          </a:xfrm>
          <a:prstGeom prst="rect">
            <a:avLst/>
          </a:prstGeom>
        </p:spPr>
      </p:pic>
      <p:pic>
        <p:nvPicPr>
          <p:cNvPr id="14" name="Immagine 13">
            <a:extLst>
              <a:ext uri="{FF2B5EF4-FFF2-40B4-BE49-F238E27FC236}">
                <a16:creationId xmlns:a16="http://schemas.microsoft.com/office/drawing/2014/main" id="{B2E4EF23-E8C2-D9F0-75E3-8A150C7C13D1}"/>
              </a:ext>
            </a:extLst>
          </p:cNvPr>
          <p:cNvPicPr>
            <a:picLocks noChangeAspect="1"/>
          </p:cNvPicPr>
          <p:nvPr/>
        </p:nvPicPr>
        <p:blipFill>
          <a:blip r:embed="rId6"/>
          <a:stretch>
            <a:fillRect/>
          </a:stretch>
        </p:blipFill>
        <p:spPr>
          <a:xfrm>
            <a:off x="6206751" y="3725108"/>
            <a:ext cx="5782482" cy="1629002"/>
          </a:xfrm>
          <a:prstGeom prst="rect">
            <a:avLst/>
          </a:prstGeom>
        </p:spPr>
      </p:pic>
      <p:sp>
        <p:nvSpPr>
          <p:cNvPr id="15" name="CasellaDiTesto 14">
            <a:extLst>
              <a:ext uri="{FF2B5EF4-FFF2-40B4-BE49-F238E27FC236}">
                <a16:creationId xmlns:a16="http://schemas.microsoft.com/office/drawing/2014/main" id="{382E6614-B191-1C5F-3C2D-C6241F044108}"/>
              </a:ext>
            </a:extLst>
          </p:cNvPr>
          <p:cNvSpPr txBox="1"/>
          <p:nvPr/>
        </p:nvSpPr>
        <p:spPr>
          <a:xfrm>
            <a:off x="3683479" y="315278"/>
            <a:ext cx="4399472" cy="369332"/>
          </a:xfrm>
          <a:prstGeom prst="rect">
            <a:avLst/>
          </a:prstGeom>
          <a:noFill/>
        </p:spPr>
        <p:txBody>
          <a:bodyPr wrap="square" rtlCol="0">
            <a:spAutoFit/>
          </a:bodyPr>
          <a:lstStyle/>
          <a:p>
            <a:pPr algn="ctr"/>
            <a:r>
              <a:rPr lang="it-IT" dirty="0"/>
              <a:t>Visualizzazione finale del programma</a:t>
            </a:r>
          </a:p>
        </p:txBody>
      </p:sp>
    </p:spTree>
    <p:extLst>
      <p:ext uri="{BB962C8B-B14F-4D97-AF65-F5344CB8AC3E}">
        <p14:creationId xmlns:p14="http://schemas.microsoft.com/office/powerpoint/2010/main" val="220080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0"/>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72711" y="260884"/>
            <a:ext cx="2667304" cy="400110"/>
          </a:xfrm>
          <a:prstGeom prst="rect">
            <a:avLst/>
          </a:prstGeom>
          <a:noFill/>
        </p:spPr>
        <p:txBody>
          <a:bodyPr wrap="square" rtlCol="0">
            <a:spAutoFit/>
          </a:bodyPr>
          <a:lstStyle/>
          <a:p>
            <a:r>
              <a:rPr lang="it-IT" sz="2000" b="1" i="1" u="sng" dirty="0"/>
              <a:t>PYTHON</a:t>
            </a:r>
          </a:p>
        </p:txBody>
      </p:sp>
      <p:sp>
        <p:nvSpPr>
          <p:cNvPr id="7" name="CasellaDiTesto 6">
            <a:extLst>
              <a:ext uri="{FF2B5EF4-FFF2-40B4-BE49-F238E27FC236}">
                <a16:creationId xmlns:a16="http://schemas.microsoft.com/office/drawing/2014/main" id="{D2EE4E6F-1B56-8E43-946B-D1F729E2CAF1}"/>
              </a:ext>
            </a:extLst>
          </p:cNvPr>
          <p:cNvSpPr txBox="1"/>
          <p:nvPr/>
        </p:nvSpPr>
        <p:spPr>
          <a:xfrm>
            <a:off x="888521" y="2751166"/>
            <a:ext cx="3338422" cy="646331"/>
          </a:xfrm>
          <a:prstGeom prst="rect">
            <a:avLst/>
          </a:prstGeom>
          <a:noFill/>
        </p:spPr>
        <p:txBody>
          <a:bodyPr wrap="square" rtlCol="0">
            <a:spAutoFit/>
          </a:bodyPr>
          <a:lstStyle/>
          <a:p>
            <a:pPr algn="ctr"/>
            <a:r>
              <a:rPr lang="it-IT" dirty="0"/>
              <a:t>Il codice del nostro programma chiamato «calcolatore»</a:t>
            </a:r>
          </a:p>
        </p:txBody>
      </p:sp>
      <p:sp>
        <p:nvSpPr>
          <p:cNvPr id="8" name="Freccia a destra 7">
            <a:extLst>
              <a:ext uri="{FF2B5EF4-FFF2-40B4-BE49-F238E27FC236}">
                <a16:creationId xmlns:a16="http://schemas.microsoft.com/office/drawing/2014/main" id="{9EFFA229-C048-4657-6A88-20EC54232F66}"/>
              </a:ext>
            </a:extLst>
          </p:cNvPr>
          <p:cNvSpPr/>
          <p:nvPr/>
        </p:nvSpPr>
        <p:spPr>
          <a:xfrm>
            <a:off x="4373592" y="2967487"/>
            <a:ext cx="940280" cy="327804"/>
          </a:xfrm>
          <a:prstGeom prst="rightArrow">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33B2B2E0-84D1-EA75-54AE-52A449615416}"/>
              </a:ext>
            </a:extLst>
          </p:cNvPr>
          <p:cNvPicPr>
            <a:picLocks noChangeAspect="1"/>
          </p:cNvPicPr>
          <p:nvPr/>
        </p:nvPicPr>
        <p:blipFill>
          <a:blip r:embed="rId3"/>
          <a:stretch>
            <a:fillRect/>
          </a:stretch>
        </p:blipFill>
        <p:spPr>
          <a:xfrm>
            <a:off x="5520559" y="793369"/>
            <a:ext cx="5377804" cy="4676040"/>
          </a:xfrm>
          <a:prstGeom prst="rect">
            <a:avLst/>
          </a:prstGeom>
        </p:spPr>
      </p:pic>
    </p:spTree>
    <p:extLst>
      <p:ext uri="{BB962C8B-B14F-4D97-AF65-F5344CB8AC3E}">
        <p14:creationId xmlns:p14="http://schemas.microsoft.com/office/powerpoint/2010/main" val="22623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10"/>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72711" y="260884"/>
            <a:ext cx="2667304" cy="400110"/>
          </a:xfrm>
          <a:prstGeom prst="rect">
            <a:avLst/>
          </a:prstGeom>
          <a:noFill/>
        </p:spPr>
        <p:txBody>
          <a:bodyPr wrap="square" rtlCol="0">
            <a:spAutoFit/>
          </a:bodyPr>
          <a:lstStyle/>
          <a:p>
            <a:r>
              <a:rPr lang="it-IT" sz="2000" b="1" i="1" u="sng" dirty="0"/>
              <a:t>PYTHON</a:t>
            </a:r>
          </a:p>
        </p:txBody>
      </p:sp>
      <p:sp>
        <p:nvSpPr>
          <p:cNvPr id="7" name="CasellaDiTesto 6">
            <a:extLst>
              <a:ext uri="{FF2B5EF4-FFF2-40B4-BE49-F238E27FC236}">
                <a16:creationId xmlns:a16="http://schemas.microsoft.com/office/drawing/2014/main" id="{D2EE4E6F-1B56-8E43-946B-D1F729E2CAF1}"/>
              </a:ext>
            </a:extLst>
          </p:cNvPr>
          <p:cNvSpPr txBox="1"/>
          <p:nvPr/>
        </p:nvSpPr>
        <p:spPr>
          <a:xfrm>
            <a:off x="888521" y="2751166"/>
            <a:ext cx="3338422" cy="1200329"/>
          </a:xfrm>
          <a:prstGeom prst="rect">
            <a:avLst/>
          </a:prstGeom>
          <a:noFill/>
        </p:spPr>
        <p:txBody>
          <a:bodyPr wrap="square" rtlCol="0">
            <a:spAutoFit/>
          </a:bodyPr>
          <a:lstStyle/>
          <a:p>
            <a:pPr algn="ctr"/>
            <a:r>
              <a:rPr lang="it-IT" dirty="0"/>
              <a:t>«</a:t>
            </a:r>
            <a:r>
              <a:rPr lang="it-IT" dirty="0" err="1"/>
              <a:t>def</a:t>
            </a:r>
            <a:r>
              <a:rPr lang="it-IT" dirty="0"/>
              <a:t>» definisce la funzione principale del programma, in questo caso è la funzione calcolatore</a:t>
            </a:r>
          </a:p>
        </p:txBody>
      </p:sp>
      <p:pic>
        <p:nvPicPr>
          <p:cNvPr id="2" name="Immagine 1">
            <a:extLst>
              <a:ext uri="{FF2B5EF4-FFF2-40B4-BE49-F238E27FC236}">
                <a16:creationId xmlns:a16="http://schemas.microsoft.com/office/drawing/2014/main" id="{E427125B-91A9-2928-AF8B-4000B1744028}"/>
              </a:ext>
            </a:extLst>
          </p:cNvPr>
          <p:cNvPicPr>
            <a:picLocks noChangeAspect="1"/>
          </p:cNvPicPr>
          <p:nvPr/>
        </p:nvPicPr>
        <p:blipFill>
          <a:blip r:embed="rId3"/>
          <a:stretch>
            <a:fillRect/>
          </a:stretch>
        </p:blipFill>
        <p:spPr>
          <a:xfrm>
            <a:off x="6096000" y="1082349"/>
            <a:ext cx="5377804" cy="4676040"/>
          </a:xfrm>
          <a:prstGeom prst="rect">
            <a:avLst/>
          </a:prstGeom>
        </p:spPr>
      </p:pic>
      <p:sp>
        <p:nvSpPr>
          <p:cNvPr id="8" name="Rettangolo 7">
            <a:extLst>
              <a:ext uri="{FF2B5EF4-FFF2-40B4-BE49-F238E27FC236}">
                <a16:creationId xmlns:a16="http://schemas.microsoft.com/office/drawing/2014/main" id="{091B7AF2-FA9C-EB01-A8ED-5807C1650213}"/>
              </a:ext>
            </a:extLst>
          </p:cNvPr>
          <p:cNvSpPr/>
          <p:nvPr/>
        </p:nvSpPr>
        <p:spPr>
          <a:xfrm>
            <a:off x="6374921" y="1082349"/>
            <a:ext cx="1069675" cy="12534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Connettore 2 9">
            <a:extLst>
              <a:ext uri="{FF2B5EF4-FFF2-40B4-BE49-F238E27FC236}">
                <a16:creationId xmlns:a16="http://schemas.microsoft.com/office/drawing/2014/main" id="{5EA057BA-4248-4ED0-022F-A1A6231FAE30}"/>
              </a:ext>
            </a:extLst>
          </p:cNvPr>
          <p:cNvCxnSpPr/>
          <p:nvPr/>
        </p:nvCxnSpPr>
        <p:spPr>
          <a:xfrm flipV="1">
            <a:off x="4494362" y="1302589"/>
            <a:ext cx="1708030" cy="1362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078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0"/>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72711" y="260884"/>
            <a:ext cx="2667304" cy="400110"/>
          </a:xfrm>
          <a:prstGeom prst="rect">
            <a:avLst/>
          </a:prstGeom>
          <a:noFill/>
        </p:spPr>
        <p:txBody>
          <a:bodyPr wrap="square" rtlCol="0">
            <a:spAutoFit/>
          </a:bodyPr>
          <a:lstStyle/>
          <a:p>
            <a:r>
              <a:rPr lang="it-IT" sz="2000" b="1" i="1" u="sng" dirty="0"/>
              <a:t>PYTHON</a:t>
            </a:r>
          </a:p>
        </p:txBody>
      </p:sp>
      <p:sp>
        <p:nvSpPr>
          <p:cNvPr id="7" name="CasellaDiTesto 6">
            <a:extLst>
              <a:ext uri="{FF2B5EF4-FFF2-40B4-BE49-F238E27FC236}">
                <a16:creationId xmlns:a16="http://schemas.microsoft.com/office/drawing/2014/main" id="{D2EE4E6F-1B56-8E43-946B-D1F729E2CAF1}"/>
              </a:ext>
            </a:extLst>
          </p:cNvPr>
          <p:cNvSpPr txBox="1"/>
          <p:nvPr/>
        </p:nvSpPr>
        <p:spPr>
          <a:xfrm>
            <a:off x="888521" y="2751166"/>
            <a:ext cx="3338422" cy="1477328"/>
          </a:xfrm>
          <a:prstGeom prst="rect">
            <a:avLst/>
          </a:prstGeom>
          <a:noFill/>
        </p:spPr>
        <p:txBody>
          <a:bodyPr wrap="square" rtlCol="0">
            <a:spAutoFit/>
          </a:bodyPr>
          <a:lstStyle/>
          <a:p>
            <a:pPr algn="ctr"/>
            <a:r>
              <a:rPr lang="it-IT" dirty="0"/>
              <a:t>«</a:t>
            </a:r>
            <a:r>
              <a:rPr lang="it-IT" dirty="0" err="1"/>
              <a:t>print</a:t>
            </a:r>
            <a:r>
              <a:rPr lang="it-IT" dirty="0"/>
              <a:t>» è la funzione che ci permette di vedere a schermo quanto specificato fra le parentesi e, più in particolare, la stringa indicata fra le virgolette</a:t>
            </a:r>
          </a:p>
        </p:txBody>
      </p:sp>
      <p:pic>
        <p:nvPicPr>
          <p:cNvPr id="2" name="Immagine 1">
            <a:extLst>
              <a:ext uri="{FF2B5EF4-FFF2-40B4-BE49-F238E27FC236}">
                <a16:creationId xmlns:a16="http://schemas.microsoft.com/office/drawing/2014/main" id="{7DD526EC-3AC9-CD37-E53B-E7DDB0ED0205}"/>
              </a:ext>
            </a:extLst>
          </p:cNvPr>
          <p:cNvPicPr>
            <a:picLocks noChangeAspect="1"/>
          </p:cNvPicPr>
          <p:nvPr/>
        </p:nvPicPr>
        <p:blipFill>
          <a:blip r:embed="rId3"/>
          <a:stretch>
            <a:fillRect/>
          </a:stretch>
        </p:blipFill>
        <p:spPr>
          <a:xfrm>
            <a:off x="5925675" y="1090975"/>
            <a:ext cx="5377804" cy="4676040"/>
          </a:xfrm>
          <a:prstGeom prst="rect">
            <a:avLst/>
          </a:prstGeom>
        </p:spPr>
      </p:pic>
      <p:sp>
        <p:nvSpPr>
          <p:cNvPr id="8" name="Rettangolo 7">
            <a:extLst>
              <a:ext uri="{FF2B5EF4-FFF2-40B4-BE49-F238E27FC236}">
                <a16:creationId xmlns:a16="http://schemas.microsoft.com/office/drawing/2014/main" id="{E2E2657A-2D76-CDAA-DFB8-507BA410B0BD}"/>
              </a:ext>
            </a:extLst>
          </p:cNvPr>
          <p:cNvSpPr/>
          <p:nvPr/>
        </p:nvSpPr>
        <p:spPr>
          <a:xfrm>
            <a:off x="6452558" y="1190445"/>
            <a:ext cx="4278702" cy="69874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EAC88339-14F5-5E87-CE7F-6EEF58ED9958}"/>
              </a:ext>
            </a:extLst>
          </p:cNvPr>
          <p:cNvCxnSpPr/>
          <p:nvPr/>
        </p:nvCxnSpPr>
        <p:spPr>
          <a:xfrm flipV="1">
            <a:off x="4589253" y="1505309"/>
            <a:ext cx="1708030" cy="1362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55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0"/>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72711" y="260884"/>
            <a:ext cx="2667304" cy="400110"/>
          </a:xfrm>
          <a:prstGeom prst="rect">
            <a:avLst/>
          </a:prstGeom>
          <a:noFill/>
        </p:spPr>
        <p:txBody>
          <a:bodyPr wrap="square" rtlCol="0">
            <a:spAutoFit/>
          </a:bodyPr>
          <a:lstStyle/>
          <a:p>
            <a:r>
              <a:rPr lang="it-IT" sz="2000" b="1" i="1" u="sng" dirty="0"/>
              <a:t>PYTHON</a:t>
            </a:r>
          </a:p>
        </p:txBody>
      </p:sp>
      <p:sp>
        <p:nvSpPr>
          <p:cNvPr id="7" name="CasellaDiTesto 6">
            <a:extLst>
              <a:ext uri="{FF2B5EF4-FFF2-40B4-BE49-F238E27FC236}">
                <a16:creationId xmlns:a16="http://schemas.microsoft.com/office/drawing/2014/main" id="{D2EE4E6F-1B56-8E43-946B-D1F729E2CAF1}"/>
              </a:ext>
            </a:extLst>
          </p:cNvPr>
          <p:cNvSpPr txBox="1"/>
          <p:nvPr/>
        </p:nvSpPr>
        <p:spPr>
          <a:xfrm>
            <a:off x="888521" y="2751166"/>
            <a:ext cx="3338422" cy="2308324"/>
          </a:xfrm>
          <a:prstGeom prst="rect">
            <a:avLst/>
          </a:prstGeom>
          <a:noFill/>
        </p:spPr>
        <p:txBody>
          <a:bodyPr wrap="square" rtlCol="0">
            <a:spAutoFit/>
          </a:bodyPr>
          <a:lstStyle/>
          <a:p>
            <a:pPr algn="ctr"/>
            <a:r>
              <a:rPr lang="it-IT" dirty="0"/>
              <a:t>«</a:t>
            </a:r>
            <a:r>
              <a:rPr lang="it-IT" dirty="0" err="1"/>
              <a:t>while</a:t>
            </a:r>
            <a:r>
              <a:rPr lang="it-IT" dirty="0"/>
              <a:t>» indica la presenza di un ciclo. Fino a che la condizione è valutata VERA, il blocco di codice all’interno del ciclo </a:t>
            </a:r>
            <a:r>
              <a:rPr lang="it-IT" dirty="0" err="1"/>
              <a:t>while</a:t>
            </a:r>
            <a:r>
              <a:rPr lang="it-IT" dirty="0"/>
              <a:t> sarà eseguito ripetutamente. Quando il ciclo termina, il flusso proseguirà con le istruzioni poste dopo il </a:t>
            </a:r>
            <a:r>
              <a:rPr lang="it-IT" dirty="0" err="1"/>
              <a:t>while</a:t>
            </a:r>
            <a:r>
              <a:rPr lang="it-IT" dirty="0"/>
              <a:t>.</a:t>
            </a:r>
          </a:p>
        </p:txBody>
      </p:sp>
      <p:pic>
        <p:nvPicPr>
          <p:cNvPr id="2" name="Immagine 1">
            <a:extLst>
              <a:ext uri="{FF2B5EF4-FFF2-40B4-BE49-F238E27FC236}">
                <a16:creationId xmlns:a16="http://schemas.microsoft.com/office/drawing/2014/main" id="{4D460267-49AF-63ED-7E0D-EF19ADB0FBAC}"/>
              </a:ext>
            </a:extLst>
          </p:cNvPr>
          <p:cNvPicPr>
            <a:picLocks noChangeAspect="1"/>
          </p:cNvPicPr>
          <p:nvPr/>
        </p:nvPicPr>
        <p:blipFill>
          <a:blip r:embed="rId3"/>
          <a:stretch>
            <a:fillRect/>
          </a:stretch>
        </p:blipFill>
        <p:spPr>
          <a:xfrm>
            <a:off x="5925675" y="1090975"/>
            <a:ext cx="5377804" cy="5311054"/>
          </a:xfrm>
          <a:prstGeom prst="rect">
            <a:avLst/>
          </a:prstGeom>
        </p:spPr>
      </p:pic>
      <p:sp>
        <p:nvSpPr>
          <p:cNvPr id="8" name="Rettangolo 7">
            <a:extLst>
              <a:ext uri="{FF2B5EF4-FFF2-40B4-BE49-F238E27FC236}">
                <a16:creationId xmlns:a16="http://schemas.microsoft.com/office/drawing/2014/main" id="{86064F15-3FCC-22AE-0AAA-C518DEBC4B0C}"/>
              </a:ext>
            </a:extLst>
          </p:cNvPr>
          <p:cNvSpPr/>
          <p:nvPr/>
        </p:nvSpPr>
        <p:spPr>
          <a:xfrm>
            <a:off x="6452558" y="2096219"/>
            <a:ext cx="4278702" cy="4572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670A1829-A81D-FDD0-98AD-A4252BAD86E1}"/>
              </a:ext>
            </a:extLst>
          </p:cNvPr>
          <p:cNvCxnSpPr>
            <a:cxnSpLocks/>
          </p:cNvCxnSpPr>
          <p:nvPr/>
        </p:nvCxnSpPr>
        <p:spPr>
          <a:xfrm flipV="1">
            <a:off x="4606506" y="2273060"/>
            <a:ext cx="1708030" cy="1362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1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0"/>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72711" y="260884"/>
            <a:ext cx="2667304" cy="400110"/>
          </a:xfrm>
          <a:prstGeom prst="rect">
            <a:avLst/>
          </a:prstGeom>
          <a:noFill/>
        </p:spPr>
        <p:txBody>
          <a:bodyPr wrap="square" rtlCol="0">
            <a:spAutoFit/>
          </a:bodyPr>
          <a:lstStyle/>
          <a:p>
            <a:r>
              <a:rPr lang="it-IT" sz="2000" b="1" i="1" u="sng" dirty="0"/>
              <a:t>PYTHON</a:t>
            </a:r>
          </a:p>
        </p:txBody>
      </p:sp>
      <p:sp>
        <p:nvSpPr>
          <p:cNvPr id="7" name="CasellaDiTesto 6">
            <a:extLst>
              <a:ext uri="{FF2B5EF4-FFF2-40B4-BE49-F238E27FC236}">
                <a16:creationId xmlns:a16="http://schemas.microsoft.com/office/drawing/2014/main" id="{D2EE4E6F-1B56-8E43-946B-D1F729E2CAF1}"/>
              </a:ext>
            </a:extLst>
          </p:cNvPr>
          <p:cNvSpPr txBox="1"/>
          <p:nvPr/>
        </p:nvSpPr>
        <p:spPr>
          <a:xfrm>
            <a:off x="932924" y="1724623"/>
            <a:ext cx="3338422" cy="2031325"/>
          </a:xfrm>
          <a:prstGeom prst="rect">
            <a:avLst/>
          </a:prstGeom>
          <a:noFill/>
        </p:spPr>
        <p:txBody>
          <a:bodyPr wrap="square" rtlCol="0">
            <a:spAutoFit/>
          </a:bodyPr>
          <a:lstStyle/>
          <a:p>
            <a:pPr algn="ctr"/>
            <a:r>
              <a:rPr lang="it-IT" dirty="0"/>
              <a:t>La funzione «input» permette all’utente che utilizzerà il programma di interagire con esso, fornendo i dati richiesti dallo stesso programma per effettuare, in questo caso, i calcoli richiesti.</a:t>
            </a:r>
          </a:p>
        </p:txBody>
      </p:sp>
      <p:pic>
        <p:nvPicPr>
          <p:cNvPr id="2" name="Immagine 1">
            <a:extLst>
              <a:ext uri="{FF2B5EF4-FFF2-40B4-BE49-F238E27FC236}">
                <a16:creationId xmlns:a16="http://schemas.microsoft.com/office/drawing/2014/main" id="{D999BD81-26A2-B1AE-45A1-B35FF532815B}"/>
              </a:ext>
            </a:extLst>
          </p:cNvPr>
          <p:cNvPicPr>
            <a:picLocks noChangeAspect="1"/>
          </p:cNvPicPr>
          <p:nvPr/>
        </p:nvPicPr>
        <p:blipFill>
          <a:blip r:embed="rId3"/>
          <a:stretch>
            <a:fillRect/>
          </a:stretch>
        </p:blipFill>
        <p:spPr>
          <a:xfrm>
            <a:off x="5925675" y="1090975"/>
            <a:ext cx="5377804" cy="4676040"/>
          </a:xfrm>
          <a:prstGeom prst="rect">
            <a:avLst/>
          </a:prstGeom>
        </p:spPr>
      </p:pic>
      <p:sp>
        <p:nvSpPr>
          <p:cNvPr id="8" name="Rettangolo 7">
            <a:extLst>
              <a:ext uri="{FF2B5EF4-FFF2-40B4-BE49-F238E27FC236}">
                <a16:creationId xmlns:a16="http://schemas.microsoft.com/office/drawing/2014/main" id="{CDF26E9C-1A25-4AAF-2722-4E72AF9A8708}"/>
              </a:ext>
            </a:extLst>
          </p:cNvPr>
          <p:cNvSpPr/>
          <p:nvPr/>
        </p:nvSpPr>
        <p:spPr>
          <a:xfrm>
            <a:off x="6475225" y="2156608"/>
            <a:ext cx="4819105" cy="22428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2AEE1F28-3870-3F3D-C5D8-656DD0953F5E}"/>
              </a:ext>
            </a:extLst>
          </p:cNvPr>
          <p:cNvCxnSpPr>
            <a:cxnSpLocks/>
          </p:cNvCxnSpPr>
          <p:nvPr/>
        </p:nvCxnSpPr>
        <p:spPr>
          <a:xfrm>
            <a:off x="4546121" y="2273055"/>
            <a:ext cx="1777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06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0"/>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72711" y="260884"/>
            <a:ext cx="2667304" cy="400110"/>
          </a:xfrm>
          <a:prstGeom prst="rect">
            <a:avLst/>
          </a:prstGeom>
          <a:noFill/>
        </p:spPr>
        <p:txBody>
          <a:bodyPr wrap="square" rtlCol="0">
            <a:spAutoFit/>
          </a:bodyPr>
          <a:lstStyle/>
          <a:p>
            <a:r>
              <a:rPr lang="it-IT" sz="2000" b="1" i="1" u="sng" dirty="0"/>
              <a:t>PYTHON</a:t>
            </a:r>
          </a:p>
        </p:txBody>
      </p:sp>
      <p:sp>
        <p:nvSpPr>
          <p:cNvPr id="7" name="CasellaDiTesto 6">
            <a:extLst>
              <a:ext uri="{FF2B5EF4-FFF2-40B4-BE49-F238E27FC236}">
                <a16:creationId xmlns:a16="http://schemas.microsoft.com/office/drawing/2014/main" id="{D2EE4E6F-1B56-8E43-946B-D1F729E2CAF1}"/>
              </a:ext>
            </a:extLst>
          </p:cNvPr>
          <p:cNvSpPr txBox="1"/>
          <p:nvPr/>
        </p:nvSpPr>
        <p:spPr>
          <a:xfrm>
            <a:off x="932924" y="1724623"/>
            <a:ext cx="3338422" cy="3139321"/>
          </a:xfrm>
          <a:prstGeom prst="rect">
            <a:avLst/>
          </a:prstGeom>
          <a:noFill/>
        </p:spPr>
        <p:txBody>
          <a:bodyPr wrap="square" rtlCol="0">
            <a:spAutoFit/>
          </a:bodyPr>
          <a:lstStyle/>
          <a:p>
            <a:pPr algn="ctr"/>
            <a:r>
              <a:rPr lang="it-IT" dirty="0"/>
              <a:t>«</a:t>
            </a:r>
            <a:r>
              <a:rPr lang="it-IT" dirty="0" err="1"/>
              <a:t>if</a:t>
            </a:r>
            <a:r>
              <a:rPr lang="it-IT" dirty="0"/>
              <a:t>/</a:t>
            </a:r>
            <a:r>
              <a:rPr lang="it-IT" dirty="0" err="1"/>
              <a:t>elif</a:t>
            </a:r>
            <a:r>
              <a:rPr lang="it-IT" dirty="0"/>
              <a:t>/else» rappresentano una funzione basata su alcune precise condizioni. In questo costrutto, </a:t>
            </a:r>
            <a:r>
              <a:rPr lang="it-IT" dirty="0" err="1"/>
              <a:t>scelta_user</a:t>
            </a:r>
            <a:r>
              <a:rPr lang="it-IT" dirty="0"/>
              <a:t> rappresenta il blocco istruzioni (che può anche essere vuoto) e che deve essere sempre VERO. Qualora non risultasse VERO, verranno eseguite le istruzioni nel blocco </a:t>
            </a:r>
            <a:r>
              <a:rPr lang="it-IT" dirty="0" err="1"/>
              <a:t>elif</a:t>
            </a:r>
            <a:r>
              <a:rPr lang="it-IT" dirty="0"/>
              <a:t> o else a esclusione.</a:t>
            </a:r>
          </a:p>
        </p:txBody>
      </p:sp>
      <p:pic>
        <p:nvPicPr>
          <p:cNvPr id="2" name="Immagine 1">
            <a:extLst>
              <a:ext uri="{FF2B5EF4-FFF2-40B4-BE49-F238E27FC236}">
                <a16:creationId xmlns:a16="http://schemas.microsoft.com/office/drawing/2014/main" id="{D999BD81-26A2-B1AE-45A1-B35FF532815B}"/>
              </a:ext>
            </a:extLst>
          </p:cNvPr>
          <p:cNvPicPr>
            <a:picLocks noChangeAspect="1"/>
          </p:cNvPicPr>
          <p:nvPr/>
        </p:nvPicPr>
        <p:blipFill>
          <a:blip r:embed="rId3"/>
          <a:stretch>
            <a:fillRect/>
          </a:stretch>
        </p:blipFill>
        <p:spPr>
          <a:xfrm>
            <a:off x="5925675" y="1090975"/>
            <a:ext cx="5377804" cy="4676040"/>
          </a:xfrm>
          <a:prstGeom prst="rect">
            <a:avLst/>
          </a:prstGeom>
        </p:spPr>
      </p:pic>
      <p:sp>
        <p:nvSpPr>
          <p:cNvPr id="8" name="Rettangolo 7">
            <a:extLst>
              <a:ext uri="{FF2B5EF4-FFF2-40B4-BE49-F238E27FC236}">
                <a16:creationId xmlns:a16="http://schemas.microsoft.com/office/drawing/2014/main" id="{CDF26E9C-1A25-4AAF-2722-4E72AF9A8708}"/>
              </a:ext>
            </a:extLst>
          </p:cNvPr>
          <p:cNvSpPr/>
          <p:nvPr/>
        </p:nvSpPr>
        <p:spPr>
          <a:xfrm>
            <a:off x="6475225" y="2406768"/>
            <a:ext cx="4819105" cy="311413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2AEE1F28-3870-3F3D-C5D8-656DD0953F5E}"/>
              </a:ext>
            </a:extLst>
          </p:cNvPr>
          <p:cNvCxnSpPr>
            <a:cxnSpLocks/>
          </p:cNvCxnSpPr>
          <p:nvPr/>
        </p:nvCxnSpPr>
        <p:spPr>
          <a:xfrm>
            <a:off x="4546121" y="2747508"/>
            <a:ext cx="1777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05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0"/>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72711" y="260884"/>
            <a:ext cx="2667304" cy="400110"/>
          </a:xfrm>
          <a:prstGeom prst="rect">
            <a:avLst/>
          </a:prstGeom>
          <a:noFill/>
        </p:spPr>
        <p:txBody>
          <a:bodyPr wrap="square" rtlCol="0">
            <a:spAutoFit/>
          </a:bodyPr>
          <a:lstStyle/>
          <a:p>
            <a:r>
              <a:rPr lang="it-IT" sz="2000" b="1" i="1" u="sng" dirty="0"/>
              <a:t>PYTHON</a:t>
            </a:r>
          </a:p>
        </p:txBody>
      </p:sp>
      <p:sp>
        <p:nvSpPr>
          <p:cNvPr id="7" name="CasellaDiTesto 6">
            <a:extLst>
              <a:ext uri="{FF2B5EF4-FFF2-40B4-BE49-F238E27FC236}">
                <a16:creationId xmlns:a16="http://schemas.microsoft.com/office/drawing/2014/main" id="{D2EE4E6F-1B56-8E43-946B-D1F729E2CAF1}"/>
              </a:ext>
            </a:extLst>
          </p:cNvPr>
          <p:cNvSpPr txBox="1"/>
          <p:nvPr/>
        </p:nvSpPr>
        <p:spPr>
          <a:xfrm>
            <a:off x="1055637" y="2069679"/>
            <a:ext cx="3338422" cy="1754326"/>
          </a:xfrm>
          <a:prstGeom prst="rect">
            <a:avLst/>
          </a:prstGeom>
          <a:noFill/>
        </p:spPr>
        <p:txBody>
          <a:bodyPr wrap="square" rtlCol="0">
            <a:spAutoFit/>
          </a:bodyPr>
          <a:lstStyle/>
          <a:p>
            <a:pPr algn="ctr"/>
            <a:r>
              <a:rPr lang="it-IT" dirty="0"/>
              <a:t>All’interno di questa porzione di codice, inseriremo in ogni condizione il calcolo per trovare il perimetro delle figure geometriche enunciate in fase di apertura del programma</a:t>
            </a:r>
          </a:p>
        </p:txBody>
      </p:sp>
      <p:pic>
        <p:nvPicPr>
          <p:cNvPr id="2" name="Immagine 1">
            <a:extLst>
              <a:ext uri="{FF2B5EF4-FFF2-40B4-BE49-F238E27FC236}">
                <a16:creationId xmlns:a16="http://schemas.microsoft.com/office/drawing/2014/main" id="{D999BD81-26A2-B1AE-45A1-B35FF532815B}"/>
              </a:ext>
            </a:extLst>
          </p:cNvPr>
          <p:cNvPicPr>
            <a:picLocks noChangeAspect="1"/>
          </p:cNvPicPr>
          <p:nvPr/>
        </p:nvPicPr>
        <p:blipFill>
          <a:blip r:embed="rId3"/>
          <a:stretch>
            <a:fillRect/>
          </a:stretch>
        </p:blipFill>
        <p:spPr>
          <a:xfrm>
            <a:off x="5925675" y="1090975"/>
            <a:ext cx="5377804" cy="4676040"/>
          </a:xfrm>
          <a:prstGeom prst="rect">
            <a:avLst/>
          </a:prstGeom>
        </p:spPr>
      </p:pic>
      <p:sp>
        <p:nvSpPr>
          <p:cNvPr id="8" name="Rettangolo 7">
            <a:extLst>
              <a:ext uri="{FF2B5EF4-FFF2-40B4-BE49-F238E27FC236}">
                <a16:creationId xmlns:a16="http://schemas.microsoft.com/office/drawing/2014/main" id="{CDF26E9C-1A25-4AAF-2722-4E72AF9A8708}"/>
              </a:ext>
            </a:extLst>
          </p:cNvPr>
          <p:cNvSpPr/>
          <p:nvPr/>
        </p:nvSpPr>
        <p:spPr>
          <a:xfrm>
            <a:off x="6797615" y="2846717"/>
            <a:ext cx="2303253" cy="1897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2AEE1F28-3870-3F3D-C5D8-656DD0953F5E}"/>
              </a:ext>
            </a:extLst>
          </p:cNvPr>
          <p:cNvCxnSpPr>
            <a:cxnSpLocks/>
          </p:cNvCxnSpPr>
          <p:nvPr/>
        </p:nvCxnSpPr>
        <p:spPr>
          <a:xfrm>
            <a:off x="4818952" y="2915729"/>
            <a:ext cx="1777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ttangolo 2">
            <a:extLst>
              <a:ext uri="{FF2B5EF4-FFF2-40B4-BE49-F238E27FC236}">
                <a16:creationId xmlns:a16="http://schemas.microsoft.com/office/drawing/2014/main" id="{23A77784-26AA-FA96-E97F-56F01EA5FC1B}"/>
              </a:ext>
            </a:extLst>
          </p:cNvPr>
          <p:cNvSpPr/>
          <p:nvPr/>
        </p:nvSpPr>
        <p:spPr>
          <a:xfrm>
            <a:off x="6858000" y="3821501"/>
            <a:ext cx="2838091" cy="17828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D224D457-F210-2D63-5C65-16C8F865E480}"/>
              </a:ext>
            </a:extLst>
          </p:cNvPr>
          <p:cNvSpPr/>
          <p:nvPr/>
        </p:nvSpPr>
        <p:spPr>
          <a:xfrm>
            <a:off x="6858000" y="4784784"/>
            <a:ext cx="3873260" cy="14782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2 5">
            <a:extLst>
              <a:ext uri="{FF2B5EF4-FFF2-40B4-BE49-F238E27FC236}">
                <a16:creationId xmlns:a16="http://schemas.microsoft.com/office/drawing/2014/main" id="{4EF1666D-2084-FCB3-2907-209C6678390C}"/>
              </a:ext>
            </a:extLst>
          </p:cNvPr>
          <p:cNvCxnSpPr>
            <a:cxnSpLocks/>
          </p:cNvCxnSpPr>
          <p:nvPr/>
        </p:nvCxnSpPr>
        <p:spPr>
          <a:xfrm>
            <a:off x="4818952" y="3904376"/>
            <a:ext cx="1777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82EC05E2-6D49-9EE3-59E4-2971D0BBA2D6}"/>
              </a:ext>
            </a:extLst>
          </p:cNvPr>
          <p:cNvCxnSpPr>
            <a:cxnSpLocks/>
          </p:cNvCxnSpPr>
          <p:nvPr/>
        </p:nvCxnSpPr>
        <p:spPr>
          <a:xfrm>
            <a:off x="4835533" y="4784784"/>
            <a:ext cx="1777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26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Sfondo esagonale con luci al neon blu">
            <a:extLst>
              <a:ext uri="{FF2B5EF4-FFF2-40B4-BE49-F238E27FC236}">
                <a16:creationId xmlns:a16="http://schemas.microsoft.com/office/drawing/2014/main" id="{C5F4FDB4-4F46-98AC-01C6-2F330B71189B}"/>
              </a:ext>
            </a:extLst>
          </p:cNvPr>
          <p:cNvPicPr>
            <a:picLocks noChangeAspect="1"/>
          </p:cNvPicPr>
          <p:nvPr/>
        </p:nvPicPr>
        <p:blipFill rotWithShape="1">
          <a:blip r:embed="rId2"/>
          <a:srcRect/>
          <a:stretch/>
        </p:blipFill>
        <p:spPr>
          <a:xfrm>
            <a:off x="0" y="-8626"/>
            <a:ext cx="12191980" cy="6857990"/>
          </a:xfrm>
          <a:prstGeom prst="rect">
            <a:avLst/>
          </a:prstGeom>
        </p:spPr>
      </p:pic>
      <p:sp>
        <p:nvSpPr>
          <p:cNvPr id="5" name="CasellaDiTesto 4">
            <a:extLst>
              <a:ext uri="{FF2B5EF4-FFF2-40B4-BE49-F238E27FC236}">
                <a16:creationId xmlns:a16="http://schemas.microsoft.com/office/drawing/2014/main" id="{AAD7471D-F170-FC4F-A54D-FCEE92B53B99}"/>
              </a:ext>
            </a:extLst>
          </p:cNvPr>
          <p:cNvSpPr txBox="1"/>
          <p:nvPr/>
        </p:nvSpPr>
        <p:spPr>
          <a:xfrm>
            <a:off x="472711" y="260884"/>
            <a:ext cx="2667304" cy="400110"/>
          </a:xfrm>
          <a:prstGeom prst="rect">
            <a:avLst/>
          </a:prstGeom>
          <a:noFill/>
        </p:spPr>
        <p:txBody>
          <a:bodyPr wrap="square" rtlCol="0">
            <a:spAutoFit/>
          </a:bodyPr>
          <a:lstStyle/>
          <a:p>
            <a:r>
              <a:rPr lang="it-IT" sz="2000" b="1" i="1" u="sng" dirty="0"/>
              <a:t>PYTHON</a:t>
            </a:r>
          </a:p>
        </p:txBody>
      </p:sp>
      <p:sp>
        <p:nvSpPr>
          <p:cNvPr id="7" name="CasellaDiTesto 6">
            <a:extLst>
              <a:ext uri="{FF2B5EF4-FFF2-40B4-BE49-F238E27FC236}">
                <a16:creationId xmlns:a16="http://schemas.microsoft.com/office/drawing/2014/main" id="{D2EE4E6F-1B56-8E43-946B-D1F729E2CAF1}"/>
              </a:ext>
            </a:extLst>
          </p:cNvPr>
          <p:cNvSpPr txBox="1"/>
          <p:nvPr/>
        </p:nvSpPr>
        <p:spPr>
          <a:xfrm>
            <a:off x="888521" y="2751166"/>
            <a:ext cx="3338422" cy="1477328"/>
          </a:xfrm>
          <a:prstGeom prst="rect">
            <a:avLst/>
          </a:prstGeom>
          <a:noFill/>
        </p:spPr>
        <p:txBody>
          <a:bodyPr wrap="square" rtlCol="0">
            <a:spAutoFit/>
          </a:bodyPr>
          <a:lstStyle/>
          <a:p>
            <a:pPr algn="ctr"/>
            <a:r>
              <a:rPr lang="it-IT" dirty="0"/>
              <a:t>Riproporre la funzione </a:t>
            </a:r>
            <a:r>
              <a:rPr lang="it-IT" dirty="0" err="1"/>
              <a:t>def</a:t>
            </a:r>
            <a:r>
              <a:rPr lang="it-IT" dirty="0"/>
              <a:t> alla fine del codice farà in modo che il programma, al termine delle operazioni richieste, possa ripartire dall’inizio.</a:t>
            </a:r>
          </a:p>
        </p:txBody>
      </p:sp>
      <p:pic>
        <p:nvPicPr>
          <p:cNvPr id="2" name="Immagine 1">
            <a:extLst>
              <a:ext uri="{FF2B5EF4-FFF2-40B4-BE49-F238E27FC236}">
                <a16:creationId xmlns:a16="http://schemas.microsoft.com/office/drawing/2014/main" id="{E427125B-91A9-2928-AF8B-4000B1744028}"/>
              </a:ext>
            </a:extLst>
          </p:cNvPr>
          <p:cNvPicPr>
            <a:picLocks noChangeAspect="1"/>
          </p:cNvPicPr>
          <p:nvPr/>
        </p:nvPicPr>
        <p:blipFill>
          <a:blip r:embed="rId3"/>
          <a:stretch>
            <a:fillRect/>
          </a:stretch>
        </p:blipFill>
        <p:spPr>
          <a:xfrm>
            <a:off x="6096000" y="1082349"/>
            <a:ext cx="5377804" cy="4676040"/>
          </a:xfrm>
          <a:prstGeom prst="rect">
            <a:avLst/>
          </a:prstGeom>
        </p:spPr>
      </p:pic>
      <p:sp>
        <p:nvSpPr>
          <p:cNvPr id="8" name="Rettangolo 7">
            <a:extLst>
              <a:ext uri="{FF2B5EF4-FFF2-40B4-BE49-F238E27FC236}">
                <a16:creationId xmlns:a16="http://schemas.microsoft.com/office/drawing/2014/main" id="{091B7AF2-FA9C-EB01-A8ED-5807C1650213}"/>
              </a:ext>
            </a:extLst>
          </p:cNvPr>
          <p:cNvSpPr/>
          <p:nvPr/>
        </p:nvSpPr>
        <p:spPr>
          <a:xfrm>
            <a:off x="6374921" y="5574684"/>
            <a:ext cx="1069675" cy="12534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Connettore 2 9">
            <a:extLst>
              <a:ext uri="{FF2B5EF4-FFF2-40B4-BE49-F238E27FC236}">
                <a16:creationId xmlns:a16="http://schemas.microsoft.com/office/drawing/2014/main" id="{5EA057BA-4248-4ED0-022F-A1A6231FAE30}"/>
              </a:ext>
            </a:extLst>
          </p:cNvPr>
          <p:cNvCxnSpPr>
            <a:cxnSpLocks/>
          </p:cNvCxnSpPr>
          <p:nvPr/>
        </p:nvCxnSpPr>
        <p:spPr>
          <a:xfrm>
            <a:off x="4494362" y="2665562"/>
            <a:ext cx="1880559" cy="27949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494971"/>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36</TotalTime>
  <Words>333</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Trade Gothic Next Cond</vt:lpstr>
      <vt:lpstr>Trade Gothic Next Light</vt:lpstr>
      <vt:lpstr>PortalVTI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Chiriatti</dc:creator>
  <cp:lastModifiedBy>Mattia Chiriatti</cp:lastModifiedBy>
  <cp:revision>5</cp:revision>
  <dcterms:created xsi:type="dcterms:W3CDTF">2023-12-13T14:00:55Z</dcterms:created>
  <dcterms:modified xsi:type="dcterms:W3CDTF">2023-12-13T14:40:34Z</dcterms:modified>
</cp:coreProperties>
</file>