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January 12,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3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9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January 12,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5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27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5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Friday, January 12,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8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5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Friday, January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1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January 12,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65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466749-37E7-F0CD-54AD-11AC32AF9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966565"/>
          </a:xfrm>
        </p:spPr>
        <p:txBody>
          <a:bodyPr anchor="b">
            <a:normAutofit/>
          </a:bodyPr>
          <a:lstStyle/>
          <a:p>
            <a:r>
              <a:rPr lang="it-IT" dirty="0"/>
              <a:t>Progetto S5/L5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E157FE6-701E-4360-4BBA-3690A04AE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276965"/>
            <a:ext cx="5432045" cy="3034528"/>
          </a:xfrm>
        </p:spPr>
        <p:txBody>
          <a:bodyPr>
            <a:normAutofit fontScale="25000" lnSpcReduction="20000"/>
          </a:bodyPr>
          <a:lstStyle/>
          <a:p>
            <a:r>
              <a:rPr lang="it-IT" sz="6400" dirty="0">
                <a:solidFill>
                  <a:schemeClr val="tx1">
                    <a:lumMod val="95000"/>
                    <a:alpha val="55000"/>
                  </a:schemeClr>
                </a:solidFill>
              </a:rPr>
              <a:t>Effettuare una scansione completa sul target </a:t>
            </a:r>
            <a:r>
              <a:rPr lang="it-IT" sz="6400" dirty="0" err="1">
                <a:solidFill>
                  <a:schemeClr val="tx1">
                    <a:lumMod val="95000"/>
                    <a:alpha val="55000"/>
                  </a:schemeClr>
                </a:solidFill>
              </a:rPr>
              <a:t>Metasploitable</a:t>
            </a:r>
            <a:r>
              <a:rPr lang="it-IT" sz="6400" dirty="0">
                <a:solidFill>
                  <a:schemeClr val="tx1">
                    <a:lumMod val="95000"/>
                    <a:alpha val="55000"/>
                  </a:schemeClr>
                </a:solidFill>
              </a:rPr>
              <a:t>. Scegliete da un minimo di 2 fino ad un massimo di 4 vulnerabilità critiche / high e provate ad implementare delle azioni di rimedio. </a:t>
            </a:r>
          </a:p>
          <a:p>
            <a:r>
              <a:rPr lang="it-IT" sz="6400" dirty="0">
                <a:solidFill>
                  <a:schemeClr val="tx1">
                    <a:lumMod val="95000"/>
                    <a:alpha val="55000"/>
                  </a:schemeClr>
                </a:solidFill>
              </a:rPr>
              <a:t>N.B. le azioni di rimedio, in questa fase, potrebbero anche essere delle regole firewall ben configurate in modo da limitare eventualmente le esposizioni dei servizi vulnerabili. </a:t>
            </a:r>
          </a:p>
          <a:p>
            <a:r>
              <a:rPr lang="it-IT" sz="6400" dirty="0">
                <a:solidFill>
                  <a:schemeClr val="tx1">
                    <a:lumMod val="95000"/>
                    <a:alpha val="55000"/>
                  </a:schemeClr>
                </a:solidFill>
              </a:rPr>
              <a:t>Vi consigliamo tuttavia di utilizzare magari questo approccio per non più di una vulnerabilità. Per dimostrare l’efficacia delle azioni di rimedio, eseguite nuovamente la scansione sul target e confrontate i risultati con quelli precedentemente ottenuti.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63775561-50A8-3C1A-06EF-826A3107B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35" r="20397" b="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BB4AB8C4-EB3C-939E-1AAE-43A87FCB00D8}"/>
              </a:ext>
            </a:extLst>
          </p:cNvPr>
          <p:cNvSpPr txBox="1">
            <a:spLocks/>
          </p:cNvSpPr>
          <p:nvPr/>
        </p:nvSpPr>
        <p:spPr>
          <a:xfrm>
            <a:off x="565949" y="6029864"/>
            <a:ext cx="2090987" cy="42011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/>
              <a:t>Mattia Chiriatti</a:t>
            </a:r>
          </a:p>
        </p:txBody>
      </p:sp>
    </p:spTree>
    <p:extLst>
      <p:ext uri="{BB962C8B-B14F-4D97-AF65-F5344CB8AC3E}">
        <p14:creationId xmlns:p14="http://schemas.microsoft.com/office/powerpoint/2010/main" val="87275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63775561-50A8-3C1A-06EF-826A3107B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35" r="20397" b="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B5ACF68-9CDB-9654-335F-819D9B879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54" y="565069"/>
            <a:ext cx="4852752" cy="314458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D0B0506-F618-AA5A-6D2A-EA87A78C2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776" y="1664987"/>
            <a:ext cx="4605492" cy="301915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A7DD0D0-47DF-B19A-0657-A279855CF088}"/>
              </a:ext>
            </a:extLst>
          </p:cNvPr>
          <p:cNvSpPr txBox="1">
            <a:spLocks/>
          </p:cNvSpPr>
          <p:nvPr/>
        </p:nvSpPr>
        <p:spPr>
          <a:xfrm>
            <a:off x="225331" y="3824721"/>
            <a:ext cx="5738397" cy="2583278"/>
          </a:xfrm>
          <a:prstGeom prst="rect">
            <a:avLst/>
          </a:prstGeom>
        </p:spPr>
        <p:txBody>
          <a:bodyPr vert="horz" lIns="0" tIns="0" rIns="0" bIns="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i="0" dirty="0"/>
              <a:t>La prima vulnerabilità riguarda una backdoor che risulta aperta e che potrebbe rappresentare un’occasione per un possibile attaccante.</a:t>
            </a:r>
          </a:p>
          <a:p>
            <a:r>
              <a:rPr lang="it-IT" sz="2400" i="0" dirty="0"/>
              <a:t>Tramite il </a:t>
            </a:r>
            <a:r>
              <a:rPr lang="it-IT" sz="2400" i="0" dirty="0" err="1"/>
              <a:t>command</a:t>
            </a:r>
            <a:r>
              <a:rPr lang="it-IT" sz="2400" i="0" dirty="0"/>
              <a:t> prompt di Meta, andiamo a modificare il testo del file /</a:t>
            </a:r>
            <a:r>
              <a:rPr lang="it-IT" sz="2400" i="0" dirty="0" err="1"/>
              <a:t>etc</a:t>
            </a:r>
            <a:r>
              <a:rPr lang="it-IT" sz="2400" i="0" dirty="0"/>
              <a:t>/</a:t>
            </a:r>
            <a:r>
              <a:rPr lang="it-IT" sz="2400" i="0" dirty="0" err="1"/>
              <a:t>inetd.conf</a:t>
            </a:r>
            <a:r>
              <a:rPr lang="it-IT" sz="2400" i="0" dirty="0"/>
              <a:t>, che rappresenta un demone o </a:t>
            </a:r>
            <a:r>
              <a:rPr lang="it-IT" sz="2400" i="0" dirty="0" err="1"/>
              <a:t>daemon</a:t>
            </a:r>
            <a:r>
              <a:rPr lang="it-IT" sz="2400" i="0" dirty="0"/>
              <a:t> di Internet Superserver con la funzione di rendere i servizi di rete disponibili a ciclo continuo, andando a cancellare o a rendere un semplice commento l’ultima riga del codice.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3303F60-055E-A7CA-A429-A4A4C248D4E2}"/>
              </a:ext>
            </a:extLst>
          </p:cNvPr>
          <p:cNvSpPr/>
          <p:nvPr/>
        </p:nvSpPr>
        <p:spPr>
          <a:xfrm>
            <a:off x="6791775" y="2889849"/>
            <a:ext cx="3154481" cy="146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BEBC28C-B365-9637-527F-08B20D27DC24}"/>
              </a:ext>
            </a:extLst>
          </p:cNvPr>
          <p:cNvCxnSpPr/>
          <p:nvPr/>
        </p:nvCxnSpPr>
        <p:spPr>
          <a:xfrm flipV="1">
            <a:off x="5520906" y="3161541"/>
            <a:ext cx="1150246" cy="698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81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63775561-50A8-3C1A-06EF-826A3107B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35" r="20397" b="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C5B2DB2-C134-2504-78B2-F87F387A4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13" y="1096948"/>
            <a:ext cx="5035074" cy="327070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F265CD6-D6AE-F4AE-55B5-12D45CCC5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71" y="574157"/>
            <a:ext cx="4520665" cy="274378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636D902-7A82-64F8-9185-6B960A3FE19F}"/>
              </a:ext>
            </a:extLst>
          </p:cNvPr>
          <p:cNvSpPr txBox="1">
            <a:spLocks/>
          </p:cNvSpPr>
          <p:nvPr/>
        </p:nvSpPr>
        <p:spPr>
          <a:xfrm>
            <a:off x="270604" y="3700565"/>
            <a:ext cx="5738397" cy="2583278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i="0" dirty="0"/>
              <a:t>La seconda vulnerabilità riguarda una criticità presente nel NFS, un servizio che permette la gestione da remoto degli </a:t>
            </a:r>
            <a:r>
              <a:rPr lang="it-IT" sz="2400" i="0" dirty="0" err="1"/>
              <a:t>host</a:t>
            </a:r>
            <a:r>
              <a:rPr lang="it-IT" sz="2400" i="0" dirty="0"/>
              <a:t>.</a:t>
            </a:r>
          </a:p>
          <a:p>
            <a:r>
              <a:rPr lang="it-IT" sz="2400" i="0" dirty="0"/>
              <a:t>In questo caso, come nel primo, il problema era presente nel file di testo /</a:t>
            </a:r>
            <a:r>
              <a:rPr lang="it-IT" sz="2400" i="0" dirty="0" err="1"/>
              <a:t>etc</a:t>
            </a:r>
            <a:r>
              <a:rPr lang="it-IT" sz="2400" i="0" dirty="0"/>
              <a:t>/exports che gestisce il flusso e i permessi dello stesso NFS. Anche qui, andremo a cancellare o a rendere a commento l’ultima riga del codice riguardante i permessi.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5DBF12B-BFFA-F565-851D-D1D9FFB1EA93}"/>
              </a:ext>
            </a:extLst>
          </p:cNvPr>
          <p:cNvSpPr/>
          <p:nvPr/>
        </p:nvSpPr>
        <p:spPr>
          <a:xfrm>
            <a:off x="6734413" y="2846717"/>
            <a:ext cx="3211844" cy="215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AC3E9EC0-2E38-CD06-AD09-F2522C683720}"/>
              </a:ext>
            </a:extLst>
          </p:cNvPr>
          <p:cNvCxnSpPr/>
          <p:nvPr/>
        </p:nvCxnSpPr>
        <p:spPr>
          <a:xfrm flipV="1">
            <a:off x="5457588" y="3001992"/>
            <a:ext cx="1150246" cy="698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4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63775561-50A8-3C1A-06EF-826A3107B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35" r="20397" b="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69E90FA-475B-BDAE-CE0A-0229F137D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91" y="555376"/>
            <a:ext cx="5275418" cy="243657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40A85E2-B2AE-BAA2-8512-B8A5E819D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991" y="3973173"/>
            <a:ext cx="3409579" cy="257655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4F9D8E1-E121-6CBC-E5E5-C2313E029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991" y="450000"/>
            <a:ext cx="3743917" cy="307318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4E58277-4D95-0F58-93D4-F70C24DC330B}"/>
              </a:ext>
            </a:extLst>
          </p:cNvPr>
          <p:cNvSpPr txBox="1">
            <a:spLocks/>
          </p:cNvSpPr>
          <p:nvPr/>
        </p:nvSpPr>
        <p:spPr>
          <a:xfrm>
            <a:off x="286752" y="3364133"/>
            <a:ext cx="5738397" cy="3122927"/>
          </a:xfrm>
          <a:prstGeom prst="rect">
            <a:avLst/>
          </a:prstGeom>
        </p:spPr>
        <p:txBody>
          <a:bodyPr vert="horz" lIns="0" tIns="0" rIns="0" bIns="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i="0" dirty="0"/>
              <a:t>La terza vulnerabilità riguarda la presenza di una password molto debole per il server VNC. Correlato al NFS, anche il VNC si occupa della gestione da remoto di un </a:t>
            </a:r>
            <a:r>
              <a:rPr lang="it-IT" sz="2400" i="0" dirty="0" err="1"/>
              <a:t>host</a:t>
            </a:r>
            <a:r>
              <a:rPr lang="it-IT" sz="2400" i="0" dirty="0"/>
              <a:t>.</a:t>
            </a:r>
          </a:p>
          <a:p>
            <a:r>
              <a:rPr lang="it-IT" sz="2400" i="0" dirty="0"/>
              <a:t>Dopo diversi tentativi a vuoto per cambiare la password in maniera diretta tramite il </a:t>
            </a:r>
            <a:r>
              <a:rPr lang="it-IT" sz="2400" i="0" dirty="0" err="1"/>
              <a:t>cmd</a:t>
            </a:r>
            <a:r>
              <a:rPr lang="it-IT" sz="2400" i="0" dirty="0"/>
              <a:t> di Meta, si è reso necessario accedere al desktop dello stesso Meta per poter interagire col codice e cambiare la password col comando </a:t>
            </a:r>
            <a:r>
              <a:rPr lang="it-IT" sz="2400" i="0" dirty="0" err="1"/>
              <a:t>vncviewer</a:t>
            </a:r>
            <a:r>
              <a:rPr lang="it-IT" sz="2400" i="0" dirty="0"/>
              <a:t> 192.168.1.24:5900, corrispondenti all’IP di Meta e alla porta del servizio VNC.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29C4845-012E-1482-18B8-315E76F850E0}"/>
              </a:ext>
            </a:extLst>
          </p:cNvPr>
          <p:cNvSpPr/>
          <p:nvPr/>
        </p:nvSpPr>
        <p:spPr>
          <a:xfrm>
            <a:off x="7510234" y="871268"/>
            <a:ext cx="1521623" cy="112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0528BE7-2CB8-149A-11A4-4086B7F8D6E8}"/>
              </a:ext>
            </a:extLst>
          </p:cNvPr>
          <p:cNvCxnSpPr>
            <a:cxnSpLocks/>
          </p:cNvCxnSpPr>
          <p:nvPr/>
        </p:nvCxnSpPr>
        <p:spPr>
          <a:xfrm flipV="1">
            <a:off x="5736566" y="1052423"/>
            <a:ext cx="1561381" cy="2255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C511C1CF-4FF6-DC96-3A39-AAB9E21FA596}"/>
              </a:ext>
            </a:extLst>
          </p:cNvPr>
          <p:cNvSpPr/>
          <p:nvPr/>
        </p:nvSpPr>
        <p:spPr>
          <a:xfrm>
            <a:off x="7444596" y="4209691"/>
            <a:ext cx="2380891" cy="802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8970E74-7AC5-5452-7DA6-3D6C43221A63}"/>
              </a:ext>
            </a:extLst>
          </p:cNvPr>
          <p:cNvCxnSpPr>
            <a:cxnSpLocks/>
          </p:cNvCxnSpPr>
          <p:nvPr/>
        </p:nvCxnSpPr>
        <p:spPr>
          <a:xfrm>
            <a:off x="5872825" y="4610819"/>
            <a:ext cx="1425122" cy="99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5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63775561-50A8-3C1A-06EF-826A3107B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35" r="20397" b="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A55E2FC-EE3D-97F8-DBE4-5AE142C55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284" y="1890013"/>
            <a:ext cx="4237806" cy="275075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52B7EDE-76C4-7E54-DA6D-CFF20A59A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74" y="562411"/>
            <a:ext cx="5376327" cy="3190077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FCAD16EF-369D-2CC6-EF8B-01E45A567458}"/>
              </a:ext>
            </a:extLst>
          </p:cNvPr>
          <p:cNvSpPr txBox="1">
            <a:spLocks/>
          </p:cNvSpPr>
          <p:nvPr/>
        </p:nvSpPr>
        <p:spPr>
          <a:xfrm>
            <a:off x="286752" y="3856008"/>
            <a:ext cx="5738397" cy="2687362"/>
          </a:xfrm>
          <a:prstGeom prst="rect">
            <a:avLst/>
          </a:prstGeom>
        </p:spPr>
        <p:txBody>
          <a:bodyPr vert="horz" lIns="0" tIns="0" rIns="0" bIns="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i="0" dirty="0"/>
              <a:t>La quarta vulnerabilità, invece, riguarda un problema di mancato supporto da parte di Ubuntu della vecchia versione di UNIX.</a:t>
            </a:r>
          </a:p>
          <a:p>
            <a:r>
              <a:rPr lang="it-IT" sz="2400" i="0" dirty="0"/>
              <a:t>Dopo aver tentato di aggiornare il sistema col classico comando sudo </a:t>
            </a:r>
            <a:r>
              <a:rPr lang="it-IT" sz="2400" i="0" dirty="0" err="1"/>
              <a:t>apt-get</a:t>
            </a:r>
            <a:r>
              <a:rPr lang="it-IT" sz="2400" i="0" dirty="0"/>
              <a:t> update senza risultati, si è deciso di cercare un file di testo dove si potesse riscontrare qualcosa in tal merito. Il file in questione è appunto </a:t>
            </a:r>
            <a:r>
              <a:rPr lang="it-IT" sz="2400" i="0" dirty="0" err="1"/>
              <a:t>sources.list</a:t>
            </a:r>
            <a:r>
              <a:rPr lang="it-IT" sz="2400" i="0" dirty="0"/>
              <a:t> presente nella directory </a:t>
            </a:r>
            <a:r>
              <a:rPr lang="it-IT" sz="2400" i="0" dirty="0" err="1"/>
              <a:t>apt</a:t>
            </a:r>
            <a:r>
              <a:rPr lang="it-IT" sz="2400" i="0" dirty="0"/>
              <a:t>, che al suo interno contiene una serie di link obsoleti e vuoti che andrebbero rimpiazzati a loro volta con dei link più recenti.</a:t>
            </a:r>
          </a:p>
          <a:p>
            <a:r>
              <a:rPr lang="it-IT" sz="2400" i="0" dirty="0"/>
              <a:t>Dopo aver fatto la sostituzione, però, Meta diventerà un sistema privo di vulnerabilità, in quanto il sistema operativo sarà aggiornato all’ultima versione disponibile.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D8305E5A-E0E5-EF26-55C1-BF63C1D10502}"/>
              </a:ext>
            </a:extLst>
          </p:cNvPr>
          <p:cNvCxnSpPr>
            <a:cxnSpLocks/>
          </p:cNvCxnSpPr>
          <p:nvPr/>
        </p:nvCxnSpPr>
        <p:spPr>
          <a:xfrm flipV="1">
            <a:off x="5892518" y="3001991"/>
            <a:ext cx="1051746" cy="854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160080BB-3547-FCDF-F20E-87A8B385C093}"/>
              </a:ext>
            </a:extLst>
          </p:cNvPr>
          <p:cNvSpPr/>
          <p:nvPr/>
        </p:nvSpPr>
        <p:spPr>
          <a:xfrm>
            <a:off x="7018584" y="2898475"/>
            <a:ext cx="3600533" cy="207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13B8BD1-711B-A1E4-1558-712D1C0E1B8E}"/>
              </a:ext>
            </a:extLst>
          </p:cNvPr>
          <p:cNvSpPr/>
          <p:nvPr/>
        </p:nvSpPr>
        <p:spPr>
          <a:xfrm>
            <a:off x="7066284" y="3366127"/>
            <a:ext cx="3958274" cy="207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524C858-6728-4CE2-4EA9-7B3A1D0AC0AA}"/>
              </a:ext>
            </a:extLst>
          </p:cNvPr>
          <p:cNvSpPr/>
          <p:nvPr/>
        </p:nvSpPr>
        <p:spPr>
          <a:xfrm>
            <a:off x="7058051" y="4145435"/>
            <a:ext cx="3031190" cy="68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8C304ADE-1875-994A-C93F-88FBAC151DC1}"/>
              </a:ext>
            </a:extLst>
          </p:cNvPr>
          <p:cNvCxnSpPr>
            <a:cxnSpLocks/>
          </p:cNvCxnSpPr>
          <p:nvPr/>
        </p:nvCxnSpPr>
        <p:spPr>
          <a:xfrm flipV="1">
            <a:off x="5858002" y="3454921"/>
            <a:ext cx="1051746" cy="854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159A230-06AC-F7A5-FE48-87BA7529DDF6}"/>
              </a:ext>
            </a:extLst>
          </p:cNvPr>
          <p:cNvCxnSpPr>
            <a:cxnSpLocks/>
          </p:cNvCxnSpPr>
          <p:nvPr/>
        </p:nvCxnSpPr>
        <p:spPr>
          <a:xfrm flipV="1">
            <a:off x="6163597" y="4248938"/>
            <a:ext cx="686788" cy="521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85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3810D876-AB31-2B03-0692-2707703C2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06" y="766630"/>
            <a:ext cx="10360788" cy="302094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7636E4C-805C-CD1D-4D24-D2C275B0CD99}"/>
              </a:ext>
            </a:extLst>
          </p:cNvPr>
          <p:cNvSpPr txBox="1">
            <a:spLocks/>
          </p:cNvSpPr>
          <p:nvPr/>
        </p:nvSpPr>
        <p:spPr>
          <a:xfrm>
            <a:off x="1242203" y="4302614"/>
            <a:ext cx="9445925" cy="1117355"/>
          </a:xfrm>
          <a:prstGeom prst="rect">
            <a:avLst/>
          </a:prstGeom>
        </p:spPr>
        <p:txBody>
          <a:bodyPr vert="horz" lIns="0" tIns="0" rIns="0" bIns="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i="0" dirty="0"/>
              <a:t>I risultati dell’ultima scansione, infine, ci confermano il buon esito della fase di </a:t>
            </a:r>
            <a:r>
              <a:rPr lang="it-IT" sz="2400" i="0" dirty="0" err="1"/>
              <a:t>remediation</a:t>
            </a:r>
            <a:r>
              <a:rPr lang="it-IT" sz="2400" i="0" dirty="0"/>
              <a:t> svolta durante il progetto, evidenziando come gli errori prima evidenziati non sono più presenti nella lista, eccezion fatta per la criticità di UNIX per i motivi già spiegati in precedenza.</a:t>
            </a:r>
          </a:p>
        </p:txBody>
      </p:sp>
    </p:spTree>
    <p:extLst>
      <p:ext uri="{BB962C8B-B14F-4D97-AF65-F5344CB8AC3E}">
        <p14:creationId xmlns:p14="http://schemas.microsoft.com/office/powerpoint/2010/main" val="166700548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513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Bell MT</vt:lpstr>
      <vt:lpstr>Calibri Light</vt:lpstr>
      <vt:lpstr>ThinLineVTI</vt:lpstr>
      <vt:lpstr>Progetto S5/L5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Chiriatti</dc:creator>
  <cp:lastModifiedBy>Mattia Chiriatti</cp:lastModifiedBy>
  <cp:revision>5</cp:revision>
  <dcterms:created xsi:type="dcterms:W3CDTF">2024-01-12T10:41:44Z</dcterms:created>
  <dcterms:modified xsi:type="dcterms:W3CDTF">2024-01-12T15:46:21Z</dcterms:modified>
</cp:coreProperties>
</file>