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60" r:id="rId4"/>
    <p:sldId id="258" r:id="rId5"/>
    <p:sldId id="259"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12/12/2023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‹N›</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695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12/12/2023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113887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12/12/2023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‹N›</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215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12/12/2023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258009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12/12/2023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298992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12/12/2023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2526984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12/12/2023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3912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12/12/2023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419118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12/12/2023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303709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12/12/2023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‹N›</a:t>
            </a:fld>
            <a:endParaRPr lang="en-US"/>
          </a:p>
        </p:txBody>
      </p:sp>
    </p:spTree>
    <p:extLst>
      <p:ext uri="{BB962C8B-B14F-4D97-AF65-F5344CB8AC3E}">
        <p14:creationId xmlns:p14="http://schemas.microsoft.com/office/powerpoint/2010/main" val="3951109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12/12/2023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‹N›</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4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12/12/2023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‹N›</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228646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Luci laser al neon allineate a formare un triangolo">
            <a:extLst>
              <a:ext uri="{FF2B5EF4-FFF2-40B4-BE49-F238E27FC236}">
                <a16:creationId xmlns:a16="http://schemas.microsoft.com/office/drawing/2014/main" id="{DF8EC672-B517-F8F7-EE38-762B5D3F6EE2}"/>
              </a:ext>
            </a:extLst>
          </p:cNvPr>
          <p:cNvPicPr>
            <a:picLocks noChangeAspect="1"/>
          </p:cNvPicPr>
          <p:nvPr/>
        </p:nvPicPr>
        <p:blipFill rotWithShape="1">
          <a:blip r:embed="rId2"/>
          <a:srcRect t="8353" r="-1" b="1623"/>
          <a:stretch/>
        </p:blipFill>
        <p:spPr>
          <a:xfrm>
            <a:off x="1524" y="10"/>
            <a:ext cx="12188952" cy="6857990"/>
          </a:xfrm>
          <a:prstGeom prst="rect">
            <a:avLst/>
          </a:prstGeom>
        </p:spPr>
      </p:pic>
      <p:sp>
        <p:nvSpPr>
          <p:cNvPr id="16" name="CasellaDiTesto 15">
            <a:extLst>
              <a:ext uri="{FF2B5EF4-FFF2-40B4-BE49-F238E27FC236}">
                <a16:creationId xmlns:a16="http://schemas.microsoft.com/office/drawing/2014/main" id="{02DC87AD-879C-CCED-B8E4-F1D6B50765EA}"/>
              </a:ext>
            </a:extLst>
          </p:cNvPr>
          <p:cNvSpPr txBox="1"/>
          <p:nvPr/>
        </p:nvSpPr>
        <p:spPr>
          <a:xfrm>
            <a:off x="2456262" y="2174728"/>
            <a:ext cx="7403730" cy="1446550"/>
          </a:xfrm>
          <a:prstGeom prst="rect">
            <a:avLst/>
          </a:prstGeom>
          <a:noFill/>
        </p:spPr>
        <p:txBody>
          <a:bodyPr wrap="square" rtlCol="0">
            <a:spAutoFit/>
          </a:bodyPr>
          <a:lstStyle/>
          <a:p>
            <a:pPr algn="ctr"/>
            <a:r>
              <a:rPr lang="it-IT" sz="4400" b="1" i="1" u="sng" dirty="0">
                <a:solidFill>
                  <a:schemeClr val="bg1"/>
                </a:solidFill>
              </a:rPr>
              <a:t>Esercizio Web Application – preparazione ambiente</a:t>
            </a:r>
          </a:p>
        </p:txBody>
      </p:sp>
      <p:sp>
        <p:nvSpPr>
          <p:cNvPr id="18" name="CasellaDiTesto 17">
            <a:extLst>
              <a:ext uri="{FF2B5EF4-FFF2-40B4-BE49-F238E27FC236}">
                <a16:creationId xmlns:a16="http://schemas.microsoft.com/office/drawing/2014/main" id="{6864FF7B-A614-8B73-3854-998453301615}"/>
              </a:ext>
            </a:extLst>
          </p:cNvPr>
          <p:cNvSpPr txBox="1"/>
          <p:nvPr/>
        </p:nvSpPr>
        <p:spPr>
          <a:xfrm>
            <a:off x="10084279" y="6185139"/>
            <a:ext cx="1656271" cy="369332"/>
          </a:xfrm>
          <a:prstGeom prst="rect">
            <a:avLst/>
          </a:prstGeom>
          <a:noFill/>
        </p:spPr>
        <p:txBody>
          <a:bodyPr wrap="square" rtlCol="0">
            <a:spAutoFit/>
          </a:bodyPr>
          <a:lstStyle/>
          <a:p>
            <a:r>
              <a:rPr lang="it-IT" dirty="0">
                <a:solidFill>
                  <a:schemeClr val="bg1"/>
                </a:solidFill>
              </a:rPr>
              <a:t>Mattia Chiriatti</a:t>
            </a:r>
          </a:p>
        </p:txBody>
      </p:sp>
      <p:sp>
        <p:nvSpPr>
          <p:cNvPr id="20" name="CasellaDiTesto 19">
            <a:extLst>
              <a:ext uri="{FF2B5EF4-FFF2-40B4-BE49-F238E27FC236}">
                <a16:creationId xmlns:a16="http://schemas.microsoft.com/office/drawing/2014/main" id="{728CD6D0-1EC0-206F-49BA-47A23E46A2A5}"/>
              </a:ext>
            </a:extLst>
          </p:cNvPr>
          <p:cNvSpPr txBox="1"/>
          <p:nvPr/>
        </p:nvSpPr>
        <p:spPr>
          <a:xfrm>
            <a:off x="2159783" y="3991324"/>
            <a:ext cx="7996688" cy="369332"/>
          </a:xfrm>
          <a:prstGeom prst="rect">
            <a:avLst/>
          </a:prstGeom>
          <a:noFill/>
        </p:spPr>
        <p:txBody>
          <a:bodyPr wrap="square" rtlCol="0">
            <a:spAutoFit/>
          </a:bodyPr>
          <a:lstStyle/>
          <a:p>
            <a:r>
              <a:rPr lang="it-IT" dirty="0">
                <a:solidFill>
                  <a:schemeClr val="bg1"/>
                </a:solidFill>
              </a:rPr>
              <a:t>Come configurare una DVWA - </a:t>
            </a:r>
            <a:r>
              <a:rPr lang="it-IT" dirty="0" err="1">
                <a:solidFill>
                  <a:schemeClr val="bg1"/>
                </a:solidFill>
              </a:rPr>
              <a:t>Damn</a:t>
            </a:r>
            <a:r>
              <a:rPr lang="it-IT" dirty="0">
                <a:solidFill>
                  <a:schemeClr val="bg1"/>
                </a:solidFill>
              </a:rPr>
              <a:t> </a:t>
            </a:r>
            <a:r>
              <a:rPr lang="it-IT" dirty="0" err="1">
                <a:solidFill>
                  <a:schemeClr val="bg1"/>
                </a:solidFill>
              </a:rPr>
              <a:t>Vulnerable</a:t>
            </a:r>
            <a:r>
              <a:rPr lang="it-IT" dirty="0">
                <a:solidFill>
                  <a:schemeClr val="bg1"/>
                </a:solidFill>
              </a:rPr>
              <a:t> Web Application - in Kali Linux</a:t>
            </a:r>
          </a:p>
        </p:txBody>
      </p:sp>
    </p:spTree>
    <p:extLst>
      <p:ext uri="{BB962C8B-B14F-4D97-AF65-F5344CB8AC3E}">
        <p14:creationId xmlns:p14="http://schemas.microsoft.com/office/powerpoint/2010/main" val="417761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Luci laser al neon allineate a formare un triangolo">
            <a:extLst>
              <a:ext uri="{FF2B5EF4-FFF2-40B4-BE49-F238E27FC236}">
                <a16:creationId xmlns:a16="http://schemas.microsoft.com/office/drawing/2014/main" id="{DF8EC672-B517-F8F7-EE38-762B5D3F6EE2}"/>
              </a:ext>
            </a:extLst>
          </p:cNvPr>
          <p:cNvPicPr>
            <a:picLocks noChangeAspect="1"/>
          </p:cNvPicPr>
          <p:nvPr/>
        </p:nvPicPr>
        <p:blipFill rotWithShape="1">
          <a:blip r:embed="rId2"/>
          <a:srcRect t="8353" r="-1" b="1623"/>
          <a:stretch/>
        </p:blipFill>
        <p:spPr>
          <a:xfrm>
            <a:off x="1524" y="10"/>
            <a:ext cx="12188952" cy="6857990"/>
          </a:xfrm>
          <a:prstGeom prst="rect">
            <a:avLst/>
          </a:prstGeom>
        </p:spPr>
      </p:pic>
      <p:pic>
        <p:nvPicPr>
          <p:cNvPr id="2" name="Immagine 1">
            <a:extLst>
              <a:ext uri="{FF2B5EF4-FFF2-40B4-BE49-F238E27FC236}">
                <a16:creationId xmlns:a16="http://schemas.microsoft.com/office/drawing/2014/main" id="{6ED24442-9861-D723-4A2A-CB23BE8A071E}"/>
              </a:ext>
            </a:extLst>
          </p:cNvPr>
          <p:cNvPicPr>
            <a:picLocks noChangeAspect="1"/>
          </p:cNvPicPr>
          <p:nvPr/>
        </p:nvPicPr>
        <p:blipFill>
          <a:blip r:embed="rId3"/>
          <a:stretch>
            <a:fillRect/>
          </a:stretch>
        </p:blipFill>
        <p:spPr>
          <a:xfrm>
            <a:off x="6641122" y="1158415"/>
            <a:ext cx="4817154" cy="4182904"/>
          </a:xfrm>
          <a:prstGeom prst="rect">
            <a:avLst/>
          </a:prstGeom>
        </p:spPr>
      </p:pic>
      <p:sp>
        <p:nvSpPr>
          <p:cNvPr id="3" name="CasellaDiTesto 2">
            <a:extLst>
              <a:ext uri="{FF2B5EF4-FFF2-40B4-BE49-F238E27FC236}">
                <a16:creationId xmlns:a16="http://schemas.microsoft.com/office/drawing/2014/main" id="{E497C365-9C3D-0D10-B7AD-6F20DD07A8A7}"/>
              </a:ext>
            </a:extLst>
          </p:cNvPr>
          <p:cNvSpPr txBox="1"/>
          <p:nvPr/>
        </p:nvSpPr>
        <p:spPr>
          <a:xfrm>
            <a:off x="845389" y="1664898"/>
            <a:ext cx="5250611" cy="2862322"/>
          </a:xfrm>
          <a:prstGeom prst="rect">
            <a:avLst/>
          </a:prstGeom>
          <a:noFill/>
        </p:spPr>
        <p:txBody>
          <a:bodyPr wrap="square" rtlCol="0">
            <a:spAutoFit/>
          </a:bodyPr>
          <a:lstStyle/>
          <a:p>
            <a:r>
              <a:rPr lang="it-IT" dirty="0">
                <a:solidFill>
                  <a:schemeClr val="bg1"/>
                </a:solidFill>
              </a:rPr>
              <a:t>Dopo aver impostato correttamente i download riguardanti MySQL e Apache2, procediamo alla creazione del database della nostra DVWA. Una DVWA si può definire come una Applicazione Web con diversi livelli di sicurezza impostabili a monte. In questo caso, abbiamo scelto una DVWA con un livello di sicurezza molto alto, visto che non procederemo a un vero e proprio attacco.</a:t>
            </a:r>
          </a:p>
          <a:p>
            <a:r>
              <a:rPr lang="it-IT" dirty="0">
                <a:solidFill>
                  <a:schemeClr val="bg1"/>
                </a:solidFill>
              </a:rPr>
              <a:t>Una volta creato il database, procederemo a creare un utente con credenziali base.  </a:t>
            </a:r>
          </a:p>
        </p:txBody>
      </p:sp>
      <p:sp>
        <p:nvSpPr>
          <p:cNvPr id="5" name="Ovale 4">
            <a:extLst>
              <a:ext uri="{FF2B5EF4-FFF2-40B4-BE49-F238E27FC236}">
                <a16:creationId xmlns:a16="http://schemas.microsoft.com/office/drawing/2014/main" id="{648D2753-EF24-C726-17B5-FB095EDB9D65}"/>
              </a:ext>
            </a:extLst>
          </p:cNvPr>
          <p:cNvSpPr/>
          <p:nvPr/>
        </p:nvSpPr>
        <p:spPr>
          <a:xfrm>
            <a:off x="7763774" y="4986068"/>
            <a:ext cx="1052422" cy="25879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611D766A-16F1-E5A2-592D-23559B6E0691}"/>
              </a:ext>
            </a:extLst>
          </p:cNvPr>
          <p:cNvCxnSpPr/>
          <p:nvPr/>
        </p:nvCxnSpPr>
        <p:spPr>
          <a:xfrm>
            <a:off x="6211019" y="4019909"/>
            <a:ext cx="1466490" cy="9661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35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Luci laser al neon allineate a formare un triangolo">
            <a:extLst>
              <a:ext uri="{FF2B5EF4-FFF2-40B4-BE49-F238E27FC236}">
                <a16:creationId xmlns:a16="http://schemas.microsoft.com/office/drawing/2014/main" id="{DF8EC672-B517-F8F7-EE38-762B5D3F6EE2}"/>
              </a:ext>
            </a:extLst>
          </p:cNvPr>
          <p:cNvPicPr>
            <a:picLocks noChangeAspect="1"/>
          </p:cNvPicPr>
          <p:nvPr/>
        </p:nvPicPr>
        <p:blipFill rotWithShape="1">
          <a:blip r:embed="rId2"/>
          <a:srcRect t="8353" r="-1" b="1623"/>
          <a:stretch/>
        </p:blipFill>
        <p:spPr>
          <a:xfrm>
            <a:off x="1524" y="10"/>
            <a:ext cx="12188952" cy="6857990"/>
          </a:xfrm>
          <a:prstGeom prst="rect">
            <a:avLst/>
          </a:prstGeom>
        </p:spPr>
      </p:pic>
      <p:pic>
        <p:nvPicPr>
          <p:cNvPr id="8" name="Immagine 7">
            <a:extLst>
              <a:ext uri="{FF2B5EF4-FFF2-40B4-BE49-F238E27FC236}">
                <a16:creationId xmlns:a16="http://schemas.microsoft.com/office/drawing/2014/main" id="{A2F0A9B7-EDD1-8652-F595-744C9EC9512D}"/>
              </a:ext>
            </a:extLst>
          </p:cNvPr>
          <p:cNvPicPr>
            <a:picLocks noChangeAspect="1"/>
          </p:cNvPicPr>
          <p:nvPr/>
        </p:nvPicPr>
        <p:blipFill>
          <a:blip r:embed="rId3"/>
          <a:stretch>
            <a:fillRect/>
          </a:stretch>
        </p:blipFill>
        <p:spPr>
          <a:xfrm>
            <a:off x="5812356" y="1252592"/>
            <a:ext cx="5733106" cy="3833904"/>
          </a:xfrm>
          <a:prstGeom prst="rect">
            <a:avLst/>
          </a:prstGeom>
        </p:spPr>
      </p:pic>
      <p:sp>
        <p:nvSpPr>
          <p:cNvPr id="2" name="CasellaDiTesto 1">
            <a:extLst>
              <a:ext uri="{FF2B5EF4-FFF2-40B4-BE49-F238E27FC236}">
                <a16:creationId xmlns:a16="http://schemas.microsoft.com/office/drawing/2014/main" id="{F315F950-BB87-B669-792E-57C2A65DA946}"/>
              </a:ext>
            </a:extLst>
          </p:cNvPr>
          <p:cNvSpPr txBox="1"/>
          <p:nvPr/>
        </p:nvSpPr>
        <p:spPr>
          <a:xfrm>
            <a:off x="373920" y="508090"/>
            <a:ext cx="5021183" cy="5355312"/>
          </a:xfrm>
          <a:prstGeom prst="rect">
            <a:avLst/>
          </a:prstGeom>
          <a:noFill/>
        </p:spPr>
        <p:txBody>
          <a:bodyPr wrap="square" rtlCol="0">
            <a:spAutoFit/>
          </a:bodyPr>
          <a:lstStyle/>
          <a:p>
            <a:pPr algn="just"/>
            <a:r>
              <a:rPr lang="it-IT" dirty="0">
                <a:solidFill>
                  <a:schemeClr val="bg1"/>
                </a:solidFill>
              </a:rPr>
              <a:t>POST è chiamato metodo. Questo metodo, unitamente ad altri 4, viene chiamato in causa al momento dell’interazione col sito web. </a:t>
            </a:r>
          </a:p>
          <a:p>
            <a:pPr algn="just"/>
            <a:r>
              <a:rPr lang="it-IT" dirty="0">
                <a:solidFill>
                  <a:schemeClr val="bg1"/>
                </a:solidFill>
              </a:rPr>
              <a:t>POST, in particolare, indica il metodo che riguarda l’invio di parametri all’interno della richiesta.</a:t>
            </a:r>
          </a:p>
          <a:p>
            <a:pPr algn="just"/>
            <a:r>
              <a:rPr lang="it-IT" dirty="0">
                <a:solidFill>
                  <a:schemeClr val="bg1"/>
                </a:solidFill>
              </a:rPr>
              <a:t>Oltre a POST, abbiamo anche GET, HEAD, DELETE e OPTION.</a:t>
            </a:r>
          </a:p>
          <a:p>
            <a:pPr algn="just"/>
            <a:r>
              <a:rPr lang="it-IT" dirty="0">
                <a:solidFill>
                  <a:schemeClr val="bg1"/>
                </a:solidFill>
              </a:rPr>
              <a:t>Il metodo GET viene utilizzato quando si richiede una qualsiasi risorsa web: il sito, quindi, dovrà inviare tutta la sua pagina al dispositivo.</a:t>
            </a:r>
          </a:p>
          <a:p>
            <a:pPr algn="just"/>
            <a:r>
              <a:rPr lang="it-IT" dirty="0">
                <a:solidFill>
                  <a:schemeClr val="bg1"/>
                </a:solidFill>
              </a:rPr>
              <a:t>Il metodo HEAD serve più che altro per testare i siti o anche per farsi restituire il solo </a:t>
            </a:r>
            <a:r>
              <a:rPr lang="it-IT" dirty="0" err="1">
                <a:solidFill>
                  <a:schemeClr val="bg1"/>
                </a:solidFill>
              </a:rPr>
              <a:t>header</a:t>
            </a:r>
            <a:r>
              <a:rPr lang="it-IT" dirty="0">
                <a:solidFill>
                  <a:schemeClr val="bg1"/>
                </a:solidFill>
              </a:rPr>
              <a:t> dalla risorsa richiesta.</a:t>
            </a:r>
          </a:p>
          <a:p>
            <a:pPr algn="just"/>
            <a:r>
              <a:rPr lang="it-IT" dirty="0">
                <a:solidFill>
                  <a:schemeClr val="bg1"/>
                </a:solidFill>
              </a:rPr>
              <a:t>Il metodo DELETE, come suggerisce la stessa parola, serve a rimuovere risorse da quella specificata.</a:t>
            </a:r>
          </a:p>
          <a:p>
            <a:pPr algn="just"/>
            <a:r>
              <a:rPr lang="it-IT" dirty="0">
                <a:solidFill>
                  <a:schemeClr val="bg1"/>
                </a:solidFill>
              </a:rPr>
              <a:t>Il metodo OPTION, invece, è utile per controllare quali siano i metodi abilitati sul server web.</a:t>
            </a:r>
          </a:p>
        </p:txBody>
      </p:sp>
      <p:sp>
        <p:nvSpPr>
          <p:cNvPr id="3" name="Rettangolo 2">
            <a:extLst>
              <a:ext uri="{FF2B5EF4-FFF2-40B4-BE49-F238E27FC236}">
                <a16:creationId xmlns:a16="http://schemas.microsoft.com/office/drawing/2014/main" id="{2EE11B98-1389-8911-8C16-2C372745A264}"/>
              </a:ext>
            </a:extLst>
          </p:cNvPr>
          <p:cNvSpPr/>
          <p:nvPr/>
        </p:nvSpPr>
        <p:spPr>
          <a:xfrm>
            <a:off x="5874588" y="2260121"/>
            <a:ext cx="1431986" cy="16390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2 6">
            <a:extLst>
              <a:ext uri="{FF2B5EF4-FFF2-40B4-BE49-F238E27FC236}">
                <a16:creationId xmlns:a16="http://schemas.microsoft.com/office/drawing/2014/main" id="{60415C38-AC68-F59F-87B2-02380F4A3B6B}"/>
              </a:ext>
            </a:extLst>
          </p:cNvPr>
          <p:cNvCxnSpPr>
            <a:cxnSpLocks/>
          </p:cNvCxnSpPr>
          <p:nvPr/>
        </p:nvCxnSpPr>
        <p:spPr>
          <a:xfrm>
            <a:off x="5395103" y="1909951"/>
            <a:ext cx="711923" cy="3072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02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Luci laser al neon allineate a formare un triangolo">
            <a:extLst>
              <a:ext uri="{FF2B5EF4-FFF2-40B4-BE49-F238E27FC236}">
                <a16:creationId xmlns:a16="http://schemas.microsoft.com/office/drawing/2014/main" id="{DF8EC672-B517-F8F7-EE38-762B5D3F6EE2}"/>
              </a:ext>
            </a:extLst>
          </p:cNvPr>
          <p:cNvPicPr>
            <a:picLocks noChangeAspect="1"/>
          </p:cNvPicPr>
          <p:nvPr/>
        </p:nvPicPr>
        <p:blipFill rotWithShape="1">
          <a:blip r:embed="rId2"/>
          <a:srcRect t="8353" r="-1" b="1623"/>
          <a:stretch/>
        </p:blipFill>
        <p:spPr>
          <a:xfrm>
            <a:off x="1524" y="10"/>
            <a:ext cx="12188952" cy="6857990"/>
          </a:xfrm>
          <a:prstGeom prst="rect">
            <a:avLst/>
          </a:prstGeom>
        </p:spPr>
      </p:pic>
      <p:pic>
        <p:nvPicPr>
          <p:cNvPr id="8" name="Immagine 7">
            <a:extLst>
              <a:ext uri="{FF2B5EF4-FFF2-40B4-BE49-F238E27FC236}">
                <a16:creationId xmlns:a16="http://schemas.microsoft.com/office/drawing/2014/main" id="{A2F0A9B7-EDD1-8652-F595-744C9EC9512D}"/>
              </a:ext>
            </a:extLst>
          </p:cNvPr>
          <p:cNvPicPr>
            <a:picLocks noChangeAspect="1"/>
          </p:cNvPicPr>
          <p:nvPr/>
        </p:nvPicPr>
        <p:blipFill>
          <a:blip r:embed="rId3"/>
          <a:stretch>
            <a:fillRect/>
          </a:stretch>
        </p:blipFill>
        <p:spPr>
          <a:xfrm>
            <a:off x="5812356" y="1252592"/>
            <a:ext cx="5733106" cy="3833904"/>
          </a:xfrm>
          <a:prstGeom prst="rect">
            <a:avLst/>
          </a:prstGeom>
        </p:spPr>
      </p:pic>
      <p:sp>
        <p:nvSpPr>
          <p:cNvPr id="2" name="CasellaDiTesto 1">
            <a:extLst>
              <a:ext uri="{FF2B5EF4-FFF2-40B4-BE49-F238E27FC236}">
                <a16:creationId xmlns:a16="http://schemas.microsoft.com/office/drawing/2014/main" id="{F315F950-BB87-B669-792E-57C2A65DA946}"/>
              </a:ext>
            </a:extLst>
          </p:cNvPr>
          <p:cNvSpPr txBox="1"/>
          <p:nvPr/>
        </p:nvSpPr>
        <p:spPr>
          <a:xfrm>
            <a:off x="517870" y="1165449"/>
            <a:ext cx="5021183" cy="4247317"/>
          </a:xfrm>
          <a:prstGeom prst="rect">
            <a:avLst/>
          </a:prstGeom>
          <a:noFill/>
        </p:spPr>
        <p:txBody>
          <a:bodyPr wrap="square" rtlCol="0">
            <a:spAutoFit/>
          </a:bodyPr>
          <a:lstStyle/>
          <a:p>
            <a:r>
              <a:rPr lang="it-IT" dirty="0">
                <a:solidFill>
                  <a:schemeClr val="bg1"/>
                </a:solidFill>
              </a:rPr>
              <a:t>Una volta attivata la App, passeremo a tracciarne e indagarne le possibili vulnerabilità con </a:t>
            </a:r>
            <a:r>
              <a:rPr lang="it-IT" dirty="0" err="1">
                <a:solidFill>
                  <a:schemeClr val="bg1"/>
                </a:solidFill>
              </a:rPr>
              <a:t>BurpSuite</a:t>
            </a:r>
            <a:r>
              <a:rPr lang="it-IT" dirty="0">
                <a:solidFill>
                  <a:schemeClr val="bg1"/>
                </a:solidFill>
              </a:rPr>
              <a:t>. Questo software agisce come un server Proxy, o più banalmente come un filtro, fra il nostro device e il sito di riferimento, analizzando passo dopo passo ogni tipo di evento che possa accadere quando apriamo un sito internet. </a:t>
            </a:r>
          </a:p>
          <a:p>
            <a:r>
              <a:rPr lang="it-IT" dirty="0">
                <a:solidFill>
                  <a:schemeClr val="bg1"/>
                </a:solidFill>
              </a:rPr>
              <a:t>Come può farlo? Attraverso la sostituzione del certificato SSL del sito di riferimento con un proprio certificato. </a:t>
            </a:r>
          </a:p>
          <a:p>
            <a:r>
              <a:rPr lang="it-IT" dirty="0">
                <a:solidFill>
                  <a:schemeClr val="bg1"/>
                </a:solidFill>
              </a:rPr>
              <a:t>In questo caso, andremo a modificare le credenziali di username e password scelte in precedenza («admin e «password»), mettendone due diverse come «ciao» e «ciao».</a:t>
            </a:r>
          </a:p>
        </p:txBody>
      </p:sp>
      <p:sp>
        <p:nvSpPr>
          <p:cNvPr id="3" name="Rettangolo 2">
            <a:extLst>
              <a:ext uri="{FF2B5EF4-FFF2-40B4-BE49-F238E27FC236}">
                <a16:creationId xmlns:a16="http://schemas.microsoft.com/office/drawing/2014/main" id="{2EE11B98-1389-8911-8C16-2C372745A264}"/>
              </a:ext>
            </a:extLst>
          </p:cNvPr>
          <p:cNvSpPr/>
          <p:nvPr/>
        </p:nvSpPr>
        <p:spPr>
          <a:xfrm>
            <a:off x="5883215" y="4494362"/>
            <a:ext cx="3614468" cy="25016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2 6">
            <a:extLst>
              <a:ext uri="{FF2B5EF4-FFF2-40B4-BE49-F238E27FC236}">
                <a16:creationId xmlns:a16="http://schemas.microsoft.com/office/drawing/2014/main" id="{60415C38-AC68-F59F-87B2-02380F4A3B6B}"/>
              </a:ext>
            </a:extLst>
          </p:cNvPr>
          <p:cNvCxnSpPr>
            <a:cxnSpLocks/>
          </p:cNvCxnSpPr>
          <p:nvPr/>
        </p:nvCxnSpPr>
        <p:spPr>
          <a:xfrm>
            <a:off x="5098211" y="3968151"/>
            <a:ext cx="862642"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506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Luci laser al neon allineate a formare un triangolo">
            <a:extLst>
              <a:ext uri="{FF2B5EF4-FFF2-40B4-BE49-F238E27FC236}">
                <a16:creationId xmlns:a16="http://schemas.microsoft.com/office/drawing/2014/main" id="{DF8EC672-B517-F8F7-EE38-762B5D3F6EE2}"/>
              </a:ext>
            </a:extLst>
          </p:cNvPr>
          <p:cNvPicPr>
            <a:picLocks noChangeAspect="1"/>
          </p:cNvPicPr>
          <p:nvPr/>
        </p:nvPicPr>
        <p:blipFill rotWithShape="1">
          <a:blip r:embed="rId2"/>
          <a:srcRect t="8353" r="-1" b="1623"/>
          <a:stretch/>
        </p:blipFill>
        <p:spPr>
          <a:xfrm>
            <a:off x="1524" y="10"/>
            <a:ext cx="12188952" cy="6857990"/>
          </a:xfrm>
          <a:prstGeom prst="rect">
            <a:avLst/>
          </a:prstGeom>
        </p:spPr>
      </p:pic>
      <p:pic>
        <p:nvPicPr>
          <p:cNvPr id="15" name="Immagine 14">
            <a:extLst>
              <a:ext uri="{FF2B5EF4-FFF2-40B4-BE49-F238E27FC236}">
                <a16:creationId xmlns:a16="http://schemas.microsoft.com/office/drawing/2014/main" id="{0FDE4C80-7343-9936-07FE-38EC5F4B26CB}"/>
              </a:ext>
            </a:extLst>
          </p:cNvPr>
          <p:cNvPicPr>
            <a:picLocks noChangeAspect="1"/>
          </p:cNvPicPr>
          <p:nvPr/>
        </p:nvPicPr>
        <p:blipFill>
          <a:blip r:embed="rId3"/>
          <a:stretch>
            <a:fillRect/>
          </a:stretch>
        </p:blipFill>
        <p:spPr>
          <a:xfrm>
            <a:off x="5414552" y="946613"/>
            <a:ext cx="6515704" cy="4643303"/>
          </a:xfrm>
          <a:prstGeom prst="rect">
            <a:avLst/>
          </a:prstGeom>
        </p:spPr>
      </p:pic>
      <p:cxnSp>
        <p:nvCxnSpPr>
          <p:cNvPr id="3" name="Connettore 2 2">
            <a:extLst>
              <a:ext uri="{FF2B5EF4-FFF2-40B4-BE49-F238E27FC236}">
                <a16:creationId xmlns:a16="http://schemas.microsoft.com/office/drawing/2014/main" id="{0050FDE4-D19B-625F-E28C-0879F61CC0C0}"/>
              </a:ext>
            </a:extLst>
          </p:cNvPr>
          <p:cNvCxnSpPr>
            <a:cxnSpLocks/>
          </p:cNvCxnSpPr>
          <p:nvPr/>
        </p:nvCxnSpPr>
        <p:spPr>
          <a:xfrm>
            <a:off x="5218630" y="2596551"/>
            <a:ext cx="3596119" cy="8928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e 4">
            <a:extLst>
              <a:ext uri="{FF2B5EF4-FFF2-40B4-BE49-F238E27FC236}">
                <a16:creationId xmlns:a16="http://schemas.microsoft.com/office/drawing/2014/main" id="{CFB174EB-7DCA-8615-084C-A424B1779806}"/>
              </a:ext>
            </a:extLst>
          </p:cNvPr>
          <p:cNvSpPr/>
          <p:nvPr/>
        </p:nvSpPr>
        <p:spPr>
          <a:xfrm>
            <a:off x="8850702" y="3140015"/>
            <a:ext cx="1414732" cy="69874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7056FEA0-2A2E-AAE5-8AA6-0A3D73F0A6E5}"/>
              </a:ext>
            </a:extLst>
          </p:cNvPr>
          <p:cNvSpPr txBox="1"/>
          <p:nvPr/>
        </p:nvSpPr>
        <p:spPr>
          <a:xfrm>
            <a:off x="197447" y="1628831"/>
            <a:ext cx="5021183" cy="2308324"/>
          </a:xfrm>
          <a:prstGeom prst="rect">
            <a:avLst/>
          </a:prstGeom>
          <a:noFill/>
        </p:spPr>
        <p:txBody>
          <a:bodyPr wrap="square" rtlCol="0">
            <a:spAutoFit/>
          </a:bodyPr>
          <a:lstStyle/>
          <a:p>
            <a:r>
              <a:rPr lang="it-IT" dirty="0">
                <a:solidFill>
                  <a:schemeClr val="bg1"/>
                </a:solidFill>
              </a:rPr>
              <a:t>Dal tracciamento delle attività, si evince come il login effettuato con le vecchie credenziali non sia più possibile farlo. Dai parametri di risposta dal sito, si vede chiaramente il parametro «Login </a:t>
            </a:r>
            <a:r>
              <a:rPr lang="it-IT" dirty="0" err="1">
                <a:solidFill>
                  <a:schemeClr val="bg1"/>
                </a:solidFill>
              </a:rPr>
              <a:t>Failed</a:t>
            </a:r>
            <a:r>
              <a:rPr lang="it-IT" dirty="0">
                <a:solidFill>
                  <a:schemeClr val="bg1"/>
                </a:solidFill>
              </a:rPr>
              <a:t>» che ci conferma come l’attacco al sistema di autenticazione, in questo caso, ha avuto successo e l’utente, a questo punto, non potrà più accedere al suo account personale.</a:t>
            </a:r>
          </a:p>
        </p:txBody>
      </p:sp>
    </p:spTree>
    <p:extLst>
      <p:ext uri="{BB962C8B-B14F-4D97-AF65-F5344CB8AC3E}">
        <p14:creationId xmlns:p14="http://schemas.microsoft.com/office/powerpoint/2010/main" val="2987582291"/>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61</TotalTime>
  <Words>424</Words>
  <Application>Microsoft Office PowerPoint</Application>
  <PresentationFormat>Widescreen</PresentationFormat>
  <Paragraphs>16</Paragraphs>
  <Slides>5</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5</vt:i4>
      </vt:variant>
    </vt:vector>
  </HeadingPairs>
  <TitlesOfParts>
    <vt:vector size="8" baseType="lpstr">
      <vt:lpstr>Arial</vt:lpstr>
      <vt:lpstr>Bierstadt</vt:lpstr>
      <vt:lpstr>GestaltVTI</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Mattia Chiriatti</dc:creator>
  <cp:lastModifiedBy>Mattia Chiriatti</cp:lastModifiedBy>
  <cp:revision>1</cp:revision>
  <dcterms:created xsi:type="dcterms:W3CDTF">2023-12-12T13:27:48Z</dcterms:created>
  <dcterms:modified xsi:type="dcterms:W3CDTF">2023-12-12T14:29:47Z</dcterms:modified>
</cp:coreProperties>
</file>