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65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31D575-747E-FCAF-5B7A-A75E76AFF7D2}"/>
              </a:ext>
            </a:extLst>
          </p:cNvPr>
          <p:cNvSpPr txBox="1"/>
          <p:nvPr/>
        </p:nvSpPr>
        <p:spPr>
          <a:xfrm>
            <a:off x="4008582" y="2660073"/>
            <a:ext cx="6225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Un'azienda ha due palazzi di 4 piani, ogni piano ha circa 30 computer, tra un palazzo e l'altro c'è una strada e la distanza è circa 30 metri. </a:t>
            </a:r>
          </a:p>
          <a:p>
            <a:r>
              <a:rPr lang="it-IT" sz="2000" b="1" dirty="0">
                <a:solidFill>
                  <a:schemeClr val="bg1"/>
                </a:solidFill>
              </a:rPr>
              <a:t>● Progettare la rete e fare un preventivo di massima di spesa. </a:t>
            </a:r>
          </a:p>
          <a:p>
            <a:r>
              <a:rPr lang="it-IT" sz="2000" b="1" dirty="0">
                <a:solidFill>
                  <a:schemeClr val="bg1"/>
                </a:solidFill>
              </a:rPr>
              <a:t>● Usare la </a:t>
            </a:r>
            <a:r>
              <a:rPr lang="it-IT" sz="2000" b="1" dirty="0" err="1">
                <a:solidFill>
                  <a:schemeClr val="bg1"/>
                </a:solidFill>
              </a:rPr>
              <a:t>subnet</a:t>
            </a:r>
            <a:r>
              <a:rPr lang="it-IT" sz="2000" b="1" dirty="0">
                <a:solidFill>
                  <a:schemeClr val="bg1"/>
                </a:solidFill>
              </a:rPr>
              <a:t> mask più consona.</a:t>
            </a:r>
          </a:p>
        </p:txBody>
      </p:sp>
    </p:spTree>
    <p:extLst>
      <p:ext uri="{BB962C8B-B14F-4D97-AF65-F5344CB8AC3E}">
        <p14:creationId xmlns:p14="http://schemas.microsoft.com/office/powerpoint/2010/main" val="34449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24951" y="2147977"/>
            <a:ext cx="3131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è pensato di costruire una rete complessa dotando ogni piano di 1 switch dedicato solo agli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(circa 30 per piano), a sua volta collegato a 1 altro switch più potente.</a:t>
            </a:r>
          </a:p>
          <a:p>
            <a:r>
              <a:rPr lang="it-IT" dirty="0">
                <a:solidFill>
                  <a:schemeClr val="bg1"/>
                </a:solidFill>
              </a:rPr>
              <a:t>Il secondo switch provvederà a collegare in maniera più rapida il trasferimento di dati da piano a piano e da palazzo a palazzo.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045CC8-D840-288F-1503-CA2D4EDA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47" y="1372177"/>
            <a:ext cx="6324106" cy="41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1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320923" y="2212675"/>
            <a:ext cx="31313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 due palazzi sono forniti di 2 reti diverse e riescono comunque a comunicare fra loro grazie al collegamento fra gli switch di terra e il router collegato ai due corrispettivi IP Gateway, in questo caso: 192.168.1.254 per il Palazzo A, 192.168.2.254 per il Palazzo 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6C2BBCC-39B8-C4A6-C4D4-AEFE59D6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47" y="1372177"/>
            <a:ext cx="6324106" cy="41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24951" y="2147977"/>
            <a:ext cx="3131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il Palazzo A si è scelta l’IP Network 192.168.1.0/26, e con l’utilizzo del </a:t>
            </a:r>
            <a:r>
              <a:rPr lang="it-IT" dirty="0" err="1">
                <a:solidFill>
                  <a:schemeClr val="bg1"/>
                </a:solidFill>
              </a:rPr>
              <a:t>subnetting</a:t>
            </a:r>
            <a:r>
              <a:rPr lang="it-IT" dirty="0">
                <a:solidFill>
                  <a:schemeClr val="bg1"/>
                </a:solidFill>
              </a:rPr>
              <a:t> sono stati assegnati degli IP statici univoci a tutti gli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presenti in ogni piano con un intervallo di 1 IP-Network per piano, con una </a:t>
            </a:r>
            <a:r>
              <a:rPr lang="it-IT" dirty="0" err="1">
                <a:solidFill>
                  <a:schemeClr val="bg1"/>
                </a:solidFill>
              </a:rPr>
              <a:t>subnet</a:t>
            </a:r>
            <a:r>
              <a:rPr lang="it-IT" dirty="0">
                <a:solidFill>
                  <a:schemeClr val="bg1"/>
                </a:solidFill>
              </a:rPr>
              <a:t> mask di /26.</a:t>
            </a:r>
          </a:p>
          <a:p>
            <a:r>
              <a:rPr lang="it-IT" dirty="0">
                <a:solidFill>
                  <a:schemeClr val="bg1"/>
                </a:solidFill>
              </a:rPr>
              <a:t>La stessa cosa è successa anche per il Palazzo 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7140BE-CE5C-8456-D405-D3895C9A3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47" y="1372177"/>
            <a:ext cx="6324106" cy="41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9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1210659" y="2596550"/>
            <a:ext cx="313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</a:t>
            </a:r>
            <a:r>
              <a:rPr lang="it-IT" dirty="0" err="1">
                <a:solidFill>
                  <a:schemeClr val="bg1"/>
                </a:solidFill>
              </a:rPr>
              <a:t>subnet</a:t>
            </a:r>
            <a:r>
              <a:rPr lang="it-IT" dirty="0">
                <a:solidFill>
                  <a:schemeClr val="bg1"/>
                </a:solidFill>
              </a:rPr>
              <a:t> mask /26, risultata dal </a:t>
            </a:r>
            <a:r>
              <a:rPr lang="it-IT" dirty="0" err="1">
                <a:solidFill>
                  <a:schemeClr val="bg1"/>
                </a:solidFill>
              </a:rPr>
              <a:t>subnetting</a:t>
            </a:r>
            <a:r>
              <a:rPr lang="it-IT" dirty="0">
                <a:solidFill>
                  <a:schemeClr val="bg1"/>
                </a:solidFill>
              </a:rPr>
              <a:t>, sarà la scelta migliore in quanto riserva esattamente fra i 30 e i 32 </a:t>
            </a:r>
            <a:r>
              <a:rPr lang="it-IT" dirty="0" err="1">
                <a:solidFill>
                  <a:schemeClr val="bg1"/>
                </a:solidFill>
              </a:rPr>
              <a:t>host</a:t>
            </a:r>
            <a:r>
              <a:rPr lang="it-IT" dirty="0">
                <a:solidFill>
                  <a:schemeClr val="bg1"/>
                </a:solidFill>
              </a:rPr>
              <a:t> per piano.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4A71CF-0348-9D3A-814C-44B49AC1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47" y="1372177"/>
            <a:ext cx="6324106" cy="41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7F5E958E-37DB-17DB-B101-D9E47ADEC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6" b="1085"/>
          <a:stretch/>
        </p:blipFill>
        <p:spPr>
          <a:xfrm>
            <a:off x="0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423971-74BF-5C05-437C-2B70878D8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Costruzione di una rete COMPLESSA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CF80B3-77C0-A7DC-ED90-E5CFE34AB092}"/>
              </a:ext>
            </a:extLst>
          </p:cNvPr>
          <p:cNvSpPr txBox="1"/>
          <p:nvPr/>
        </p:nvSpPr>
        <p:spPr>
          <a:xfrm>
            <a:off x="6468495" y="1919719"/>
            <a:ext cx="4643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Preventivo di spesa:</a:t>
            </a:r>
          </a:p>
          <a:p>
            <a:r>
              <a:rPr lang="it-IT" dirty="0">
                <a:solidFill>
                  <a:schemeClr val="bg1"/>
                </a:solidFill>
              </a:rPr>
              <a:t>-Costo dei pc MSI Katana 15 : €240.000</a:t>
            </a:r>
          </a:p>
          <a:p>
            <a:r>
              <a:rPr lang="it-IT" dirty="0">
                <a:solidFill>
                  <a:schemeClr val="bg1"/>
                </a:solidFill>
              </a:rPr>
              <a:t>-Costo degli switch D-Link DGS-3130-30TS: €15.200</a:t>
            </a:r>
          </a:p>
          <a:p>
            <a:r>
              <a:rPr lang="it-IT" dirty="0">
                <a:solidFill>
                  <a:schemeClr val="bg1"/>
                </a:solidFill>
              </a:rPr>
              <a:t>-Costo Access Point Cisco - AIR-AP1852I-E-K9 : €4.914</a:t>
            </a:r>
          </a:p>
          <a:p>
            <a:r>
              <a:rPr lang="it-IT" dirty="0">
                <a:solidFill>
                  <a:schemeClr val="bg1"/>
                </a:solidFill>
              </a:rPr>
              <a:t>-Costo Router Cisco ISR4331/K9: €1.599</a:t>
            </a:r>
          </a:p>
          <a:p>
            <a:r>
              <a:rPr lang="it-IT" dirty="0">
                <a:solidFill>
                  <a:schemeClr val="bg1"/>
                </a:solidFill>
              </a:rPr>
              <a:t>-Costo cablaggi: €7.200 (€1,8 x metro)</a:t>
            </a:r>
          </a:p>
          <a:p>
            <a:r>
              <a:rPr lang="it-IT" dirty="0">
                <a:solidFill>
                  <a:schemeClr val="bg1"/>
                </a:solidFill>
              </a:rPr>
              <a:t>-Costo del lavoro: €3.500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Totale del preventivo: €272.413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A15598F-4DE1-E484-774D-C6D25D14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99" y="1768415"/>
            <a:ext cx="5399068" cy="35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0043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345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Trade Gothic Next Cond</vt:lpstr>
      <vt:lpstr>Trade Gothic Next Light</vt:lpstr>
      <vt:lpstr>LimelightVTI</vt:lpstr>
      <vt:lpstr>Costruzione di una rete COMPLESSA </vt:lpstr>
      <vt:lpstr>Costruzione di una rete COMPLESSA </vt:lpstr>
      <vt:lpstr>Costruzione di una rete COMPLESSA </vt:lpstr>
      <vt:lpstr>Costruzione di una rete COMPLESSA </vt:lpstr>
      <vt:lpstr>Costruzione di una rete COMPLESSA </vt:lpstr>
      <vt:lpstr>Costruzione di una rete COMPLESSA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Costruzione di una rete COMPLESSA </dc:title>
  <dc:creator>Mattia Chiriatti</dc:creator>
  <cp:lastModifiedBy>Mattia Chiriatti</cp:lastModifiedBy>
  <cp:revision>5</cp:revision>
  <dcterms:created xsi:type="dcterms:W3CDTF">2023-12-01T13:35:56Z</dcterms:created>
  <dcterms:modified xsi:type="dcterms:W3CDTF">2023-12-20T16:01:03Z</dcterms:modified>
</cp:coreProperties>
</file>