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61" r:id="rId6"/>
    <p:sldId id="259"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16084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05221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36256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158914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40826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84506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82668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36607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93383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37760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12/11/2023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‹N›</a:t>
            </a:fld>
            <a:endParaRPr lang="en-US"/>
          </a:p>
        </p:txBody>
      </p:sp>
    </p:spTree>
    <p:extLst>
      <p:ext uri="{BB962C8B-B14F-4D97-AF65-F5344CB8AC3E}">
        <p14:creationId xmlns:p14="http://schemas.microsoft.com/office/powerpoint/2010/main" val="270972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12/11/2023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‹N›</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2153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F816C1E2-1C26-1578-5BE2-1AFB2BD34DA8}"/>
              </a:ext>
            </a:extLst>
          </p:cNvPr>
          <p:cNvSpPr txBox="1"/>
          <p:nvPr/>
        </p:nvSpPr>
        <p:spPr>
          <a:xfrm>
            <a:off x="1164567" y="2198782"/>
            <a:ext cx="10383966" cy="1477328"/>
          </a:xfrm>
          <a:prstGeom prst="rect">
            <a:avLst/>
          </a:prstGeom>
          <a:noFill/>
        </p:spPr>
        <p:txBody>
          <a:bodyPr wrap="square" rtlCol="0">
            <a:spAutoFit/>
          </a:bodyPr>
          <a:lstStyle/>
          <a:p>
            <a:pPr algn="ctr"/>
            <a:r>
              <a:rPr lang="it-IT" dirty="0">
                <a:solidFill>
                  <a:schemeClr val="bg1"/>
                </a:solidFill>
              </a:rPr>
              <a:t>Si considerino 4 processi, che chiameremo P1,P2,P3,P4, con i tempi di esecuzione e di attesa input/output dati in tabella. I processi arrivano alle CPU in ordine P1,P2,P3,P4. Individuare il modo più efficace per la gestione e l’esecuzione dei processi, tra i metodi visti nella lezione teorica. Abbozzare un diagramma che abbia sulle ascisse il tempo passato da un instante «0» e sulle ordinate il nome del Processo.</a:t>
            </a:r>
          </a:p>
        </p:txBody>
      </p:sp>
      <p:sp>
        <p:nvSpPr>
          <p:cNvPr id="6" name="CasellaDiTesto 5">
            <a:extLst>
              <a:ext uri="{FF2B5EF4-FFF2-40B4-BE49-F238E27FC236}">
                <a16:creationId xmlns:a16="http://schemas.microsoft.com/office/drawing/2014/main" id="{91AB4F19-1C94-E9CF-AF2A-BA4DAAA04EC5}"/>
              </a:ext>
            </a:extLst>
          </p:cNvPr>
          <p:cNvSpPr txBox="1"/>
          <p:nvPr/>
        </p:nvSpPr>
        <p:spPr>
          <a:xfrm>
            <a:off x="4393319" y="1224507"/>
            <a:ext cx="3926462" cy="646331"/>
          </a:xfrm>
          <a:prstGeom prst="rect">
            <a:avLst/>
          </a:prstGeom>
          <a:noFill/>
        </p:spPr>
        <p:txBody>
          <a:bodyPr wrap="square" rtlCol="0">
            <a:spAutoFit/>
          </a:bodyPr>
          <a:lstStyle/>
          <a:p>
            <a:r>
              <a:rPr lang="it-IT" sz="3600" b="1" i="1" u="sng" dirty="0">
                <a:solidFill>
                  <a:schemeClr val="bg1"/>
                </a:solidFill>
              </a:rPr>
              <a:t>ESERCIZIO S3/L1</a:t>
            </a:r>
          </a:p>
        </p:txBody>
      </p:sp>
      <p:pic>
        <p:nvPicPr>
          <p:cNvPr id="8" name="Immagine 7">
            <a:extLst>
              <a:ext uri="{FF2B5EF4-FFF2-40B4-BE49-F238E27FC236}">
                <a16:creationId xmlns:a16="http://schemas.microsoft.com/office/drawing/2014/main" id="{3B0AC44B-5B35-FC1B-3734-4756A34082B4}"/>
              </a:ext>
            </a:extLst>
          </p:cNvPr>
          <p:cNvPicPr>
            <a:picLocks noChangeAspect="1"/>
          </p:cNvPicPr>
          <p:nvPr/>
        </p:nvPicPr>
        <p:blipFill>
          <a:blip r:embed="rId3"/>
          <a:stretch>
            <a:fillRect/>
          </a:stretch>
        </p:blipFill>
        <p:spPr>
          <a:xfrm>
            <a:off x="3036498" y="3957677"/>
            <a:ext cx="7090012" cy="2032295"/>
          </a:xfrm>
          <a:prstGeom prst="rect">
            <a:avLst/>
          </a:prstGeom>
        </p:spPr>
      </p:pic>
      <p:sp>
        <p:nvSpPr>
          <p:cNvPr id="10" name="CasellaDiTesto 9">
            <a:extLst>
              <a:ext uri="{FF2B5EF4-FFF2-40B4-BE49-F238E27FC236}">
                <a16:creationId xmlns:a16="http://schemas.microsoft.com/office/drawing/2014/main" id="{43925BF8-9454-082C-D64E-F442DAC12AC9}"/>
              </a:ext>
            </a:extLst>
          </p:cNvPr>
          <p:cNvSpPr txBox="1"/>
          <p:nvPr/>
        </p:nvSpPr>
        <p:spPr>
          <a:xfrm>
            <a:off x="643467" y="130415"/>
            <a:ext cx="1768807" cy="369332"/>
          </a:xfrm>
          <a:prstGeom prst="rect">
            <a:avLst/>
          </a:prstGeom>
          <a:noFill/>
        </p:spPr>
        <p:txBody>
          <a:bodyPr wrap="square" rtlCol="0">
            <a:spAutoFit/>
          </a:bodyPr>
          <a:lstStyle/>
          <a:p>
            <a:r>
              <a:rPr lang="it-IT" b="1" i="1" u="sng" dirty="0">
                <a:solidFill>
                  <a:schemeClr val="bg1"/>
                </a:solidFill>
              </a:rPr>
              <a:t>Mattia Chiriatti</a:t>
            </a:r>
          </a:p>
        </p:txBody>
      </p:sp>
    </p:spTree>
    <p:extLst>
      <p:ext uri="{BB962C8B-B14F-4D97-AF65-F5344CB8AC3E}">
        <p14:creationId xmlns:p14="http://schemas.microsoft.com/office/powerpoint/2010/main" val="75234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91AB4F19-1C94-E9CF-AF2A-BA4DAAA04EC5}"/>
              </a:ext>
            </a:extLst>
          </p:cNvPr>
          <p:cNvSpPr txBox="1"/>
          <p:nvPr/>
        </p:nvSpPr>
        <p:spPr>
          <a:xfrm>
            <a:off x="643467" y="130415"/>
            <a:ext cx="3926462" cy="369332"/>
          </a:xfrm>
          <a:prstGeom prst="rect">
            <a:avLst/>
          </a:prstGeom>
          <a:noFill/>
        </p:spPr>
        <p:txBody>
          <a:bodyPr wrap="square" rtlCol="0">
            <a:spAutoFit/>
          </a:bodyPr>
          <a:lstStyle/>
          <a:p>
            <a:r>
              <a:rPr lang="it-IT" b="1" i="1" u="sng" dirty="0">
                <a:solidFill>
                  <a:schemeClr val="bg1"/>
                </a:solidFill>
              </a:rPr>
              <a:t>ESERCIZIO S3/L1</a:t>
            </a:r>
          </a:p>
        </p:txBody>
      </p:sp>
      <p:sp>
        <p:nvSpPr>
          <p:cNvPr id="3" name="Rettangolo 2">
            <a:extLst>
              <a:ext uri="{FF2B5EF4-FFF2-40B4-BE49-F238E27FC236}">
                <a16:creationId xmlns:a16="http://schemas.microsoft.com/office/drawing/2014/main" id="{783B86F5-C467-C380-88DD-581EFAFF0B35}"/>
              </a:ext>
            </a:extLst>
          </p:cNvPr>
          <p:cNvSpPr/>
          <p:nvPr/>
        </p:nvSpPr>
        <p:spPr>
          <a:xfrm>
            <a:off x="713117" y="845389"/>
            <a:ext cx="11363863" cy="54029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C5A27DC0-E924-AD36-32A6-7F4F3818D4B7}"/>
              </a:ext>
            </a:extLst>
          </p:cNvPr>
          <p:cNvCxnSpPr>
            <a:cxnSpLocks/>
          </p:cNvCxnSpPr>
          <p:nvPr/>
        </p:nvCxnSpPr>
        <p:spPr>
          <a:xfrm flipH="1" flipV="1">
            <a:off x="3010619" y="845389"/>
            <a:ext cx="11503" cy="525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58375CE4-1BA4-B5B1-0129-EA07411BD3F0}"/>
              </a:ext>
            </a:extLst>
          </p:cNvPr>
          <p:cNvCxnSpPr>
            <a:cxnSpLocks/>
          </p:cNvCxnSpPr>
          <p:nvPr/>
        </p:nvCxnSpPr>
        <p:spPr>
          <a:xfrm>
            <a:off x="1794295" y="4701396"/>
            <a:ext cx="101666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7A8840F-E7D5-E339-710E-80A10535E3EE}"/>
              </a:ext>
            </a:extLst>
          </p:cNvPr>
          <p:cNvSpPr txBox="1"/>
          <p:nvPr/>
        </p:nvSpPr>
        <p:spPr>
          <a:xfrm>
            <a:off x="888521" y="983411"/>
            <a:ext cx="905774" cy="307777"/>
          </a:xfrm>
          <a:prstGeom prst="rect">
            <a:avLst/>
          </a:prstGeom>
          <a:noFill/>
        </p:spPr>
        <p:txBody>
          <a:bodyPr wrap="square" rtlCol="0">
            <a:spAutoFit/>
          </a:bodyPr>
          <a:lstStyle/>
          <a:p>
            <a:r>
              <a:rPr lang="it-IT" sz="1400" dirty="0"/>
              <a:t>Processi</a:t>
            </a:r>
          </a:p>
        </p:txBody>
      </p:sp>
      <p:sp>
        <p:nvSpPr>
          <p:cNvPr id="14" name="CasellaDiTesto 13">
            <a:extLst>
              <a:ext uri="{FF2B5EF4-FFF2-40B4-BE49-F238E27FC236}">
                <a16:creationId xmlns:a16="http://schemas.microsoft.com/office/drawing/2014/main" id="{EE20047B-BE8F-3013-BD71-2A62115400DA}"/>
              </a:ext>
            </a:extLst>
          </p:cNvPr>
          <p:cNvSpPr txBox="1"/>
          <p:nvPr/>
        </p:nvSpPr>
        <p:spPr>
          <a:xfrm>
            <a:off x="10015268" y="5301713"/>
            <a:ext cx="905774" cy="307777"/>
          </a:xfrm>
          <a:prstGeom prst="rect">
            <a:avLst/>
          </a:prstGeom>
          <a:noFill/>
        </p:spPr>
        <p:txBody>
          <a:bodyPr wrap="square" rtlCol="0">
            <a:spAutoFit/>
          </a:bodyPr>
          <a:lstStyle/>
          <a:p>
            <a:r>
              <a:rPr lang="it-IT" sz="1400" dirty="0"/>
              <a:t>Tempo</a:t>
            </a:r>
          </a:p>
        </p:txBody>
      </p:sp>
      <p:cxnSp>
        <p:nvCxnSpPr>
          <p:cNvPr id="16" name="Connettore diritto 15">
            <a:extLst>
              <a:ext uri="{FF2B5EF4-FFF2-40B4-BE49-F238E27FC236}">
                <a16:creationId xmlns:a16="http://schemas.microsoft.com/office/drawing/2014/main" id="{14070B7F-1EE6-4C34-A245-DBBDDD1571AA}"/>
              </a:ext>
            </a:extLst>
          </p:cNvPr>
          <p:cNvCxnSpPr/>
          <p:nvPr/>
        </p:nvCxnSpPr>
        <p:spPr>
          <a:xfrm>
            <a:off x="3631721"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2EE90458-47BD-9CC6-0308-3689FEA7373D}"/>
              </a:ext>
            </a:extLst>
          </p:cNvPr>
          <p:cNvCxnSpPr/>
          <p:nvPr/>
        </p:nvCxnSpPr>
        <p:spPr>
          <a:xfrm>
            <a:off x="4198189"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90F60F11-2472-8AEA-D369-0F692CA94EDF}"/>
              </a:ext>
            </a:extLst>
          </p:cNvPr>
          <p:cNvCxnSpPr/>
          <p:nvPr/>
        </p:nvCxnSpPr>
        <p:spPr>
          <a:xfrm>
            <a:off x="4773284"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8155E21-E3AB-6B64-05D4-BC7EA4CB5AB5}"/>
              </a:ext>
            </a:extLst>
          </p:cNvPr>
          <p:cNvCxnSpPr/>
          <p:nvPr/>
        </p:nvCxnSpPr>
        <p:spPr>
          <a:xfrm>
            <a:off x="536563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5055179A-4711-E13E-32A6-AE0BDCAD4FE9}"/>
              </a:ext>
            </a:extLst>
          </p:cNvPr>
          <p:cNvCxnSpPr/>
          <p:nvPr/>
        </p:nvCxnSpPr>
        <p:spPr>
          <a:xfrm>
            <a:off x="593209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EB234303-BA98-08FC-E942-9D3C188C5413}"/>
              </a:ext>
            </a:extLst>
          </p:cNvPr>
          <p:cNvCxnSpPr/>
          <p:nvPr/>
        </p:nvCxnSpPr>
        <p:spPr>
          <a:xfrm>
            <a:off x="6507193"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D14D5BA7-7E09-4C38-C6C2-8FEAAD9F4EF1}"/>
              </a:ext>
            </a:extLst>
          </p:cNvPr>
          <p:cNvCxnSpPr/>
          <p:nvPr/>
        </p:nvCxnSpPr>
        <p:spPr>
          <a:xfrm>
            <a:off x="7082287"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06B245F8-0134-830C-F2F2-587286AC84B1}"/>
              </a:ext>
            </a:extLst>
          </p:cNvPr>
          <p:cNvCxnSpPr/>
          <p:nvPr/>
        </p:nvCxnSpPr>
        <p:spPr>
          <a:xfrm>
            <a:off x="765738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6448B9C-D8F8-CC29-C6FE-8458E3D1658E}"/>
              </a:ext>
            </a:extLst>
          </p:cNvPr>
          <p:cNvCxnSpPr/>
          <p:nvPr/>
        </p:nvCxnSpPr>
        <p:spPr>
          <a:xfrm>
            <a:off x="823247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4A434A0F-F192-5F19-BB2F-A52B17916565}"/>
              </a:ext>
            </a:extLst>
          </p:cNvPr>
          <p:cNvCxnSpPr/>
          <p:nvPr/>
        </p:nvCxnSpPr>
        <p:spPr>
          <a:xfrm>
            <a:off x="8807570"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A3026198-DA63-631B-64F8-0C2DEF46170F}"/>
              </a:ext>
            </a:extLst>
          </p:cNvPr>
          <p:cNvCxnSpPr>
            <a:cxnSpLocks/>
          </p:cNvCxnSpPr>
          <p:nvPr/>
        </p:nvCxnSpPr>
        <p:spPr>
          <a:xfrm flipH="1">
            <a:off x="2894162" y="4094671"/>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92F9DAB4-1EEC-4F3C-E0C3-916C36271E55}"/>
              </a:ext>
            </a:extLst>
          </p:cNvPr>
          <p:cNvCxnSpPr>
            <a:cxnSpLocks/>
          </p:cNvCxnSpPr>
          <p:nvPr/>
        </p:nvCxnSpPr>
        <p:spPr>
          <a:xfrm flipH="1">
            <a:off x="2891286" y="3556958"/>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5621DAA8-9BE6-E4E5-1E5D-8F6DD481BEDA}"/>
              </a:ext>
            </a:extLst>
          </p:cNvPr>
          <p:cNvCxnSpPr>
            <a:cxnSpLocks/>
          </p:cNvCxnSpPr>
          <p:nvPr/>
        </p:nvCxnSpPr>
        <p:spPr>
          <a:xfrm flipH="1">
            <a:off x="2902788" y="2967487"/>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F2DB0561-DD96-72F6-0356-FDBF9C9B6300}"/>
              </a:ext>
            </a:extLst>
          </p:cNvPr>
          <p:cNvCxnSpPr>
            <a:cxnSpLocks/>
          </p:cNvCxnSpPr>
          <p:nvPr/>
        </p:nvCxnSpPr>
        <p:spPr>
          <a:xfrm flipH="1">
            <a:off x="2899913" y="2369389"/>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966D57E6-67BD-6D74-D2D6-EB20321550FC}"/>
              </a:ext>
            </a:extLst>
          </p:cNvPr>
          <p:cNvSpPr txBox="1"/>
          <p:nvPr/>
        </p:nvSpPr>
        <p:spPr>
          <a:xfrm>
            <a:off x="1739661" y="2147977"/>
            <a:ext cx="460075" cy="369332"/>
          </a:xfrm>
          <a:prstGeom prst="rect">
            <a:avLst/>
          </a:prstGeom>
          <a:noFill/>
        </p:spPr>
        <p:txBody>
          <a:bodyPr wrap="square" rtlCol="0">
            <a:spAutoFit/>
          </a:bodyPr>
          <a:lstStyle/>
          <a:p>
            <a:r>
              <a:rPr lang="it-IT" dirty="0"/>
              <a:t>P4</a:t>
            </a:r>
          </a:p>
        </p:txBody>
      </p:sp>
      <p:sp>
        <p:nvSpPr>
          <p:cNvPr id="40" name="CasellaDiTesto 39">
            <a:extLst>
              <a:ext uri="{FF2B5EF4-FFF2-40B4-BE49-F238E27FC236}">
                <a16:creationId xmlns:a16="http://schemas.microsoft.com/office/drawing/2014/main" id="{93486CB5-4F4D-2B1B-C1A8-06D9185D68D7}"/>
              </a:ext>
            </a:extLst>
          </p:cNvPr>
          <p:cNvSpPr txBox="1"/>
          <p:nvPr/>
        </p:nvSpPr>
        <p:spPr>
          <a:xfrm>
            <a:off x="1735357" y="2677413"/>
            <a:ext cx="460075" cy="369332"/>
          </a:xfrm>
          <a:prstGeom prst="rect">
            <a:avLst/>
          </a:prstGeom>
          <a:noFill/>
        </p:spPr>
        <p:txBody>
          <a:bodyPr wrap="square" rtlCol="0">
            <a:spAutoFit/>
          </a:bodyPr>
          <a:lstStyle/>
          <a:p>
            <a:r>
              <a:rPr lang="it-IT" dirty="0"/>
              <a:t>P3</a:t>
            </a:r>
          </a:p>
        </p:txBody>
      </p:sp>
      <p:sp>
        <p:nvSpPr>
          <p:cNvPr id="41" name="CasellaDiTesto 40">
            <a:extLst>
              <a:ext uri="{FF2B5EF4-FFF2-40B4-BE49-F238E27FC236}">
                <a16:creationId xmlns:a16="http://schemas.microsoft.com/office/drawing/2014/main" id="{0A27E526-5C93-5249-D6B1-0944E6F8C14C}"/>
              </a:ext>
            </a:extLst>
          </p:cNvPr>
          <p:cNvSpPr txBox="1"/>
          <p:nvPr/>
        </p:nvSpPr>
        <p:spPr>
          <a:xfrm>
            <a:off x="1731767" y="3244334"/>
            <a:ext cx="460075" cy="369332"/>
          </a:xfrm>
          <a:prstGeom prst="rect">
            <a:avLst/>
          </a:prstGeom>
          <a:noFill/>
        </p:spPr>
        <p:txBody>
          <a:bodyPr wrap="square" rtlCol="0">
            <a:spAutoFit/>
          </a:bodyPr>
          <a:lstStyle/>
          <a:p>
            <a:r>
              <a:rPr lang="it-IT" dirty="0"/>
              <a:t>P2</a:t>
            </a:r>
          </a:p>
        </p:txBody>
      </p:sp>
      <p:sp>
        <p:nvSpPr>
          <p:cNvPr id="42" name="CasellaDiTesto 41">
            <a:extLst>
              <a:ext uri="{FF2B5EF4-FFF2-40B4-BE49-F238E27FC236}">
                <a16:creationId xmlns:a16="http://schemas.microsoft.com/office/drawing/2014/main" id="{B04666D4-117B-81AF-5A76-7D3B9926018B}"/>
              </a:ext>
            </a:extLst>
          </p:cNvPr>
          <p:cNvSpPr txBox="1"/>
          <p:nvPr/>
        </p:nvSpPr>
        <p:spPr>
          <a:xfrm>
            <a:off x="1758352" y="3836435"/>
            <a:ext cx="460075" cy="369332"/>
          </a:xfrm>
          <a:prstGeom prst="rect">
            <a:avLst/>
          </a:prstGeom>
          <a:noFill/>
        </p:spPr>
        <p:txBody>
          <a:bodyPr wrap="square" rtlCol="0">
            <a:spAutoFit/>
          </a:bodyPr>
          <a:lstStyle/>
          <a:p>
            <a:r>
              <a:rPr lang="it-IT" dirty="0"/>
              <a:t>P1</a:t>
            </a:r>
          </a:p>
        </p:txBody>
      </p:sp>
      <p:sp>
        <p:nvSpPr>
          <p:cNvPr id="43" name="CasellaDiTesto 42">
            <a:extLst>
              <a:ext uri="{FF2B5EF4-FFF2-40B4-BE49-F238E27FC236}">
                <a16:creationId xmlns:a16="http://schemas.microsoft.com/office/drawing/2014/main" id="{18263692-917E-3F52-581E-3614D9ECABBF}"/>
              </a:ext>
            </a:extLst>
          </p:cNvPr>
          <p:cNvSpPr txBox="1"/>
          <p:nvPr/>
        </p:nvSpPr>
        <p:spPr>
          <a:xfrm>
            <a:off x="3479321" y="4861314"/>
            <a:ext cx="301925" cy="369332"/>
          </a:xfrm>
          <a:prstGeom prst="rect">
            <a:avLst/>
          </a:prstGeom>
          <a:noFill/>
        </p:spPr>
        <p:txBody>
          <a:bodyPr wrap="square" rtlCol="0">
            <a:spAutoFit/>
          </a:bodyPr>
          <a:lstStyle/>
          <a:p>
            <a:r>
              <a:rPr lang="it-IT" dirty="0"/>
              <a:t>1</a:t>
            </a:r>
          </a:p>
        </p:txBody>
      </p:sp>
      <p:sp>
        <p:nvSpPr>
          <p:cNvPr id="44" name="CasellaDiTesto 43">
            <a:extLst>
              <a:ext uri="{FF2B5EF4-FFF2-40B4-BE49-F238E27FC236}">
                <a16:creationId xmlns:a16="http://schemas.microsoft.com/office/drawing/2014/main" id="{AE6F4EFF-5687-F58E-63AB-31CCC820733B}"/>
              </a:ext>
            </a:extLst>
          </p:cNvPr>
          <p:cNvSpPr txBox="1"/>
          <p:nvPr/>
        </p:nvSpPr>
        <p:spPr>
          <a:xfrm>
            <a:off x="4054416" y="4880964"/>
            <a:ext cx="270294" cy="369332"/>
          </a:xfrm>
          <a:prstGeom prst="rect">
            <a:avLst/>
          </a:prstGeom>
          <a:noFill/>
        </p:spPr>
        <p:txBody>
          <a:bodyPr wrap="square" rtlCol="0">
            <a:spAutoFit/>
          </a:bodyPr>
          <a:lstStyle/>
          <a:p>
            <a:r>
              <a:rPr lang="it-IT" dirty="0"/>
              <a:t>2</a:t>
            </a:r>
          </a:p>
        </p:txBody>
      </p:sp>
      <p:sp>
        <p:nvSpPr>
          <p:cNvPr id="45" name="CasellaDiTesto 44">
            <a:extLst>
              <a:ext uri="{FF2B5EF4-FFF2-40B4-BE49-F238E27FC236}">
                <a16:creationId xmlns:a16="http://schemas.microsoft.com/office/drawing/2014/main" id="{E353B10D-0685-94DA-EDF1-71D83DA0F463}"/>
              </a:ext>
            </a:extLst>
          </p:cNvPr>
          <p:cNvSpPr txBox="1"/>
          <p:nvPr/>
        </p:nvSpPr>
        <p:spPr>
          <a:xfrm>
            <a:off x="4621442" y="4861314"/>
            <a:ext cx="301926" cy="369332"/>
          </a:xfrm>
          <a:prstGeom prst="rect">
            <a:avLst/>
          </a:prstGeom>
          <a:noFill/>
        </p:spPr>
        <p:txBody>
          <a:bodyPr wrap="square" rtlCol="0">
            <a:spAutoFit/>
          </a:bodyPr>
          <a:lstStyle/>
          <a:p>
            <a:r>
              <a:rPr lang="it-IT" dirty="0"/>
              <a:t>3</a:t>
            </a:r>
          </a:p>
        </p:txBody>
      </p:sp>
      <p:sp>
        <p:nvSpPr>
          <p:cNvPr id="46" name="CasellaDiTesto 45">
            <a:extLst>
              <a:ext uri="{FF2B5EF4-FFF2-40B4-BE49-F238E27FC236}">
                <a16:creationId xmlns:a16="http://schemas.microsoft.com/office/drawing/2014/main" id="{429860FE-3FE3-4A4D-CE42-D8B682B3984A}"/>
              </a:ext>
            </a:extLst>
          </p:cNvPr>
          <p:cNvSpPr txBox="1"/>
          <p:nvPr/>
        </p:nvSpPr>
        <p:spPr>
          <a:xfrm>
            <a:off x="5195973" y="4873741"/>
            <a:ext cx="301927" cy="369332"/>
          </a:xfrm>
          <a:prstGeom prst="rect">
            <a:avLst/>
          </a:prstGeom>
          <a:noFill/>
        </p:spPr>
        <p:txBody>
          <a:bodyPr wrap="square" rtlCol="0">
            <a:spAutoFit/>
          </a:bodyPr>
          <a:lstStyle/>
          <a:p>
            <a:r>
              <a:rPr lang="it-IT" dirty="0"/>
              <a:t>4</a:t>
            </a:r>
          </a:p>
        </p:txBody>
      </p:sp>
      <p:sp>
        <p:nvSpPr>
          <p:cNvPr id="47" name="CasellaDiTesto 46">
            <a:extLst>
              <a:ext uri="{FF2B5EF4-FFF2-40B4-BE49-F238E27FC236}">
                <a16:creationId xmlns:a16="http://schemas.microsoft.com/office/drawing/2014/main" id="{411F4936-2330-CAE5-8388-FF99DF77DE7A}"/>
              </a:ext>
            </a:extLst>
          </p:cNvPr>
          <p:cNvSpPr txBox="1"/>
          <p:nvPr/>
        </p:nvSpPr>
        <p:spPr>
          <a:xfrm>
            <a:off x="5778521" y="4853864"/>
            <a:ext cx="314604" cy="369332"/>
          </a:xfrm>
          <a:prstGeom prst="rect">
            <a:avLst/>
          </a:prstGeom>
          <a:noFill/>
        </p:spPr>
        <p:txBody>
          <a:bodyPr wrap="square" rtlCol="0">
            <a:spAutoFit/>
          </a:bodyPr>
          <a:lstStyle/>
          <a:p>
            <a:r>
              <a:rPr lang="it-IT" dirty="0"/>
              <a:t>5</a:t>
            </a:r>
          </a:p>
        </p:txBody>
      </p:sp>
      <p:sp>
        <p:nvSpPr>
          <p:cNvPr id="48" name="CasellaDiTesto 47">
            <a:extLst>
              <a:ext uri="{FF2B5EF4-FFF2-40B4-BE49-F238E27FC236}">
                <a16:creationId xmlns:a16="http://schemas.microsoft.com/office/drawing/2014/main" id="{441E39FA-F8B5-FFC3-B520-F04CD3451EEC}"/>
              </a:ext>
            </a:extLst>
          </p:cNvPr>
          <p:cNvSpPr txBox="1"/>
          <p:nvPr/>
        </p:nvSpPr>
        <p:spPr>
          <a:xfrm>
            <a:off x="6363923" y="4849316"/>
            <a:ext cx="325544" cy="369332"/>
          </a:xfrm>
          <a:prstGeom prst="rect">
            <a:avLst/>
          </a:prstGeom>
          <a:noFill/>
        </p:spPr>
        <p:txBody>
          <a:bodyPr wrap="square" rtlCol="0">
            <a:spAutoFit/>
          </a:bodyPr>
          <a:lstStyle/>
          <a:p>
            <a:r>
              <a:rPr lang="it-IT" dirty="0"/>
              <a:t>6</a:t>
            </a:r>
          </a:p>
        </p:txBody>
      </p:sp>
      <p:sp>
        <p:nvSpPr>
          <p:cNvPr id="49" name="CasellaDiTesto 48">
            <a:extLst>
              <a:ext uri="{FF2B5EF4-FFF2-40B4-BE49-F238E27FC236}">
                <a16:creationId xmlns:a16="http://schemas.microsoft.com/office/drawing/2014/main" id="{ED968647-2C5C-D2C5-EE31-8B6B4888659F}"/>
              </a:ext>
            </a:extLst>
          </p:cNvPr>
          <p:cNvSpPr txBox="1"/>
          <p:nvPr/>
        </p:nvSpPr>
        <p:spPr>
          <a:xfrm>
            <a:off x="6913215" y="4844824"/>
            <a:ext cx="325544" cy="369332"/>
          </a:xfrm>
          <a:prstGeom prst="rect">
            <a:avLst/>
          </a:prstGeom>
          <a:noFill/>
        </p:spPr>
        <p:txBody>
          <a:bodyPr wrap="square" rtlCol="0">
            <a:spAutoFit/>
          </a:bodyPr>
          <a:lstStyle/>
          <a:p>
            <a:r>
              <a:rPr lang="it-IT" dirty="0"/>
              <a:t>7</a:t>
            </a:r>
          </a:p>
        </p:txBody>
      </p:sp>
      <p:sp>
        <p:nvSpPr>
          <p:cNvPr id="50" name="CasellaDiTesto 49">
            <a:extLst>
              <a:ext uri="{FF2B5EF4-FFF2-40B4-BE49-F238E27FC236}">
                <a16:creationId xmlns:a16="http://schemas.microsoft.com/office/drawing/2014/main" id="{FF90235E-2B31-365F-FCC7-6FBF1650BBD9}"/>
              </a:ext>
            </a:extLst>
          </p:cNvPr>
          <p:cNvSpPr txBox="1"/>
          <p:nvPr/>
        </p:nvSpPr>
        <p:spPr>
          <a:xfrm>
            <a:off x="7509208" y="4851897"/>
            <a:ext cx="314605" cy="369332"/>
          </a:xfrm>
          <a:prstGeom prst="rect">
            <a:avLst/>
          </a:prstGeom>
          <a:noFill/>
        </p:spPr>
        <p:txBody>
          <a:bodyPr wrap="square" rtlCol="0">
            <a:spAutoFit/>
          </a:bodyPr>
          <a:lstStyle/>
          <a:p>
            <a:r>
              <a:rPr lang="it-IT" dirty="0"/>
              <a:t>8</a:t>
            </a:r>
          </a:p>
        </p:txBody>
      </p:sp>
      <p:sp>
        <p:nvSpPr>
          <p:cNvPr id="51" name="CasellaDiTesto 50">
            <a:extLst>
              <a:ext uri="{FF2B5EF4-FFF2-40B4-BE49-F238E27FC236}">
                <a16:creationId xmlns:a16="http://schemas.microsoft.com/office/drawing/2014/main" id="{81017033-2A58-EABF-1724-D1C6CB5B306B}"/>
              </a:ext>
            </a:extLst>
          </p:cNvPr>
          <p:cNvSpPr txBox="1"/>
          <p:nvPr/>
        </p:nvSpPr>
        <p:spPr>
          <a:xfrm>
            <a:off x="8090400" y="4850493"/>
            <a:ext cx="314605" cy="369332"/>
          </a:xfrm>
          <a:prstGeom prst="rect">
            <a:avLst/>
          </a:prstGeom>
          <a:noFill/>
        </p:spPr>
        <p:txBody>
          <a:bodyPr wrap="square" rtlCol="0">
            <a:spAutoFit/>
          </a:bodyPr>
          <a:lstStyle/>
          <a:p>
            <a:r>
              <a:rPr lang="it-IT" dirty="0"/>
              <a:t>9</a:t>
            </a:r>
          </a:p>
        </p:txBody>
      </p:sp>
      <p:sp>
        <p:nvSpPr>
          <p:cNvPr id="52" name="CasellaDiTesto 51">
            <a:extLst>
              <a:ext uri="{FF2B5EF4-FFF2-40B4-BE49-F238E27FC236}">
                <a16:creationId xmlns:a16="http://schemas.microsoft.com/office/drawing/2014/main" id="{A7DE74CF-0D4F-7197-86A8-59D9BBA6519B}"/>
              </a:ext>
            </a:extLst>
          </p:cNvPr>
          <p:cNvSpPr txBox="1"/>
          <p:nvPr/>
        </p:nvSpPr>
        <p:spPr>
          <a:xfrm>
            <a:off x="8599420" y="4838015"/>
            <a:ext cx="460075" cy="369332"/>
          </a:xfrm>
          <a:prstGeom prst="rect">
            <a:avLst/>
          </a:prstGeom>
          <a:noFill/>
        </p:spPr>
        <p:txBody>
          <a:bodyPr wrap="square" rtlCol="0">
            <a:spAutoFit/>
          </a:bodyPr>
          <a:lstStyle/>
          <a:p>
            <a:r>
              <a:rPr lang="it-IT" dirty="0"/>
              <a:t>10</a:t>
            </a:r>
          </a:p>
        </p:txBody>
      </p:sp>
      <p:sp>
        <p:nvSpPr>
          <p:cNvPr id="53" name="Rettangolo 52">
            <a:extLst>
              <a:ext uri="{FF2B5EF4-FFF2-40B4-BE49-F238E27FC236}">
                <a16:creationId xmlns:a16="http://schemas.microsoft.com/office/drawing/2014/main" id="{3019EC73-FE8E-9301-887F-4262B0FDBCE2}"/>
              </a:ext>
            </a:extLst>
          </p:cNvPr>
          <p:cNvSpPr/>
          <p:nvPr/>
        </p:nvSpPr>
        <p:spPr>
          <a:xfrm>
            <a:off x="3141455" y="3836435"/>
            <a:ext cx="1608823"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CCC8D943-161F-67C9-5960-F6B48BE7C6FE}"/>
              </a:ext>
            </a:extLst>
          </p:cNvPr>
          <p:cNvSpPr/>
          <p:nvPr/>
        </p:nvSpPr>
        <p:spPr>
          <a:xfrm>
            <a:off x="4750279" y="3838825"/>
            <a:ext cx="1181820"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6AEC13A7-00BE-79F1-B28F-7F4561EB7FFB}"/>
              </a:ext>
            </a:extLst>
          </p:cNvPr>
          <p:cNvSpPr/>
          <p:nvPr/>
        </p:nvSpPr>
        <p:spPr>
          <a:xfrm>
            <a:off x="5937851" y="3838824"/>
            <a:ext cx="580844"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a:extLst>
              <a:ext uri="{FF2B5EF4-FFF2-40B4-BE49-F238E27FC236}">
                <a16:creationId xmlns:a16="http://schemas.microsoft.com/office/drawing/2014/main" id="{DB42E1AA-5482-489A-1ECE-F2D8C1F8172B}"/>
              </a:ext>
            </a:extLst>
          </p:cNvPr>
          <p:cNvSpPr/>
          <p:nvPr/>
        </p:nvSpPr>
        <p:spPr>
          <a:xfrm>
            <a:off x="6518696" y="3299376"/>
            <a:ext cx="1138686"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FDEA9B62-36FB-75B2-0016-C0C7A989375C}"/>
              </a:ext>
            </a:extLst>
          </p:cNvPr>
          <p:cNvSpPr/>
          <p:nvPr/>
        </p:nvSpPr>
        <p:spPr>
          <a:xfrm>
            <a:off x="7666510" y="3294703"/>
            <a:ext cx="565965"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AC4E10F2-A205-4D1A-D6BE-B64938527192}"/>
              </a:ext>
            </a:extLst>
          </p:cNvPr>
          <p:cNvSpPr/>
          <p:nvPr/>
        </p:nvSpPr>
        <p:spPr>
          <a:xfrm>
            <a:off x="8241603" y="2767842"/>
            <a:ext cx="580844"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diritto 58">
            <a:extLst>
              <a:ext uri="{FF2B5EF4-FFF2-40B4-BE49-F238E27FC236}">
                <a16:creationId xmlns:a16="http://schemas.microsoft.com/office/drawing/2014/main" id="{AE3A3802-D6EB-32A9-C987-AA77A75E2B1A}"/>
              </a:ext>
            </a:extLst>
          </p:cNvPr>
          <p:cNvCxnSpPr/>
          <p:nvPr/>
        </p:nvCxnSpPr>
        <p:spPr>
          <a:xfrm>
            <a:off x="935678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AD882BDE-9934-4C55-9222-505F26BEAE33}"/>
              </a:ext>
            </a:extLst>
          </p:cNvPr>
          <p:cNvCxnSpPr/>
          <p:nvPr/>
        </p:nvCxnSpPr>
        <p:spPr>
          <a:xfrm>
            <a:off x="993187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7255573A-2339-4A7B-989A-355868693BE7}"/>
              </a:ext>
            </a:extLst>
          </p:cNvPr>
          <p:cNvCxnSpPr>
            <a:cxnSpLocks/>
          </p:cNvCxnSpPr>
          <p:nvPr/>
        </p:nvCxnSpPr>
        <p:spPr>
          <a:xfrm>
            <a:off x="10441858" y="4623758"/>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95EF6EA5-AB6B-8109-00A2-AE3A43E3200B}"/>
              </a:ext>
            </a:extLst>
          </p:cNvPr>
          <p:cNvCxnSpPr>
            <a:cxnSpLocks/>
          </p:cNvCxnSpPr>
          <p:nvPr/>
        </p:nvCxnSpPr>
        <p:spPr>
          <a:xfrm>
            <a:off x="11021961" y="4635260"/>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2318BE6E-B916-3C60-2FBE-2BA28B0371D1}"/>
              </a:ext>
            </a:extLst>
          </p:cNvPr>
          <p:cNvCxnSpPr>
            <a:cxnSpLocks/>
          </p:cNvCxnSpPr>
          <p:nvPr/>
        </p:nvCxnSpPr>
        <p:spPr>
          <a:xfrm>
            <a:off x="11616813" y="4646762"/>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14745423-00B1-6D8C-15B6-A606B81D0825}"/>
              </a:ext>
            </a:extLst>
          </p:cNvPr>
          <p:cNvSpPr txBox="1"/>
          <p:nvPr/>
        </p:nvSpPr>
        <p:spPr>
          <a:xfrm>
            <a:off x="9155639" y="4823500"/>
            <a:ext cx="460075" cy="369332"/>
          </a:xfrm>
          <a:prstGeom prst="rect">
            <a:avLst/>
          </a:prstGeom>
          <a:noFill/>
        </p:spPr>
        <p:txBody>
          <a:bodyPr wrap="square" rtlCol="0">
            <a:spAutoFit/>
          </a:bodyPr>
          <a:lstStyle/>
          <a:p>
            <a:r>
              <a:rPr lang="it-IT" dirty="0"/>
              <a:t>11</a:t>
            </a:r>
          </a:p>
        </p:txBody>
      </p:sp>
      <p:sp>
        <p:nvSpPr>
          <p:cNvPr id="68" name="CasellaDiTesto 67">
            <a:extLst>
              <a:ext uri="{FF2B5EF4-FFF2-40B4-BE49-F238E27FC236}">
                <a16:creationId xmlns:a16="http://schemas.microsoft.com/office/drawing/2014/main" id="{0DF2F0AD-9042-3421-68C6-6BD1593ACECD}"/>
              </a:ext>
            </a:extLst>
          </p:cNvPr>
          <p:cNvSpPr txBox="1"/>
          <p:nvPr/>
        </p:nvSpPr>
        <p:spPr>
          <a:xfrm>
            <a:off x="9701841" y="4829113"/>
            <a:ext cx="460075" cy="369332"/>
          </a:xfrm>
          <a:prstGeom prst="rect">
            <a:avLst/>
          </a:prstGeom>
          <a:noFill/>
        </p:spPr>
        <p:txBody>
          <a:bodyPr wrap="square" rtlCol="0">
            <a:spAutoFit/>
          </a:bodyPr>
          <a:lstStyle/>
          <a:p>
            <a:r>
              <a:rPr lang="it-IT" dirty="0"/>
              <a:t>12</a:t>
            </a:r>
          </a:p>
        </p:txBody>
      </p:sp>
      <p:sp>
        <p:nvSpPr>
          <p:cNvPr id="69" name="CasellaDiTesto 68">
            <a:extLst>
              <a:ext uri="{FF2B5EF4-FFF2-40B4-BE49-F238E27FC236}">
                <a16:creationId xmlns:a16="http://schemas.microsoft.com/office/drawing/2014/main" id="{D7DD008B-330F-50E8-5494-37ABC44C3606}"/>
              </a:ext>
            </a:extLst>
          </p:cNvPr>
          <p:cNvSpPr txBox="1"/>
          <p:nvPr/>
        </p:nvSpPr>
        <p:spPr>
          <a:xfrm>
            <a:off x="10228189" y="4833668"/>
            <a:ext cx="460075" cy="369332"/>
          </a:xfrm>
          <a:prstGeom prst="rect">
            <a:avLst/>
          </a:prstGeom>
          <a:noFill/>
        </p:spPr>
        <p:txBody>
          <a:bodyPr wrap="square" rtlCol="0">
            <a:spAutoFit/>
          </a:bodyPr>
          <a:lstStyle/>
          <a:p>
            <a:r>
              <a:rPr lang="it-IT" dirty="0"/>
              <a:t>13</a:t>
            </a:r>
          </a:p>
        </p:txBody>
      </p:sp>
      <p:sp>
        <p:nvSpPr>
          <p:cNvPr id="70" name="CasellaDiTesto 69">
            <a:extLst>
              <a:ext uri="{FF2B5EF4-FFF2-40B4-BE49-F238E27FC236}">
                <a16:creationId xmlns:a16="http://schemas.microsoft.com/office/drawing/2014/main" id="{B8A55C8B-2A0F-BA3F-F64D-163C9A509738}"/>
              </a:ext>
            </a:extLst>
          </p:cNvPr>
          <p:cNvSpPr txBox="1"/>
          <p:nvPr/>
        </p:nvSpPr>
        <p:spPr>
          <a:xfrm>
            <a:off x="10791923" y="4833668"/>
            <a:ext cx="460075" cy="369332"/>
          </a:xfrm>
          <a:prstGeom prst="rect">
            <a:avLst/>
          </a:prstGeom>
          <a:noFill/>
        </p:spPr>
        <p:txBody>
          <a:bodyPr wrap="square" rtlCol="0">
            <a:spAutoFit/>
          </a:bodyPr>
          <a:lstStyle/>
          <a:p>
            <a:r>
              <a:rPr lang="it-IT" dirty="0"/>
              <a:t>14</a:t>
            </a:r>
          </a:p>
        </p:txBody>
      </p:sp>
      <p:sp>
        <p:nvSpPr>
          <p:cNvPr id="71" name="CasellaDiTesto 70">
            <a:extLst>
              <a:ext uri="{FF2B5EF4-FFF2-40B4-BE49-F238E27FC236}">
                <a16:creationId xmlns:a16="http://schemas.microsoft.com/office/drawing/2014/main" id="{D05F2A40-E9FF-AA27-A924-F04B5D4561A0}"/>
              </a:ext>
            </a:extLst>
          </p:cNvPr>
          <p:cNvSpPr txBox="1"/>
          <p:nvPr/>
        </p:nvSpPr>
        <p:spPr>
          <a:xfrm>
            <a:off x="11401885" y="4833668"/>
            <a:ext cx="460075" cy="369332"/>
          </a:xfrm>
          <a:prstGeom prst="rect">
            <a:avLst/>
          </a:prstGeom>
          <a:noFill/>
        </p:spPr>
        <p:txBody>
          <a:bodyPr wrap="square" rtlCol="0">
            <a:spAutoFit/>
          </a:bodyPr>
          <a:lstStyle/>
          <a:p>
            <a:r>
              <a:rPr lang="it-IT" dirty="0"/>
              <a:t>15</a:t>
            </a:r>
          </a:p>
        </p:txBody>
      </p:sp>
      <p:sp>
        <p:nvSpPr>
          <p:cNvPr id="72" name="Rettangolo 71">
            <a:extLst>
              <a:ext uri="{FF2B5EF4-FFF2-40B4-BE49-F238E27FC236}">
                <a16:creationId xmlns:a16="http://schemas.microsoft.com/office/drawing/2014/main" id="{EBFDF4B5-91EB-F0F6-F048-582B88385704}"/>
              </a:ext>
            </a:extLst>
          </p:cNvPr>
          <p:cNvSpPr/>
          <p:nvPr/>
        </p:nvSpPr>
        <p:spPr>
          <a:xfrm>
            <a:off x="8822447" y="2247639"/>
            <a:ext cx="2153502"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52F3C879-C4FF-727A-858B-2A77AE9D3165}"/>
              </a:ext>
            </a:extLst>
          </p:cNvPr>
          <p:cNvSpPr/>
          <p:nvPr/>
        </p:nvSpPr>
        <p:spPr>
          <a:xfrm>
            <a:off x="10969015" y="2243333"/>
            <a:ext cx="565965"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D2DAF9F0-E395-CF11-6959-398CB23FC1BB}"/>
              </a:ext>
            </a:extLst>
          </p:cNvPr>
          <p:cNvSpPr/>
          <p:nvPr/>
        </p:nvSpPr>
        <p:spPr>
          <a:xfrm>
            <a:off x="3714875" y="946289"/>
            <a:ext cx="198878" cy="25088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CasellaDiTesto 74">
            <a:extLst>
              <a:ext uri="{FF2B5EF4-FFF2-40B4-BE49-F238E27FC236}">
                <a16:creationId xmlns:a16="http://schemas.microsoft.com/office/drawing/2014/main" id="{314CD79B-0BA2-0E4E-95E8-B34ADBFA9329}"/>
              </a:ext>
            </a:extLst>
          </p:cNvPr>
          <p:cNvSpPr txBox="1"/>
          <p:nvPr/>
        </p:nvSpPr>
        <p:spPr>
          <a:xfrm>
            <a:off x="3967553" y="944459"/>
            <a:ext cx="1443484" cy="261610"/>
          </a:xfrm>
          <a:prstGeom prst="rect">
            <a:avLst/>
          </a:prstGeom>
          <a:noFill/>
        </p:spPr>
        <p:txBody>
          <a:bodyPr wrap="square" rtlCol="0">
            <a:spAutoFit/>
          </a:bodyPr>
          <a:lstStyle/>
          <a:p>
            <a:r>
              <a:rPr lang="it-IT" sz="1100" dirty="0"/>
              <a:t>Tempo Utilizzo CPU</a:t>
            </a:r>
          </a:p>
        </p:txBody>
      </p:sp>
      <p:sp>
        <p:nvSpPr>
          <p:cNvPr id="76" name="CasellaDiTesto 75">
            <a:extLst>
              <a:ext uri="{FF2B5EF4-FFF2-40B4-BE49-F238E27FC236}">
                <a16:creationId xmlns:a16="http://schemas.microsoft.com/office/drawing/2014/main" id="{0DBEF9B2-BB01-38D2-0C8A-87E7A99CCA9F}"/>
              </a:ext>
            </a:extLst>
          </p:cNvPr>
          <p:cNvSpPr txBox="1"/>
          <p:nvPr/>
        </p:nvSpPr>
        <p:spPr>
          <a:xfrm>
            <a:off x="10373146" y="964500"/>
            <a:ext cx="1105737" cy="261610"/>
          </a:xfrm>
          <a:prstGeom prst="rect">
            <a:avLst/>
          </a:prstGeom>
          <a:noFill/>
        </p:spPr>
        <p:txBody>
          <a:bodyPr wrap="square" rtlCol="0">
            <a:spAutoFit/>
          </a:bodyPr>
          <a:lstStyle/>
          <a:p>
            <a:r>
              <a:rPr lang="it-IT" sz="1100" dirty="0"/>
              <a:t>Mono-</a:t>
            </a:r>
            <a:r>
              <a:rPr lang="it-IT" sz="1100" dirty="0" err="1"/>
              <a:t>Tasking</a:t>
            </a:r>
            <a:endParaRPr lang="it-IT" sz="1100" dirty="0"/>
          </a:p>
        </p:txBody>
      </p:sp>
      <p:sp>
        <p:nvSpPr>
          <p:cNvPr id="77" name="Rettangolo 76">
            <a:extLst>
              <a:ext uri="{FF2B5EF4-FFF2-40B4-BE49-F238E27FC236}">
                <a16:creationId xmlns:a16="http://schemas.microsoft.com/office/drawing/2014/main" id="{196A9A65-A347-8431-C420-FDA299C22B14}"/>
              </a:ext>
            </a:extLst>
          </p:cNvPr>
          <p:cNvSpPr/>
          <p:nvPr/>
        </p:nvSpPr>
        <p:spPr>
          <a:xfrm>
            <a:off x="5527859" y="941678"/>
            <a:ext cx="198878" cy="25088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CasellaDiTesto 77">
            <a:extLst>
              <a:ext uri="{FF2B5EF4-FFF2-40B4-BE49-F238E27FC236}">
                <a16:creationId xmlns:a16="http://schemas.microsoft.com/office/drawing/2014/main" id="{DE891D7F-E3D6-A733-CCD3-909B33210025}"/>
              </a:ext>
            </a:extLst>
          </p:cNvPr>
          <p:cNvSpPr txBox="1"/>
          <p:nvPr/>
        </p:nvSpPr>
        <p:spPr>
          <a:xfrm>
            <a:off x="5738575" y="935015"/>
            <a:ext cx="2105721" cy="261610"/>
          </a:xfrm>
          <a:prstGeom prst="rect">
            <a:avLst/>
          </a:prstGeom>
          <a:noFill/>
        </p:spPr>
        <p:txBody>
          <a:bodyPr wrap="square" rtlCol="0">
            <a:spAutoFit/>
          </a:bodyPr>
          <a:lstStyle/>
          <a:p>
            <a:r>
              <a:rPr lang="it-IT" sz="1100" dirty="0"/>
              <a:t>Tempo Attesa Eventi Esterni</a:t>
            </a:r>
          </a:p>
        </p:txBody>
      </p:sp>
    </p:spTree>
    <p:extLst>
      <p:ext uri="{BB962C8B-B14F-4D97-AF65-F5344CB8AC3E}">
        <p14:creationId xmlns:p14="http://schemas.microsoft.com/office/powerpoint/2010/main" val="110983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35F48D5-7229-2925-1407-8DC87E896373}"/>
              </a:ext>
            </a:extLst>
          </p:cNvPr>
          <p:cNvSpPr txBox="1"/>
          <p:nvPr/>
        </p:nvSpPr>
        <p:spPr>
          <a:xfrm>
            <a:off x="643467" y="130415"/>
            <a:ext cx="2082316" cy="369332"/>
          </a:xfrm>
          <a:prstGeom prst="rect">
            <a:avLst/>
          </a:prstGeom>
          <a:noFill/>
        </p:spPr>
        <p:txBody>
          <a:bodyPr wrap="square" rtlCol="0">
            <a:spAutoFit/>
          </a:bodyPr>
          <a:lstStyle/>
          <a:p>
            <a:r>
              <a:rPr lang="it-IT" b="1" i="1" u="sng" dirty="0">
                <a:solidFill>
                  <a:schemeClr val="bg1"/>
                </a:solidFill>
              </a:rPr>
              <a:t>ESERCIZIO S3/L1</a:t>
            </a:r>
          </a:p>
        </p:txBody>
      </p:sp>
      <p:sp>
        <p:nvSpPr>
          <p:cNvPr id="3" name="CasellaDiTesto 2">
            <a:extLst>
              <a:ext uri="{FF2B5EF4-FFF2-40B4-BE49-F238E27FC236}">
                <a16:creationId xmlns:a16="http://schemas.microsoft.com/office/drawing/2014/main" id="{21E97FEF-D84D-9DE8-2F6B-5F45062D56AA}"/>
              </a:ext>
            </a:extLst>
          </p:cNvPr>
          <p:cNvSpPr txBox="1"/>
          <p:nvPr/>
        </p:nvSpPr>
        <p:spPr>
          <a:xfrm>
            <a:off x="1802674" y="1638341"/>
            <a:ext cx="8125097" cy="4401205"/>
          </a:xfrm>
          <a:prstGeom prst="rect">
            <a:avLst/>
          </a:prstGeom>
          <a:noFill/>
        </p:spPr>
        <p:txBody>
          <a:bodyPr wrap="square" rtlCol="0">
            <a:spAutoFit/>
          </a:bodyPr>
          <a:lstStyle/>
          <a:p>
            <a:pPr algn="ctr"/>
            <a:r>
              <a:rPr lang="it-IT" sz="2800" dirty="0">
                <a:solidFill>
                  <a:schemeClr val="bg1"/>
                </a:solidFill>
              </a:rPr>
              <a:t>I sistemi operativi che gestiscono l’esecuzione di un solo programma per volta sono detti mono-</a:t>
            </a:r>
            <a:r>
              <a:rPr lang="it-IT" sz="2800" dirty="0" err="1">
                <a:solidFill>
                  <a:schemeClr val="bg1"/>
                </a:solidFill>
              </a:rPr>
              <a:t>tasking</a:t>
            </a:r>
            <a:r>
              <a:rPr lang="it-IT" sz="2800" dirty="0">
                <a:solidFill>
                  <a:schemeClr val="bg1"/>
                </a:solidFill>
              </a:rPr>
              <a:t>. Nei sistemi mono-</a:t>
            </a:r>
            <a:r>
              <a:rPr lang="it-IT" sz="2800" dirty="0" err="1">
                <a:solidFill>
                  <a:schemeClr val="bg1"/>
                </a:solidFill>
              </a:rPr>
              <a:t>tasking</a:t>
            </a:r>
            <a:r>
              <a:rPr lang="it-IT" sz="2800" dirty="0">
                <a:solidFill>
                  <a:schemeClr val="bg1"/>
                </a:solidFill>
              </a:rPr>
              <a:t>, non è possibile sospendere l’esecuzione di un programma per assegnare la CPU ad un altro programma. Risultano, però, essere abbastanza inefficienti.</a:t>
            </a:r>
          </a:p>
          <a:p>
            <a:pPr algn="ctr"/>
            <a:r>
              <a:rPr lang="it-IT" sz="2800" dirty="0">
                <a:solidFill>
                  <a:schemeClr val="bg1"/>
                </a:solidFill>
              </a:rPr>
              <a:t>L’inefficienza dei sistemi mono-</a:t>
            </a:r>
            <a:r>
              <a:rPr lang="it-IT" sz="2800" dirty="0" err="1">
                <a:solidFill>
                  <a:schemeClr val="bg1"/>
                </a:solidFill>
              </a:rPr>
              <a:t>tasking</a:t>
            </a:r>
            <a:r>
              <a:rPr lang="it-IT" sz="2800" dirty="0">
                <a:solidFill>
                  <a:schemeClr val="bg1"/>
                </a:solidFill>
              </a:rPr>
              <a:t>, sta nel fatto che la CPU passa una percentuale non trascurabile del suo tempo in attesa di eventi esterni, senza compiere nessuna azione. </a:t>
            </a:r>
          </a:p>
        </p:txBody>
      </p:sp>
    </p:spTree>
    <p:extLst>
      <p:ext uri="{BB962C8B-B14F-4D97-AF65-F5344CB8AC3E}">
        <p14:creationId xmlns:p14="http://schemas.microsoft.com/office/powerpoint/2010/main" val="50743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91AB4F19-1C94-E9CF-AF2A-BA4DAAA04EC5}"/>
              </a:ext>
            </a:extLst>
          </p:cNvPr>
          <p:cNvSpPr txBox="1"/>
          <p:nvPr/>
        </p:nvSpPr>
        <p:spPr>
          <a:xfrm>
            <a:off x="643467" y="130415"/>
            <a:ext cx="3926462" cy="369332"/>
          </a:xfrm>
          <a:prstGeom prst="rect">
            <a:avLst/>
          </a:prstGeom>
          <a:noFill/>
        </p:spPr>
        <p:txBody>
          <a:bodyPr wrap="square" rtlCol="0">
            <a:spAutoFit/>
          </a:bodyPr>
          <a:lstStyle/>
          <a:p>
            <a:r>
              <a:rPr lang="it-IT" b="1" i="1" u="sng" dirty="0">
                <a:solidFill>
                  <a:schemeClr val="bg1"/>
                </a:solidFill>
              </a:rPr>
              <a:t>ESERCIZIO S3/L1</a:t>
            </a:r>
          </a:p>
        </p:txBody>
      </p:sp>
      <p:sp>
        <p:nvSpPr>
          <p:cNvPr id="3" name="Rettangolo 2">
            <a:extLst>
              <a:ext uri="{FF2B5EF4-FFF2-40B4-BE49-F238E27FC236}">
                <a16:creationId xmlns:a16="http://schemas.microsoft.com/office/drawing/2014/main" id="{783B86F5-C467-C380-88DD-581EFAFF0B35}"/>
              </a:ext>
            </a:extLst>
          </p:cNvPr>
          <p:cNvSpPr/>
          <p:nvPr/>
        </p:nvSpPr>
        <p:spPr>
          <a:xfrm>
            <a:off x="713117" y="845389"/>
            <a:ext cx="11363863" cy="54029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C5A27DC0-E924-AD36-32A6-7F4F3818D4B7}"/>
              </a:ext>
            </a:extLst>
          </p:cNvPr>
          <p:cNvCxnSpPr>
            <a:cxnSpLocks/>
          </p:cNvCxnSpPr>
          <p:nvPr/>
        </p:nvCxnSpPr>
        <p:spPr>
          <a:xfrm flipH="1" flipV="1">
            <a:off x="3010619" y="845389"/>
            <a:ext cx="11503" cy="525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58375CE4-1BA4-B5B1-0129-EA07411BD3F0}"/>
              </a:ext>
            </a:extLst>
          </p:cNvPr>
          <p:cNvCxnSpPr>
            <a:cxnSpLocks/>
          </p:cNvCxnSpPr>
          <p:nvPr/>
        </p:nvCxnSpPr>
        <p:spPr>
          <a:xfrm>
            <a:off x="1794295" y="4701396"/>
            <a:ext cx="101666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7A8840F-E7D5-E339-710E-80A10535E3EE}"/>
              </a:ext>
            </a:extLst>
          </p:cNvPr>
          <p:cNvSpPr txBox="1"/>
          <p:nvPr/>
        </p:nvSpPr>
        <p:spPr>
          <a:xfrm>
            <a:off x="888521" y="983411"/>
            <a:ext cx="905774" cy="307777"/>
          </a:xfrm>
          <a:prstGeom prst="rect">
            <a:avLst/>
          </a:prstGeom>
          <a:noFill/>
        </p:spPr>
        <p:txBody>
          <a:bodyPr wrap="square" rtlCol="0">
            <a:spAutoFit/>
          </a:bodyPr>
          <a:lstStyle/>
          <a:p>
            <a:r>
              <a:rPr lang="it-IT" sz="1400" dirty="0"/>
              <a:t>Processi</a:t>
            </a:r>
          </a:p>
        </p:txBody>
      </p:sp>
      <p:sp>
        <p:nvSpPr>
          <p:cNvPr id="14" name="CasellaDiTesto 13">
            <a:extLst>
              <a:ext uri="{FF2B5EF4-FFF2-40B4-BE49-F238E27FC236}">
                <a16:creationId xmlns:a16="http://schemas.microsoft.com/office/drawing/2014/main" id="{EE20047B-BE8F-3013-BD71-2A62115400DA}"/>
              </a:ext>
            </a:extLst>
          </p:cNvPr>
          <p:cNvSpPr txBox="1"/>
          <p:nvPr/>
        </p:nvSpPr>
        <p:spPr>
          <a:xfrm>
            <a:off x="10015268" y="5301713"/>
            <a:ext cx="905774" cy="307777"/>
          </a:xfrm>
          <a:prstGeom prst="rect">
            <a:avLst/>
          </a:prstGeom>
          <a:noFill/>
        </p:spPr>
        <p:txBody>
          <a:bodyPr wrap="square" rtlCol="0">
            <a:spAutoFit/>
          </a:bodyPr>
          <a:lstStyle/>
          <a:p>
            <a:r>
              <a:rPr lang="it-IT" sz="1400" dirty="0"/>
              <a:t>Tempo</a:t>
            </a:r>
          </a:p>
        </p:txBody>
      </p:sp>
      <p:cxnSp>
        <p:nvCxnSpPr>
          <p:cNvPr id="16" name="Connettore diritto 15">
            <a:extLst>
              <a:ext uri="{FF2B5EF4-FFF2-40B4-BE49-F238E27FC236}">
                <a16:creationId xmlns:a16="http://schemas.microsoft.com/office/drawing/2014/main" id="{14070B7F-1EE6-4C34-A245-DBBDDD1571AA}"/>
              </a:ext>
            </a:extLst>
          </p:cNvPr>
          <p:cNvCxnSpPr/>
          <p:nvPr/>
        </p:nvCxnSpPr>
        <p:spPr>
          <a:xfrm>
            <a:off x="3631721"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2EE90458-47BD-9CC6-0308-3689FEA7373D}"/>
              </a:ext>
            </a:extLst>
          </p:cNvPr>
          <p:cNvCxnSpPr/>
          <p:nvPr/>
        </p:nvCxnSpPr>
        <p:spPr>
          <a:xfrm>
            <a:off x="4198189"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90F60F11-2472-8AEA-D369-0F692CA94EDF}"/>
              </a:ext>
            </a:extLst>
          </p:cNvPr>
          <p:cNvCxnSpPr/>
          <p:nvPr/>
        </p:nvCxnSpPr>
        <p:spPr>
          <a:xfrm>
            <a:off x="4773284"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8155E21-E3AB-6B64-05D4-BC7EA4CB5AB5}"/>
              </a:ext>
            </a:extLst>
          </p:cNvPr>
          <p:cNvCxnSpPr/>
          <p:nvPr/>
        </p:nvCxnSpPr>
        <p:spPr>
          <a:xfrm>
            <a:off x="536563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5055179A-4711-E13E-32A6-AE0BDCAD4FE9}"/>
              </a:ext>
            </a:extLst>
          </p:cNvPr>
          <p:cNvCxnSpPr/>
          <p:nvPr/>
        </p:nvCxnSpPr>
        <p:spPr>
          <a:xfrm>
            <a:off x="593209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EB234303-BA98-08FC-E942-9D3C188C5413}"/>
              </a:ext>
            </a:extLst>
          </p:cNvPr>
          <p:cNvCxnSpPr/>
          <p:nvPr/>
        </p:nvCxnSpPr>
        <p:spPr>
          <a:xfrm>
            <a:off x="6507193"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D14D5BA7-7E09-4C38-C6C2-8FEAAD9F4EF1}"/>
              </a:ext>
            </a:extLst>
          </p:cNvPr>
          <p:cNvCxnSpPr/>
          <p:nvPr/>
        </p:nvCxnSpPr>
        <p:spPr>
          <a:xfrm>
            <a:off x="7082287"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06B245F8-0134-830C-F2F2-587286AC84B1}"/>
              </a:ext>
            </a:extLst>
          </p:cNvPr>
          <p:cNvCxnSpPr/>
          <p:nvPr/>
        </p:nvCxnSpPr>
        <p:spPr>
          <a:xfrm>
            <a:off x="765738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6448B9C-D8F8-CC29-C6FE-8458E3D1658E}"/>
              </a:ext>
            </a:extLst>
          </p:cNvPr>
          <p:cNvCxnSpPr/>
          <p:nvPr/>
        </p:nvCxnSpPr>
        <p:spPr>
          <a:xfrm>
            <a:off x="823247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4A434A0F-F192-5F19-BB2F-A52B17916565}"/>
              </a:ext>
            </a:extLst>
          </p:cNvPr>
          <p:cNvCxnSpPr/>
          <p:nvPr/>
        </p:nvCxnSpPr>
        <p:spPr>
          <a:xfrm>
            <a:off x="8807570"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A3026198-DA63-631B-64F8-0C2DEF46170F}"/>
              </a:ext>
            </a:extLst>
          </p:cNvPr>
          <p:cNvCxnSpPr>
            <a:cxnSpLocks/>
          </p:cNvCxnSpPr>
          <p:nvPr/>
        </p:nvCxnSpPr>
        <p:spPr>
          <a:xfrm flipH="1">
            <a:off x="2894162" y="4094671"/>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92F9DAB4-1EEC-4F3C-E0C3-916C36271E55}"/>
              </a:ext>
            </a:extLst>
          </p:cNvPr>
          <p:cNvCxnSpPr>
            <a:cxnSpLocks/>
          </p:cNvCxnSpPr>
          <p:nvPr/>
        </p:nvCxnSpPr>
        <p:spPr>
          <a:xfrm flipH="1">
            <a:off x="2891286" y="3556958"/>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5621DAA8-9BE6-E4E5-1E5D-8F6DD481BEDA}"/>
              </a:ext>
            </a:extLst>
          </p:cNvPr>
          <p:cNvCxnSpPr>
            <a:cxnSpLocks/>
          </p:cNvCxnSpPr>
          <p:nvPr/>
        </p:nvCxnSpPr>
        <p:spPr>
          <a:xfrm flipH="1">
            <a:off x="2902788" y="2967487"/>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F2DB0561-DD96-72F6-0356-FDBF9C9B6300}"/>
              </a:ext>
            </a:extLst>
          </p:cNvPr>
          <p:cNvCxnSpPr>
            <a:cxnSpLocks/>
          </p:cNvCxnSpPr>
          <p:nvPr/>
        </p:nvCxnSpPr>
        <p:spPr>
          <a:xfrm flipH="1">
            <a:off x="2899913" y="2369389"/>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966D57E6-67BD-6D74-D2D6-EB20321550FC}"/>
              </a:ext>
            </a:extLst>
          </p:cNvPr>
          <p:cNvSpPr txBox="1"/>
          <p:nvPr/>
        </p:nvSpPr>
        <p:spPr>
          <a:xfrm>
            <a:off x="1739661" y="2147977"/>
            <a:ext cx="460075" cy="369332"/>
          </a:xfrm>
          <a:prstGeom prst="rect">
            <a:avLst/>
          </a:prstGeom>
          <a:noFill/>
        </p:spPr>
        <p:txBody>
          <a:bodyPr wrap="square" rtlCol="0">
            <a:spAutoFit/>
          </a:bodyPr>
          <a:lstStyle/>
          <a:p>
            <a:r>
              <a:rPr lang="it-IT" dirty="0"/>
              <a:t>P4</a:t>
            </a:r>
          </a:p>
        </p:txBody>
      </p:sp>
      <p:sp>
        <p:nvSpPr>
          <p:cNvPr id="40" name="CasellaDiTesto 39">
            <a:extLst>
              <a:ext uri="{FF2B5EF4-FFF2-40B4-BE49-F238E27FC236}">
                <a16:creationId xmlns:a16="http://schemas.microsoft.com/office/drawing/2014/main" id="{93486CB5-4F4D-2B1B-C1A8-06D9185D68D7}"/>
              </a:ext>
            </a:extLst>
          </p:cNvPr>
          <p:cNvSpPr txBox="1"/>
          <p:nvPr/>
        </p:nvSpPr>
        <p:spPr>
          <a:xfrm>
            <a:off x="1735357" y="2677413"/>
            <a:ext cx="460075" cy="369332"/>
          </a:xfrm>
          <a:prstGeom prst="rect">
            <a:avLst/>
          </a:prstGeom>
          <a:noFill/>
        </p:spPr>
        <p:txBody>
          <a:bodyPr wrap="square" rtlCol="0">
            <a:spAutoFit/>
          </a:bodyPr>
          <a:lstStyle/>
          <a:p>
            <a:r>
              <a:rPr lang="it-IT" dirty="0"/>
              <a:t>P3</a:t>
            </a:r>
          </a:p>
        </p:txBody>
      </p:sp>
      <p:sp>
        <p:nvSpPr>
          <p:cNvPr id="41" name="CasellaDiTesto 40">
            <a:extLst>
              <a:ext uri="{FF2B5EF4-FFF2-40B4-BE49-F238E27FC236}">
                <a16:creationId xmlns:a16="http://schemas.microsoft.com/office/drawing/2014/main" id="{0A27E526-5C93-5249-D6B1-0944E6F8C14C}"/>
              </a:ext>
            </a:extLst>
          </p:cNvPr>
          <p:cNvSpPr txBox="1"/>
          <p:nvPr/>
        </p:nvSpPr>
        <p:spPr>
          <a:xfrm>
            <a:off x="1731767" y="3244334"/>
            <a:ext cx="460075" cy="369332"/>
          </a:xfrm>
          <a:prstGeom prst="rect">
            <a:avLst/>
          </a:prstGeom>
          <a:noFill/>
        </p:spPr>
        <p:txBody>
          <a:bodyPr wrap="square" rtlCol="0">
            <a:spAutoFit/>
          </a:bodyPr>
          <a:lstStyle/>
          <a:p>
            <a:r>
              <a:rPr lang="it-IT" dirty="0"/>
              <a:t>P2</a:t>
            </a:r>
          </a:p>
        </p:txBody>
      </p:sp>
      <p:sp>
        <p:nvSpPr>
          <p:cNvPr id="42" name="CasellaDiTesto 41">
            <a:extLst>
              <a:ext uri="{FF2B5EF4-FFF2-40B4-BE49-F238E27FC236}">
                <a16:creationId xmlns:a16="http://schemas.microsoft.com/office/drawing/2014/main" id="{B04666D4-117B-81AF-5A76-7D3B9926018B}"/>
              </a:ext>
            </a:extLst>
          </p:cNvPr>
          <p:cNvSpPr txBox="1"/>
          <p:nvPr/>
        </p:nvSpPr>
        <p:spPr>
          <a:xfrm>
            <a:off x="1758352" y="3836435"/>
            <a:ext cx="460075" cy="369332"/>
          </a:xfrm>
          <a:prstGeom prst="rect">
            <a:avLst/>
          </a:prstGeom>
          <a:noFill/>
        </p:spPr>
        <p:txBody>
          <a:bodyPr wrap="square" rtlCol="0">
            <a:spAutoFit/>
          </a:bodyPr>
          <a:lstStyle/>
          <a:p>
            <a:r>
              <a:rPr lang="it-IT" dirty="0"/>
              <a:t>P1</a:t>
            </a:r>
          </a:p>
        </p:txBody>
      </p:sp>
      <p:sp>
        <p:nvSpPr>
          <p:cNvPr id="43" name="CasellaDiTesto 42">
            <a:extLst>
              <a:ext uri="{FF2B5EF4-FFF2-40B4-BE49-F238E27FC236}">
                <a16:creationId xmlns:a16="http://schemas.microsoft.com/office/drawing/2014/main" id="{18263692-917E-3F52-581E-3614D9ECABBF}"/>
              </a:ext>
            </a:extLst>
          </p:cNvPr>
          <p:cNvSpPr txBox="1"/>
          <p:nvPr/>
        </p:nvSpPr>
        <p:spPr>
          <a:xfrm>
            <a:off x="3479321" y="4861314"/>
            <a:ext cx="301925" cy="369332"/>
          </a:xfrm>
          <a:prstGeom prst="rect">
            <a:avLst/>
          </a:prstGeom>
          <a:noFill/>
        </p:spPr>
        <p:txBody>
          <a:bodyPr wrap="square" rtlCol="0">
            <a:spAutoFit/>
          </a:bodyPr>
          <a:lstStyle/>
          <a:p>
            <a:r>
              <a:rPr lang="it-IT" dirty="0"/>
              <a:t>1</a:t>
            </a:r>
          </a:p>
        </p:txBody>
      </p:sp>
      <p:sp>
        <p:nvSpPr>
          <p:cNvPr id="44" name="CasellaDiTesto 43">
            <a:extLst>
              <a:ext uri="{FF2B5EF4-FFF2-40B4-BE49-F238E27FC236}">
                <a16:creationId xmlns:a16="http://schemas.microsoft.com/office/drawing/2014/main" id="{AE6F4EFF-5687-F58E-63AB-31CCC820733B}"/>
              </a:ext>
            </a:extLst>
          </p:cNvPr>
          <p:cNvSpPr txBox="1"/>
          <p:nvPr/>
        </p:nvSpPr>
        <p:spPr>
          <a:xfrm>
            <a:off x="4054416" y="4880964"/>
            <a:ext cx="270294" cy="369332"/>
          </a:xfrm>
          <a:prstGeom prst="rect">
            <a:avLst/>
          </a:prstGeom>
          <a:noFill/>
        </p:spPr>
        <p:txBody>
          <a:bodyPr wrap="square" rtlCol="0">
            <a:spAutoFit/>
          </a:bodyPr>
          <a:lstStyle/>
          <a:p>
            <a:r>
              <a:rPr lang="it-IT" dirty="0"/>
              <a:t>2</a:t>
            </a:r>
          </a:p>
        </p:txBody>
      </p:sp>
      <p:sp>
        <p:nvSpPr>
          <p:cNvPr id="45" name="CasellaDiTesto 44">
            <a:extLst>
              <a:ext uri="{FF2B5EF4-FFF2-40B4-BE49-F238E27FC236}">
                <a16:creationId xmlns:a16="http://schemas.microsoft.com/office/drawing/2014/main" id="{E353B10D-0685-94DA-EDF1-71D83DA0F463}"/>
              </a:ext>
            </a:extLst>
          </p:cNvPr>
          <p:cNvSpPr txBox="1"/>
          <p:nvPr/>
        </p:nvSpPr>
        <p:spPr>
          <a:xfrm>
            <a:off x="4621442" y="4861314"/>
            <a:ext cx="301926" cy="369332"/>
          </a:xfrm>
          <a:prstGeom prst="rect">
            <a:avLst/>
          </a:prstGeom>
          <a:noFill/>
        </p:spPr>
        <p:txBody>
          <a:bodyPr wrap="square" rtlCol="0">
            <a:spAutoFit/>
          </a:bodyPr>
          <a:lstStyle/>
          <a:p>
            <a:r>
              <a:rPr lang="it-IT" dirty="0"/>
              <a:t>3</a:t>
            </a:r>
          </a:p>
        </p:txBody>
      </p:sp>
      <p:sp>
        <p:nvSpPr>
          <p:cNvPr id="46" name="CasellaDiTesto 45">
            <a:extLst>
              <a:ext uri="{FF2B5EF4-FFF2-40B4-BE49-F238E27FC236}">
                <a16:creationId xmlns:a16="http://schemas.microsoft.com/office/drawing/2014/main" id="{429860FE-3FE3-4A4D-CE42-D8B682B3984A}"/>
              </a:ext>
            </a:extLst>
          </p:cNvPr>
          <p:cNvSpPr txBox="1"/>
          <p:nvPr/>
        </p:nvSpPr>
        <p:spPr>
          <a:xfrm>
            <a:off x="5195973" y="4873741"/>
            <a:ext cx="301927" cy="369332"/>
          </a:xfrm>
          <a:prstGeom prst="rect">
            <a:avLst/>
          </a:prstGeom>
          <a:noFill/>
        </p:spPr>
        <p:txBody>
          <a:bodyPr wrap="square" rtlCol="0">
            <a:spAutoFit/>
          </a:bodyPr>
          <a:lstStyle/>
          <a:p>
            <a:r>
              <a:rPr lang="it-IT" dirty="0"/>
              <a:t>4</a:t>
            </a:r>
          </a:p>
        </p:txBody>
      </p:sp>
      <p:sp>
        <p:nvSpPr>
          <p:cNvPr id="47" name="CasellaDiTesto 46">
            <a:extLst>
              <a:ext uri="{FF2B5EF4-FFF2-40B4-BE49-F238E27FC236}">
                <a16:creationId xmlns:a16="http://schemas.microsoft.com/office/drawing/2014/main" id="{411F4936-2330-CAE5-8388-FF99DF77DE7A}"/>
              </a:ext>
            </a:extLst>
          </p:cNvPr>
          <p:cNvSpPr txBox="1"/>
          <p:nvPr/>
        </p:nvSpPr>
        <p:spPr>
          <a:xfrm>
            <a:off x="5778521" y="4853864"/>
            <a:ext cx="314604" cy="369332"/>
          </a:xfrm>
          <a:prstGeom prst="rect">
            <a:avLst/>
          </a:prstGeom>
          <a:noFill/>
        </p:spPr>
        <p:txBody>
          <a:bodyPr wrap="square" rtlCol="0">
            <a:spAutoFit/>
          </a:bodyPr>
          <a:lstStyle/>
          <a:p>
            <a:r>
              <a:rPr lang="it-IT" dirty="0"/>
              <a:t>5</a:t>
            </a:r>
          </a:p>
        </p:txBody>
      </p:sp>
      <p:sp>
        <p:nvSpPr>
          <p:cNvPr id="48" name="CasellaDiTesto 47">
            <a:extLst>
              <a:ext uri="{FF2B5EF4-FFF2-40B4-BE49-F238E27FC236}">
                <a16:creationId xmlns:a16="http://schemas.microsoft.com/office/drawing/2014/main" id="{441E39FA-F8B5-FFC3-B520-F04CD3451EEC}"/>
              </a:ext>
            </a:extLst>
          </p:cNvPr>
          <p:cNvSpPr txBox="1"/>
          <p:nvPr/>
        </p:nvSpPr>
        <p:spPr>
          <a:xfrm>
            <a:off x="6363923" y="4849316"/>
            <a:ext cx="325544" cy="369332"/>
          </a:xfrm>
          <a:prstGeom prst="rect">
            <a:avLst/>
          </a:prstGeom>
          <a:noFill/>
        </p:spPr>
        <p:txBody>
          <a:bodyPr wrap="square" rtlCol="0">
            <a:spAutoFit/>
          </a:bodyPr>
          <a:lstStyle/>
          <a:p>
            <a:r>
              <a:rPr lang="it-IT" dirty="0"/>
              <a:t>6</a:t>
            </a:r>
          </a:p>
        </p:txBody>
      </p:sp>
      <p:sp>
        <p:nvSpPr>
          <p:cNvPr id="49" name="CasellaDiTesto 48">
            <a:extLst>
              <a:ext uri="{FF2B5EF4-FFF2-40B4-BE49-F238E27FC236}">
                <a16:creationId xmlns:a16="http://schemas.microsoft.com/office/drawing/2014/main" id="{ED968647-2C5C-D2C5-EE31-8B6B4888659F}"/>
              </a:ext>
            </a:extLst>
          </p:cNvPr>
          <p:cNvSpPr txBox="1"/>
          <p:nvPr/>
        </p:nvSpPr>
        <p:spPr>
          <a:xfrm>
            <a:off x="6913215" y="4844824"/>
            <a:ext cx="325544" cy="369332"/>
          </a:xfrm>
          <a:prstGeom prst="rect">
            <a:avLst/>
          </a:prstGeom>
          <a:noFill/>
        </p:spPr>
        <p:txBody>
          <a:bodyPr wrap="square" rtlCol="0">
            <a:spAutoFit/>
          </a:bodyPr>
          <a:lstStyle/>
          <a:p>
            <a:r>
              <a:rPr lang="it-IT" dirty="0"/>
              <a:t>7</a:t>
            </a:r>
          </a:p>
        </p:txBody>
      </p:sp>
      <p:sp>
        <p:nvSpPr>
          <p:cNvPr id="50" name="CasellaDiTesto 49">
            <a:extLst>
              <a:ext uri="{FF2B5EF4-FFF2-40B4-BE49-F238E27FC236}">
                <a16:creationId xmlns:a16="http://schemas.microsoft.com/office/drawing/2014/main" id="{FF90235E-2B31-365F-FCC7-6FBF1650BBD9}"/>
              </a:ext>
            </a:extLst>
          </p:cNvPr>
          <p:cNvSpPr txBox="1"/>
          <p:nvPr/>
        </p:nvSpPr>
        <p:spPr>
          <a:xfrm>
            <a:off x="7509208" y="4851897"/>
            <a:ext cx="314605" cy="369332"/>
          </a:xfrm>
          <a:prstGeom prst="rect">
            <a:avLst/>
          </a:prstGeom>
          <a:noFill/>
        </p:spPr>
        <p:txBody>
          <a:bodyPr wrap="square" rtlCol="0">
            <a:spAutoFit/>
          </a:bodyPr>
          <a:lstStyle/>
          <a:p>
            <a:r>
              <a:rPr lang="it-IT" dirty="0"/>
              <a:t>8</a:t>
            </a:r>
          </a:p>
        </p:txBody>
      </p:sp>
      <p:sp>
        <p:nvSpPr>
          <p:cNvPr id="51" name="CasellaDiTesto 50">
            <a:extLst>
              <a:ext uri="{FF2B5EF4-FFF2-40B4-BE49-F238E27FC236}">
                <a16:creationId xmlns:a16="http://schemas.microsoft.com/office/drawing/2014/main" id="{81017033-2A58-EABF-1724-D1C6CB5B306B}"/>
              </a:ext>
            </a:extLst>
          </p:cNvPr>
          <p:cNvSpPr txBox="1"/>
          <p:nvPr/>
        </p:nvSpPr>
        <p:spPr>
          <a:xfrm>
            <a:off x="8090400" y="4850493"/>
            <a:ext cx="314605" cy="369332"/>
          </a:xfrm>
          <a:prstGeom prst="rect">
            <a:avLst/>
          </a:prstGeom>
          <a:noFill/>
        </p:spPr>
        <p:txBody>
          <a:bodyPr wrap="square" rtlCol="0">
            <a:spAutoFit/>
          </a:bodyPr>
          <a:lstStyle/>
          <a:p>
            <a:r>
              <a:rPr lang="it-IT" dirty="0"/>
              <a:t>9</a:t>
            </a:r>
          </a:p>
        </p:txBody>
      </p:sp>
      <p:sp>
        <p:nvSpPr>
          <p:cNvPr id="52" name="CasellaDiTesto 51">
            <a:extLst>
              <a:ext uri="{FF2B5EF4-FFF2-40B4-BE49-F238E27FC236}">
                <a16:creationId xmlns:a16="http://schemas.microsoft.com/office/drawing/2014/main" id="{A7DE74CF-0D4F-7197-86A8-59D9BBA6519B}"/>
              </a:ext>
            </a:extLst>
          </p:cNvPr>
          <p:cNvSpPr txBox="1"/>
          <p:nvPr/>
        </p:nvSpPr>
        <p:spPr>
          <a:xfrm>
            <a:off x="8599420" y="4838015"/>
            <a:ext cx="460075" cy="369332"/>
          </a:xfrm>
          <a:prstGeom prst="rect">
            <a:avLst/>
          </a:prstGeom>
          <a:noFill/>
        </p:spPr>
        <p:txBody>
          <a:bodyPr wrap="square" rtlCol="0">
            <a:spAutoFit/>
          </a:bodyPr>
          <a:lstStyle/>
          <a:p>
            <a:r>
              <a:rPr lang="it-IT" dirty="0"/>
              <a:t>10</a:t>
            </a:r>
          </a:p>
        </p:txBody>
      </p:sp>
      <p:sp>
        <p:nvSpPr>
          <p:cNvPr id="53" name="Rettangolo 52">
            <a:extLst>
              <a:ext uri="{FF2B5EF4-FFF2-40B4-BE49-F238E27FC236}">
                <a16:creationId xmlns:a16="http://schemas.microsoft.com/office/drawing/2014/main" id="{3019EC73-FE8E-9301-887F-4262B0FDBCE2}"/>
              </a:ext>
            </a:extLst>
          </p:cNvPr>
          <p:cNvSpPr/>
          <p:nvPr/>
        </p:nvSpPr>
        <p:spPr>
          <a:xfrm>
            <a:off x="3141455" y="3836435"/>
            <a:ext cx="1608823"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CCC8D943-161F-67C9-5960-F6B48BE7C6FE}"/>
              </a:ext>
            </a:extLst>
          </p:cNvPr>
          <p:cNvSpPr/>
          <p:nvPr/>
        </p:nvSpPr>
        <p:spPr>
          <a:xfrm>
            <a:off x="4750279" y="3838825"/>
            <a:ext cx="1181820"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6AEC13A7-00BE-79F1-B28F-7F4561EB7FFB}"/>
              </a:ext>
            </a:extLst>
          </p:cNvPr>
          <p:cNvSpPr/>
          <p:nvPr/>
        </p:nvSpPr>
        <p:spPr>
          <a:xfrm>
            <a:off x="5937851" y="3838824"/>
            <a:ext cx="580844"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a:extLst>
              <a:ext uri="{FF2B5EF4-FFF2-40B4-BE49-F238E27FC236}">
                <a16:creationId xmlns:a16="http://schemas.microsoft.com/office/drawing/2014/main" id="{DB42E1AA-5482-489A-1ECE-F2D8C1F8172B}"/>
              </a:ext>
            </a:extLst>
          </p:cNvPr>
          <p:cNvSpPr/>
          <p:nvPr/>
        </p:nvSpPr>
        <p:spPr>
          <a:xfrm>
            <a:off x="4750281" y="3318033"/>
            <a:ext cx="1178442"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FDEA9B62-36FB-75B2-0016-C0C7A989375C}"/>
              </a:ext>
            </a:extLst>
          </p:cNvPr>
          <p:cNvSpPr/>
          <p:nvPr/>
        </p:nvSpPr>
        <p:spPr>
          <a:xfrm>
            <a:off x="5935823" y="3319114"/>
            <a:ext cx="565965"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AC4E10F2-A205-4D1A-D6BE-B64938527192}"/>
              </a:ext>
            </a:extLst>
          </p:cNvPr>
          <p:cNvSpPr/>
          <p:nvPr/>
        </p:nvSpPr>
        <p:spPr>
          <a:xfrm>
            <a:off x="6507193" y="2781462"/>
            <a:ext cx="580844"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diritto 58">
            <a:extLst>
              <a:ext uri="{FF2B5EF4-FFF2-40B4-BE49-F238E27FC236}">
                <a16:creationId xmlns:a16="http://schemas.microsoft.com/office/drawing/2014/main" id="{AE3A3802-D6EB-32A9-C987-AA77A75E2B1A}"/>
              </a:ext>
            </a:extLst>
          </p:cNvPr>
          <p:cNvCxnSpPr/>
          <p:nvPr/>
        </p:nvCxnSpPr>
        <p:spPr>
          <a:xfrm>
            <a:off x="935678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AD882BDE-9934-4C55-9222-505F26BEAE33}"/>
              </a:ext>
            </a:extLst>
          </p:cNvPr>
          <p:cNvCxnSpPr/>
          <p:nvPr/>
        </p:nvCxnSpPr>
        <p:spPr>
          <a:xfrm>
            <a:off x="993187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7255573A-2339-4A7B-989A-355868693BE7}"/>
              </a:ext>
            </a:extLst>
          </p:cNvPr>
          <p:cNvCxnSpPr>
            <a:cxnSpLocks/>
          </p:cNvCxnSpPr>
          <p:nvPr/>
        </p:nvCxnSpPr>
        <p:spPr>
          <a:xfrm>
            <a:off x="10441858" y="4623758"/>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95EF6EA5-AB6B-8109-00A2-AE3A43E3200B}"/>
              </a:ext>
            </a:extLst>
          </p:cNvPr>
          <p:cNvCxnSpPr>
            <a:cxnSpLocks/>
          </p:cNvCxnSpPr>
          <p:nvPr/>
        </p:nvCxnSpPr>
        <p:spPr>
          <a:xfrm>
            <a:off x="11021961" y="4635260"/>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2318BE6E-B916-3C60-2FBE-2BA28B0371D1}"/>
              </a:ext>
            </a:extLst>
          </p:cNvPr>
          <p:cNvCxnSpPr>
            <a:cxnSpLocks/>
          </p:cNvCxnSpPr>
          <p:nvPr/>
        </p:nvCxnSpPr>
        <p:spPr>
          <a:xfrm>
            <a:off x="11616813" y="4646762"/>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14745423-00B1-6D8C-15B6-A606B81D0825}"/>
              </a:ext>
            </a:extLst>
          </p:cNvPr>
          <p:cNvSpPr txBox="1"/>
          <p:nvPr/>
        </p:nvSpPr>
        <p:spPr>
          <a:xfrm>
            <a:off x="9155639" y="4823500"/>
            <a:ext cx="460075" cy="369332"/>
          </a:xfrm>
          <a:prstGeom prst="rect">
            <a:avLst/>
          </a:prstGeom>
          <a:noFill/>
        </p:spPr>
        <p:txBody>
          <a:bodyPr wrap="square" rtlCol="0">
            <a:spAutoFit/>
          </a:bodyPr>
          <a:lstStyle/>
          <a:p>
            <a:r>
              <a:rPr lang="it-IT" dirty="0"/>
              <a:t>11</a:t>
            </a:r>
          </a:p>
        </p:txBody>
      </p:sp>
      <p:sp>
        <p:nvSpPr>
          <p:cNvPr id="68" name="CasellaDiTesto 67">
            <a:extLst>
              <a:ext uri="{FF2B5EF4-FFF2-40B4-BE49-F238E27FC236}">
                <a16:creationId xmlns:a16="http://schemas.microsoft.com/office/drawing/2014/main" id="{0DF2F0AD-9042-3421-68C6-6BD1593ACECD}"/>
              </a:ext>
            </a:extLst>
          </p:cNvPr>
          <p:cNvSpPr txBox="1"/>
          <p:nvPr/>
        </p:nvSpPr>
        <p:spPr>
          <a:xfrm>
            <a:off x="9701841" y="4829113"/>
            <a:ext cx="460075" cy="369332"/>
          </a:xfrm>
          <a:prstGeom prst="rect">
            <a:avLst/>
          </a:prstGeom>
          <a:noFill/>
        </p:spPr>
        <p:txBody>
          <a:bodyPr wrap="square" rtlCol="0">
            <a:spAutoFit/>
          </a:bodyPr>
          <a:lstStyle/>
          <a:p>
            <a:r>
              <a:rPr lang="it-IT" dirty="0"/>
              <a:t>12</a:t>
            </a:r>
          </a:p>
        </p:txBody>
      </p:sp>
      <p:sp>
        <p:nvSpPr>
          <p:cNvPr id="69" name="CasellaDiTesto 68">
            <a:extLst>
              <a:ext uri="{FF2B5EF4-FFF2-40B4-BE49-F238E27FC236}">
                <a16:creationId xmlns:a16="http://schemas.microsoft.com/office/drawing/2014/main" id="{D7DD008B-330F-50E8-5494-37ABC44C3606}"/>
              </a:ext>
            </a:extLst>
          </p:cNvPr>
          <p:cNvSpPr txBox="1"/>
          <p:nvPr/>
        </p:nvSpPr>
        <p:spPr>
          <a:xfrm>
            <a:off x="10228189" y="4833668"/>
            <a:ext cx="460075" cy="369332"/>
          </a:xfrm>
          <a:prstGeom prst="rect">
            <a:avLst/>
          </a:prstGeom>
          <a:noFill/>
        </p:spPr>
        <p:txBody>
          <a:bodyPr wrap="square" rtlCol="0">
            <a:spAutoFit/>
          </a:bodyPr>
          <a:lstStyle/>
          <a:p>
            <a:r>
              <a:rPr lang="it-IT" dirty="0"/>
              <a:t>13</a:t>
            </a:r>
          </a:p>
        </p:txBody>
      </p:sp>
      <p:sp>
        <p:nvSpPr>
          <p:cNvPr id="70" name="CasellaDiTesto 69">
            <a:extLst>
              <a:ext uri="{FF2B5EF4-FFF2-40B4-BE49-F238E27FC236}">
                <a16:creationId xmlns:a16="http://schemas.microsoft.com/office/drawing/2014/main" id="{B8A55C8B-2A0F-BA3F-F64D-163C9A509738}"/>
              </a:ext>
            </a:extLst>
          </p:cNvPr>
          <p:cNvSpPr txBox="1"/>
          <p:nvPr/>
        </p:nvSpPr>
        <p:spPr>
          <a:xfrm>
            <a:off x="10791923" y="4833668"/>
            <a:ext cx="460075" cy="369332"/>
          </a:xfrm>
          <a:prstGeom prst="rect">
            <a:avLst/>
          </a:prstGeom>
          <a:noFill/>
        </p:spPr>
        <p:txBody>
          <a:bodyPr wrap="square" rtlCol="0">
            <a:spAutoFit/>
          </a:bodyPr>
          <a:lstStyle/>
          <a:p>
            <a:r>
              <a:rPr lang="it-IT" dirty="0"/>
              <a:t>14</a:t>
            </a:r>
          </a:p>
        </p:txBody>
      </p:sp>
      <p:sp>
        <p:nvSpPr>
          <p:cNvPr id="71" name="CasellaDiTesto 70">
            <a:extLst>
              <a:ext uri="{FF2B5EF4-FFF2-40B4-BE49-F238E27FC236}">
                <a16:creationId xmlns:a16="http://schemas.microsoft.com/office/drawing/2014/main" id="{D05F2A40-E9FF-AA27-A924-F04B5D4561A0}"/>
              </a:ext>
            </a:extLst>
          </p:cNvPr>
          <p:cNvSpPr txBox="1"/>
          <p:nvPr/>
        </p:nvSpPr>
        <p:spPr>
          <a:xfrm>
            <a:off x="11401885" y="4833668"/>
            <a:ext cx="460075" cy="369332"/>
          </a:xfrm>
          <a:prstGeom prst="rect">
            <a:avLst/>
          </a:prstGeom>
          <a:noFill/>
        </p:spPr>
        <p:txBody>
          <a:bodyPr wrap="square" rtlCol="0">
            <a:spAutoFit/>
          </a:bodyPr>
          <a:lstStyle/>
          <a:p>
            <a:r>
              <a:rPr lang="it-IT" dirty="0"/>
              <a:t>15</a:t>
            </a:r>
          </a:p>
        </p:txBody>
      </p:sp>
      <p:sp>
        <p:nvSpPr>
          <p:cNvPr id="72" name="Rettangolo 71">
            <a:extLst>
              <a:ext uri="{FF2B5EF4-FFF2-40B4-BE49-F238E27FC236}">
                <a16:creationId xmlns:a16="http://schemas.microsoft.com/office/drawing/2014/main" id="{EBFDF4B5-91EB-F0F6-F048-582B88385704}"/>
              </a:ext>
            </a:extLst>
          </p:cNvPr>
          <p:cNvSpPr/>
          <p:nvPr/>
        </p:nvSpPr>
        <p:spPr>
          <a:xfrm>
            <a:off x="7075987" y="2261625"/>
            <a:ext cx="2153502"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52F3C879-C4FF-727A-858B-2A77AE9D3165}"/>
              </a:ext>
            </a:extLst>
          </p:cNvPr>
          <p:cNvSpPr/>
          <p:nvPr/>
        </p:nvSpPr>
        <p:spPr>
          <a:xfrm>
            <a:off x="9229489" y="2261624"/>
            <a:ext cx="565965" cy="52450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BF816581-6692-4484-ECB5-782A3B09EAEB}"/>
              </a:ext>
            </a:extLst>
          </p:cNvPr>
          <p:cNvSpPr/>
          <p:nvPr/>
        </p:nvSpPr>
        <p:spPr>
          <a:xfrm>
            <a:off x="3714875" y="946289"/>
            <a:ext cx="198878" cy="25088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352BE3B-8409-8F6F-0EE5-DA416224774E}"/>
              </a:ext>
            </a:extLst>
          </p:cNvPr>
          <p:cNvSpPr txBox="1"/>
          <p:nvPr/>
        </p:nvSpPr>
        <p:spPr>
          <a:xfrm>
            <a:off x="3967553" y="944459"/>
            <a:ext cx="1443484" cy="261610"/>
          </a:xfrm>
          <a:prstGeom prst="rect">
            <a:avLst/>
          </a:prstGeom>
          <a:noFill/>
        </p:spPr>
        <p:txBody>
          <a:bodyPr wrap="square" rtlCol="0">
            <a:spAutoFit/>
          </a:bodyPr>
          <a:lstStyle/>
          <a:p>
            <a:r>
              <a:rPr lang="it-IT" sz="1100" dirty="0"/>
              <a:t>Tempo Utilizzo CPU</a:t>
            </a:r>
          </a:p>
        </p:txBody>
      </p:sp>
      <p:sp>
        <p:nvSpPr>
          <p:cNvPr id="5" name="CasellaDiTesto 4">
            <a:extLst>
              <a:ext uri="{FF2B5EF4-FFF2-40B4-BE49-F238E27FC236}">
                <a16:creationId xmlns:a16="http://schemas.microsoft.com/office/drawing/2014/main" id="{49CE2343-5A9D-2571-5A81-5959535500EC}"/>
              </a:ext>
            </a:extLst>
          </p:cNvPr>
          <p:cNvSpPr txBox="1"/>
          <p:nvPr/>
        </p:nvSpPr>
        <p:spPr>
          <a:xfrm>
            <a:off x="10373146" y="964500"/>
            <a:ext cx="1028739" cy="261610"/>
          </a:xfrm>
          <a:prstGeom prst="rect">
            <a:avLst/>
          </a:prstGeom>
          <a:noFill/>
        </p:spPr>
        <p:txBody>
          <a:bodyPr wrap="square" rtlCol="0">
            <a:spAutoFit/>
          </a:bodyPr>
          <a:lstStyle/>
          <a:p>
            <a:r>
              <a:rPr lang="it-IT" sz="1100" dirty="0"/>
              <a:t>Multi-</a:t>
            </a:r>
            <a:r>
              <a:rPr lang="it-IT" sz="1100" dirty="0" err="1"/>
              <a:t>Tasking</a:t>
            </a:r>
            <a:endParaRPr lang="it-IT" sz="1100" dirty="0"/>
          </a:p>
        </p:txBody>
      </p:sp>
      <p:sp>
        <p:nvSpPr>
          <p:cNvPr id="8" name="Rettangolo 7">
            <a:extLst>
              <a:ext uri="{FF2B5EF4-FFF2-40B4-BE49-F238E27FC236}">
                <a16:creationId xmlns:a16="http://schemas.microsoft.com/office/drawing/2014/main" id="{5AD1EB3D-F94B-BA81-0DE8-72928048B33C}"/>
              </a:ext>
            </a:extLst>
          </p:cNvPr>
          <p:cNvSpPr/>
          <p:nvPr/>
        </p:nvSpPr>
        <p:spPr>
          <a:xfrm>
            <a:off x="5527859" y="941678"/>
            <a:ext cx="198878" cy="25088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F86D44C0-5F14-9ED4-197C-9BD36125994C}"/>
              </a:ext>
            </a:extLst>
          </p:cNvPr>
          <p:cNvSpPr txBox="1"/>
          <p:nvPr/>
        </p:nvSpPr>
        <p:spPr>
          <a:xfrm>
            <a:off x="5738575" y="935015"/>
            <a:ext cx="2105721" cy="261610"/>
          </a:xfrm>
          <a:prstGeom prst="rect">
            <a:avLst/>
          </a:prstGeom>
          <a:noFill/>
        </p:spPr>
        <p:txBody>
          <a:bodyPr wrap="square" rtlCol="0">
            <a:spAutoFit/>
          </a:bodyPr>
          <a:lstStyle/>
          <a:p>
            <a:r>
              <a:rPr lang="it-IT" sz="1100" dirty="0"/>
              <a:t>Tempo Attesa Eventi Esterni</a:t>
            </a:r>
          </a:p>
        </p:txBody>
      </p:sp>
    </p:spTree>
    <p:extLst>
      <p:ext uri="{BB962C8B-B14F-4D97-AF65-F5344CB8AC3E}">
        <p14:creationId xmlns:p14="http://schemas.microsoft.com/office/powerpoint/2010/main" val="274591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35F48D5-7229-2925-1407-8DC87E896373}"/>
              </a:ext>
            </a:extLst>
          </p:cNvPr>
          <p:cNvSpPr txBox="1"/>
          <p:nvPr/>
        </p:nvSpPr>
        <p:spPr>
          <a:xfrm>
            <a:off x="643467" y="130415"/>
            <a:ext cx="2082316" cy="369332"/>
          </a:xfrm>
          <a:prstGeom prst="rect">
            <a:avLst/>
          </a:prstGeom>
          <a:noFill/>
        </p:spPr>
        <p:txBody>
          <a:bodyPr wrap="square" rtlCol="0">
            <a:spAutoFit/>
          </a:bodyPr>
          <a:lstStyle/>
          <a:p>
            <a:r>
              <a:rPr lang="it-IT" b="1" i="1" u="sng" dirty="0">
                <a:solidFill>
                  <a:schemeClr val="bg1"/>
                </a:solidFill>
              </a:rPr>
              <a:t>ESERCIZIO S3/L1</a:t>
            </a:r>
          </a:p>
        </p:txBody>
      </p:sp>
      <p:sp>
        <p:nvSpPr>
          <p:cNvPr id="3" name="CasellaDiTesto 2">
            <a:extLst>
              <a:ext uri="{FF2B5EF4-FFF2-40B4-BE49-F238E27FC236}">
                <a16:creationId xmlns:a16="http://schemas.microsoft.com/office/drawing/2014/main" id="{FB261A62-DC7F-C1C1-7547-DE277DC94212}"/>
              </a:ext>
            </a:extLst>
          </p:cNvPr>
          <p:cNvSpPr txBox="1"/>
          <p:nvPr/>
        </p:nvSpPr>
        <p:spPr>
          <a:xfrm>
            <a:off x="574274" y="1370025"/>
            <a:ext cx="11043441" cy="4401205"/>
          </a:xfrm>
          <a:prstGeom prst="rect">
            <a:avLst/>
          </a:prstGeom>
          <a:noFill/>
        </p:spPr>
        <p:txBody>
          <a:bodyPr wrap="square" rtlCol="0">
            <a:spAutoFit/>
          </a:bodyPr>
          <a:lstStyle/>
          <a:p>
            <a:pPr algn="ctr"/>
            <a:r>
              <a:rPr lang="it-IT" sz="2800" dirty="0">
                <a:solidFill>
                  <a:schemeClr val="bg1"/>
                </a:solidFill>
              </a:rPr>
              <a:t>I sistemi operativi che permettono l’esecuzione contemporanea di più programmi sono detti, invece multi-</a:t>
            </a:r>
            <a:r>
              <a:rPr lang="it-IT" sz="2800" dirty="0" err="1">
                <a:solidFill>
                  <a:schemeClr val="bg1"/>
                </a:solidFill>
              </a:rPr>
              <a:t>tasking</a:t>
            </a:r>
            <a:r>
              <a:rPr lang="it-IT" sz="2800" dirty="0">
                <a:solidFill>
                  <a:schemeClr val="bg1"/>
                </a:solidFill>
              </a:rPr>
              <a:t>. Nei sistemi multi-</a:t>
            </a:r>
            <a:r>
              <a:rPr lang="it-IT" sz="2800" dirty="0" err="1">
                <a:solidFill>
                  <a:schemeClr val="bg1"/>
                </a:solidFill>
              </a:rPr>
              <a:t>tasking</a:t>
            </a:r>
            <a:r>
              <a:rPr lang="it-IT" sz="2800" dirty="0">
                <a:solidFill>
                  <a:schemeClr val="bg1"/>
                </a:solidFill>
              </a:rPr>
              <a:t> i processi possono essere interrotti per spostare l’attenzione del processore su un altro processo. Nei sistemi multi-</a:t>
            </a:r>
            <a:r>
              <a:rPr lang="it-IT" sz="2800" dirty="0" err="1">
                <a:solidFill>
                  <a:schemeClr val="bg1"/>
                </a:solidFill>
              </a:rPr>
              <a:t>tasking</a:t>
            </a:r>
            <a:r>
              <a:rPr lang="it-IT" sz="2800" dirty="0">
                <a:solidFill>
                  <a:schemeClr val="bg1"/>
                </a:solidFill>
              </a:rPr>
              <a:t>, la pianificazione con prelazione (</a:t>
            </a:r>
            <a:r>
              <a:rPr lang="it-IT" sz="2800" dirty="0" err="1">
                <a:solidFill>
                  <a:schemeClr val="bg1"/>
                </a:solidFill>
              </a:rPr>
              <a:t>preemptive</a:t>
            </a:r>
            <a:r>
              <a:rPr lang="it-IT" sz="2800" dirty="0">
                <a:solidFill>
                  <a:schemeClr val="bg1"/>
                </a:solidFill>
              </a:rPr>
              <a:t> multitasking) fa in modo che quando un processo è in attesa di eventi esterni, la CPU possa essere impiegata per altro, piuttosto che attendere inattiva. Così, quando il processo A avrà passerà dallo stato di esecuzione allo stato di attesa, la CPU potrà essere impiegata per eseguire le istruzioni del processo B. </a:t>
            </a:r>
          </a:p>
        </p:txBody>
      </p:sp>
    </p:spTree>
    <p:extLst>
      <p:ext uri="{BB962C8B-B14F-4D97-AF65-F5344CB8AC3E}">
        <p14:creationId xmlns:p14="http://schemas.microsoft.com/office/powerpoint/2010/main" val="35181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91AB4F19-1C94-E9CF-AF2A-BA4DAAA04EC5}"/>
              </a:ext>
            </a:extLst>
          </p:cNvPr>
          <p:cNvSpPr txBox="1"/>
          <p:nvPr/>
        </p:nvSpPr>
        <p:spPr>
          <a:xfrm>
            <a:off x="643467" y="130415"/>
            <a:ext cx="3926462" cy="369332"/>
          </a:xfrm>
          <a:prstGeom prst="rect">
            <a:avLst/>
          </a:prstGeom>
          <a:noFill/>
        </p:spPr>
        <p:txBody>
          <a:bodyPr wrap="square" rtlCol="0">
            <a:spAutoFit/>
          </a:bodyPr>
          <a:lstStyle/>
          <a:p>
            <a:r>
              <a:rPr lang="it-IT" b="1" i="1" u="sng" dirty="0">
                <a:solidFill>
                  <a:schemeClr val="bg1"/>
                </a:solidFill>
              </a:rPr>
              <a:t>ESERCIZIO S3/L1</a:t>
            </a:r>
          </a:p>
        </p:txBody>
      </p:sp>
      <p:sp>
        <p:nvSpPr>
          <p:cNvPr id="3" name="Rettangolo 2">
            <a:extLst>
              <a:ext uri="{FF2B5EF4-FFF2-40B4-BE49-F238E27FC236}">
                <a16:creationId xmlns:a16="http://schemas.microsoft.com/office/drawing/2014/main" id="{783B86F5-C467-C380-88DD-581EFAFF0B35}"/>
              </a:ext>
            </a:extLst>
          </p:cNvPr>
          <p:cNvSpPr/>
          <p:nvPr/>
        </p:nvSpPr>
        <p:spPr>
          <a:xfrm>
            <a:off x="713117" y="845389"/>
            <a:ext cx="11363863" cy="54029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C5A27DC0-E924-AD36-32A6-7F4F3818D4B7}"/>
              </a:ext>
            </a:extLst>
          </p:cNvPr>
          <p:cNvCxnSpPr>
            <a:cxnSpLocks/>
          </p:cNvCxnSpPr>
          <p:nvPr/>
        </p:nvCxnSpPr>
        <p:spPr>
          <a:xfrm flipH="1" flipV="1">
            <a:off x="3010619" y="845389"/>
            <a:ext cx="11503" cy="525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58375CE4-1BA4-B5B1-0129-EA07411BD3F0}"/>
              </a:ext>
            </a:extLst>
          </p:cNvPr>
          <p:cNvCxnSpPr>
            <a:cxnSpLocks/>
          </p:cNvCxnSpPr>
          <p:nvPr/>
        </p:nvCxnSpPr>
        <p:spPr>
          <a:xfrm>
            <a:off x="1794295" y="4701396"/>
            <a:ext cx="101666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7A8840F-E7D5-E339-710E-80A10535E3EE}"/>
              </a:ext>
            </a:extLst>
          </p:cNvPr>
          <p:cNvSpPr txBox="1"/>
          <p:nvPr/>
        </p:nvSpPr>
        <p:spPr>
          <a:xfrm>
            <a:off x="888521" y="983411"/>
            <a:ext cx="905774" cy="307777"/>
          </a:xfrm>
          <a:prstGeom prst="rect">
            <a:avLst/>
          </a:prstGeom>
          <a:noFill/>
        </p:spPr>
        <p:txBody>
          <a:bodyPr wrap="square" rtlCol="0">
            <a:spAutoFit/>
          </a:bodyPr>
          <a:lstStyle/>
          <a:p>
            <a:r>
              <a:rPr lang="it-IT" sz="1400" dirty="0"/>
              <a:t>Processi</a:t>
            </a:r>
          </a:p>
        </p:txBody>
      </p:sp>
      <p:sp>
        <p:nvSpPr>
          <p:cNvPr id="14" name="CasellaDiTesto 13">
            <a:extLst>
              <a:ext uri="{FF2B5EF4-FFF2-40B4-BE49-F238E27FC236}">
                <a16:creationId xmlns:a16="http://schemas.microsoft.com/office/drawing/2014/main" id="{EE20047B-BE8F-3013-BD71-2A62115400DA}"/>
              </a:ext>
            </a:extLst>
          </p:cNvPr>
          <p:cNvSpPr txBox="1"/>
          <p:nvPr/>
        </p:nvSpPr>
        <p:spPr>
          <a:xfrm>
            <a:off x="10015268" y="5301713"/>
            <a:ext cx="905774" cy="307777"/>
          </a:xfrm>
          <a:prstGeom prst="rect">
            <a:avLst/>
          </a:prstGeom>
          <a:noFill/>
        </p:spPr>
        <p:txBody>
          <a:bodyPr wrap="square" rtlCol="0">
            <a:spAutoFit/>
          </a:bodyPr>
          <a:lstStyle/>
          <a:p>
            <a:r>
              <a:rPr lang="it-IT" sz="1400" dirty="0"/>
              <a:t>Tempo</a:t>
            </a:r>
          </a:p>
        </p:txBody>
      </p:sp>
      <p:cxnSp>
        <p:nvCxnSpPr>
          <p:cNvPr id="16" name="Connettore diritto 15">
            <a:extLst>
              <a:ext uri="{FF2B5EF4-FFF2-40B4-BE49-F238E27FC236}">
                <a16:creationId xmlns:a16="http://schemas.microsoft.com/office/drawing/2014/main" id="{14070B7F-1EE6-4C34-A245-DBBDDD1571AA}"/>
              </a:ext>
            </a:extLst>
          </p:cNvPr>
          <p:cNvCxnSpPr/>
          <p:nvPr/>
        </p:nvCxnSpPr>
        <p:spPr>
          <a:xfrm>
            <a:off x="3631721"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2EE90458-47BD-9CC6-0308-3689FEA7373D}"/>
              </a:ext>
            </a:extLst>
          </p:cNvPr>
          <p:cNvCxnSpPr/>
          <p:nvPr/>
        </p:nvCxnSpPr>
        <p:spPr>
          <a:xfrm>
            <a:off x="4198189"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90F60F11-2472-8AEA-D369-0F692CA94EDF}"/>
              </a:ext>
            </a:extLst>
          </p:cNvPr>
          <p:cNvCxnSpPr/>
          <p:nvPr/>
        </p:nvCxnSpPr>
        <p:spPr>
          <a:xfrm>
            <a:off x="4773284"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8155E21-E3AB-6B64-05D4-BC7EA4CB5AB5}"/>
              </a:ext>
            </a:extLst>
          </p:cNvPr>
          <p:cNvCxnSpPr/>
          <p:nvPr/>
        </p:nvCxnSpPr>
        <p:spPr>
          <a:xfrm>
            <a:off x="536563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5055179A-4711-E13E-32A6-AE0BDCAD4FE9}"/>
              </a:ext>
            </a:extLst>
          </p:cNvPr>
          <p:cNvCxnSpPr/>
          <p:nvPr/>
        </p:nvCxnSpPr>
        <p:spPr>
          <a:xfrm>
            <a:off x="593209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EB234303-BA98-08FC-E942-9D3C188C5413}"/>
              </a:ext>
            </a:extLst>
          </p:cNvPr>
          <p:cNvCxnSpPr/>
          <p:nvPr/>
        </p:nvCxnSpPr>
        <p:spPr>
          <a:xfrm>
            <a:off x="6507193"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D14D5BA7-7E09-4C38-C6C2-8FEAAD9F4EF1}"/>
              </a:ext>
            </a:extLst>
          </p:cNvPr>
          <p:cNvCxnSpPr/>
          <p:nvPr/>
        </p:nvCxnSpPr>
        <p:spPr>
          <a:xfrm>
            <a:off x="7082287"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06B245F8-0134-830C-F2F2-587286AC84B1}"/>
              </a:ext>
            </a:extLst>
          </p:cNvPr>
          <p:cNvCxnSpPr/>
          <p:nvPr/>
        </p:nvCxnSpPr>
        <p:spPr>
          <a:xfrm>
            <a:off x="7657381" y="4629509"/>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6448B9C-D8F8-CC29-C6FE-8458E3D1658E}"/>
              </a:ext>
            </a:extLst>
          </p:cNvPr>
          <p:cNvCxnSpPr/>
          <p:nvPr/>
        </p:nvCxnSpPr>
        <p:spPr>
          <a:xfrm>
            <a:off x="823247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4A434A0F-F192-5F19-BB2F-A52B17916565}"/>
              </a:ext>
            </a:extLst>
          </p:cNvPr>
          <p:cNvCxnSpPr/>
          <p:nvPr/>
        </p:nvCxnSpPr>
        <p:spPr>
          <a:xfrm>
            <a:off x="8807570"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A3026198-DA63-631B-64F8-0C2DEF46170F}"/>
              </a:ext>
            </a:extLst>
          </p:cNvPr>
          <p:cNvCxnSpPr>
            <a:cxnSpLocks/>
          </p:cNvCxnSpPr>
          <p:nvPr/>
        </p:nvCxnSpPr>
        <p:spPr>
          <a:xfrm flipH="1">
            <a:off x="2894162" y="4094671"/>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92F9DAB4-1EEC-4F3C-E0C3-916C36271E55}"/>
              </a:ext>
            </a:extLst>
          </p:cNvPr>
          <p:cNvCxnSpPr>
            <a:cxnSpLocks/>
          </p:cNvCxnSpPr>
          <p:nvPr/>
        </p:nvCxnSpPr>
        <p:spPr>
          <a:xfrm flipH="1">
            <a:off x="2891286" y="3556958"/>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5621DAA8-9BE6-E4E5-1E5D-8F6DD481BEDA}"/>
              </a:ext>
            </a:extLst>
          </p:cNvPr>
          <p:cNvCxnSpPr>
            <a:cxnSpLocks/>
          </p:cNvCxnSpPr>
          <p:nvPr/>
        </p:nvCxnSpPr>
        <p:spPr>
          <a:xfrm flipH="1">
            <a:off x="2902788" y="2967487"/>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F2DB0561-DD96-72F6-0356-FDBF9C9B6300}"/>
              </a:ext>
            </a:extLst>
          </p:cNvPr>
          <p:cNvCxnSpPr>
            <a:cxnSpLocks/>
          </p:cNvCxnSpPr>
          <p:nvPr/>
        </p:nvCxnSpPr>
        <p:spPr>
          <a:xfrm flipH="1">
            <a:off x="2899913" y="2369389"/>
            <a:ext cx="23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966D57E6-67BD-6D74-D2D6-EB20321550FC}"/>
              </a:ext>
            </a:extLst>
          </p:cNvPr>
          <p:cNvSpPr txBox="1"/>
          <p:nvPr/>
        </p:nvSpPr>
        <p:spPr>
          <a:xfrm>
            <a:off x="1739661" y="2147977"/>
            <a:ext cx="460075" cy="369332"/>
          </a:xfrm>
          <a:prstGeom prst="rect">
            <a:avLst/>
          </a:prstGeom>
          <a:noFill/>
        </p:spPr>
        <p:txBody>
          <a:bodyPr wrap="square" rtlCol="0">
            <a:spAutoFit/>
          </a:bodyPr>
          <a:lstStyle/>
          <a:p>
            <a:r>
              <a:rPr lang="it-IT" dirty="0"/>
              <a:t>P4</a:t>
            </a:r>
          </a:p>
        </p:txBody>
      </p:sp>
      <p:sp>
        <p:nvSpPr>
          <p:cNvPr id="40" name="CasellaDiTesto 39">
            <a:extLst>
              <a:ext uri="{FF2B5EF4-FFF2-40B4-BE49-F238E27FC236}">
                <a16:creationId xmlns:a16="http://schemas.microsoft.com/office/drawing/2014/main" id="{93486CB5-4F4D-2B1B-C1A8-06D9185D68D7}"/>
              </a:ext>
            </a:extLst>
          </p:cNvPr>
          <p:cNvSpPr txBox="1"/>
          <p:nvPr/>
        </p:nvSpPr>
        <p:spPr>
          <a:xfrm>
            <a:off x="1735357" y="2677413"/>
            <a:ext cx="460075" cy="369332"/>
          </a:xfrm>
          <a:prstGeom prst="rect">
            <a:avLst/>
          </a:prstGeom>
          <a:noFill/>
        </p:spPr>
        <p:txBody>
          <a:bodyPr wrap="square" rtlCol="0">
            <a:spAutoFit/>
          </a:bodyPr>
          <a:lstStyle/>
          <a:p>
            <a:r>
              <a:rPr lang="it-IT" dirty="0"/>
              <a:t>P3</a:t>
            </a:r>
          </a:p>
        </p:txBody>
      </p:sp>
      <p:sp>
        <p:nvSpPr>
          <p:cNvPr id="41" name="CasellaDiTesto 40">
            <a:extLst>
              <a:ext uri="{FF2B5EF4-FFF2-40B4-BE49-F238E27FC236}">
                <a16:creationId xmlns:a16="http://schemas.microsoft.com/office/drawing/2014/main" id="{0A27E526-5C93-5249-D6B1-0944E6F8C14C}"/>
              </a:ext>
            </a:extLst>
          </p:cNvPr>
          <p:cNvSpPr txBox="1"/>
          <p:nvPr/>
        </p:nvSpPr>
        <p:spPr>
          <a:xfrm>
            <a:off x="1731767" y="3244334"/>
            <a:ext cx="460075" cy="369332"/>
          </a:xfrm>
          <a:prstGeom prst="rect">
            <a:avLst/>
          </a:prstGeom>
          <a:noFill/>
        </p:spPr>
        <p:txBody>
          <a:bodyPr wrap="square" rtlCol="0">
            <a:spAutoFit/>
          </a:bodyPr>
          <a:lstStyle/>
          <a:p>
            <a:r>
              <a:rPr lang="it-IT" dirty="0"/>
              <a:t>P2</a:t>
            </a:r>
          </a:p>
        </p:txBody>
      </p:sp>
      <p:sp>
        <p:nvSpPr>
          <p:cNvPr id="42" name="CasellaDiTesto 41">
            <a:extLst>
              <a:ext uri="{FF2B5EF4-FFF2-40B4-BE49-F238E27FC236}">
                <a16:creationId xmlns:a16="http://schemas.microsoft.com/office/drawing/2014/main" id="{B04666D4-117B-81AF-5A76-7D3B9926018B}"/>
              </a:ext>
            </a:extLst>
          </p:cNvPr>
          <p:cNvSpPr txBox="1"/>
          <p:nvPr/>
        </p:nvSpPr>
        <p:spPr>
          <a:xfrm>
            <a:off x="1758352" y="3836435"/>
            <a:ext cx="460075" cy="369332"/>
          </a:xfrm>
          <a:prstGeom prst="rect">
            <a:avLst/>
          </a:prstGeom>
          <a:noFill/>
        </p:spPr>
        <p:txBody>
          <a:bodyPr wrap="square" rtlCol="0">
            <a:spAutoFit/>
          </a:bodyPr>
          <a:lstStyle/>
          <a:p>
            <a:r>
              <a:rPr lang="it-IT" dirty="0"/>
              <a:t>P1</a:t>
            </a:r>
          </a:p>
        </p:txBody>
      </p:sp>
      <p:sp>
        <p:nvSpPr>
          <p:cNvPr id="43" name="CasellaDiTesto 42">
            <a:extLst>
              <a:ext uri="{FF2B5EF4-FFF2-40B4-BE49-F238E27FC236}">
                <a16:creationId xmlns:a16="http://schemas.microsoft.com/office/drawing/2014/main" id="{18263692-917E-3F52-581E-3614D9ECABBF}"/>
              </a:ext>
            </a:extLst>
          </p:cNvPr>
          <p:cNvSpPr txBox="1"/>
          <p:nvPr/>
        </p:nvSpPr>
        <p:spPr>
          <a:xfrm>
            <a:off x="3479321" y="4861314"/>
            <a:ext cx="301925" cy="369332"/>
          </a:xfrm>
          <a:prstGeom prst="rect">
            <a:avLst/>
          </a:prstGeom>
          <a:noFill/>
        </p:spPr>
        <p:txBody>
          <a:bodyPr wrap="square" rtlCol="0">
            <a:spAutoFit/>
          </a:bodyPr>
          <a:lstStyle/>
          <a:p>
            <a:r>
              <a:rPr lang="it-IT" dirty="0"/>
              <a:t>1</a:t>
            </a:r>
          </a:p>
        </p:txBody>
      </p:sp>
      <p:sp>
        <p:nvSpPr>
          <p:cNvPr id="44" name="CasellaDiTesto 43">
            <a:extLst>
              <a:ext uri="{FF2B5EF4-FFF2-40B4-BE49-F238E27FC236}">
                <a16:creationId xmlns:a16="http://schemas.microsoft.com/office/drawing/2014/main" id="{AE6F4EFF-5687-F58E-63AB-31CCC820733B}"/>
              </a:ext>
            </a:extLst>
          </p:cNvPr>
          <p:cNvSpPr txBox="1"/>
          <p:nvPr/>
        </p:nvSpPr>
        <p:spPr>
          <a:xfrm>
            <a:off x="4054416" y="4880964"/>
            <a:ext cx="270294" cy="369332"/>
          </a:xfrm>
          <a:prstGeom prst="rect">
            <a:avLst/>
          </a:prstGeom>
          <a:noFill/>
        </p:spPr>
        <p:txBody>
          <a:bodyPr wrap="square" rtlCol="0">
            <a:spAutoFit/>
          </a:bodyPr>
          <a:lstStyle/>
          <a:p>
            <a:r>
              <a:rPr lang="it-IT" dirty="0"/>
              <a:t>2</a:t>
            </a:r>
          </a:p>
        </p:txBody>
      </p:sp>
      <p:sp>
        <p:nvSpPr>
          <p:cNvPr id="45" name="CasellaDiTesto 44">
            <a:extLst>
              <a:ext uri="{FF2B5EF4-FFF2-40B4-BE49-F238E27FC236}">
                <a16:creationId xmlns:a16="http://schemas.microsoft.com/office/drawing/2014/main" id="{E353B10D-0685-94DA-EDF1-71D83DA0F463}"/>
              </a:ext>
            </a:extLst>
          </p:cNvPr>
          <p:cNvSpPr txBox="1"/>
          <p:nvPr/>
        </p:nvSpPr>
        <p:spPr>
          <a:xfrm>
            <a:off x="4621442" y="4861314"/>
            <a:ext cx="301926" cy="369332"/>
          </a:xfrm>
          <a:prstGeom prst="rect">
            <a:avLst/>
          </a:prstGeom>
          <a:noFill/>
        </p:spPr>
        <p:txBody>
          <a:bodyPr wrap="square" rtlCol="0">
            <a:spAutoFit/>
          </a:bodyPr>
          <a:lstStyle/>
          <a:p>
            <a:r>
              <a:rPr lang="it-IT" dirty="0"/>
              <a:t>3</a:t>
            </a:r>
          </a:p>
        </p:txBody>
      </p:sp>
      <p:sp>
        <p:nvSpPr>
          <p:cNvPr id="46" name="CasellaDiTesto 45">
            <a:extLst>
              <a:ext uri="{FF2B5EF4-FFF2-40B4-BE49-F238E27FC236}">
                <a16:creationId xmlns:a16="http://schemas.microsoft.com/office/drawing/2014/main" id="{429860FE-3FE3-4A4D-CE42-D8B682B3984A}"/>
              </a:ext>
            </a:extLst>
          </p:cNvPr>
          <p:cNvSpPr txBox="1"/>
          <p:nvPr/>
        </p:nvSpPr>
        <p:spPr>
          <a:xfrm>
            <a:off x="5195973" y="4873741"/>
            <a:ext cx="301927" cy="369332"/>
          </a:xfrm>
          <a:prstGeom prst="rect">
            <a:avLst/>
          </a:prstGeom>
          <a:noFill/>
        </p:spPr>
        <p:txBody>
          <a:bodyPr wrap="square" rtlCol="0">
            <a:spAutoFit/>
          </a:bodyPr>
          <a:lstStyle/>
          <a:p>
            <a:r>
              <a:rPr lang="it-IT" dirty="0"/>
              <a:t>4</a:t>
            </a:r>
          </a:p>
        </p:txBody>
      </p:sp>
      <p:sp>
        <p:nvSpPr>
          <p:cNvPr id="47" name="CasellaDiTesto 46">
            <a:extLst>
              <a:ext uri="{FF2B5EF4-FFF2-40B4-BE49-F238E27FC236}">
                <a16:creationId xmlns:a16="http://schemas.microsoft.com/office/drawing/2014/main" id="{411F4936-2330-CAE5-8388-FF99DF77DE7A}"/>
              </a:ext>
            </a:extLst>
          </p:cNvPr>
          <p:cNvSpPr txBox="1"/>
          <p:nvPr/>
        </p:nvSpPr>
        <p:spPr>
          <a:xfrm>
            <a:off x="5778521" y="4853864"/>
            <a:ext cx="314604" cy="369332"/>
          </a:xfrm>
          <a:prstGeom prst="rect">
            <a:avLst/>
          </a:prstGeom>
          <a:noFill/>
        </p:spPr>
        <p:txBody>
          <a:bodyPr wrap="square" rtlCol="0">
            <a:spAutoFit/>
          </a:bodyPr>
          <a:lstStyle/>
          <a:p>
            <a:r>
              <a:rPr lang="it-IT" dirty="0"/>
              <a:t>5</a:t>
            </a:r>
          </a:p>
        </p:txBody>
      </p:sp>
      <p:sp>
        <p:nvSpPr>
          <p:cNvPr id="48" name="CasellaDiTesto 47">
            <a:extLst>
              <a:ext uri="{FF2B5EF4-FFF2-40B4-BE49-F238E27FC236}">
                <a16:creationId xmlns:a16="http://schemas.microsoft.com/office/drawing/2014/main" id="{441E39FA-F8B5-FFC3-B520-F04CD3451EEC}"/>
              </a:ext>
            </a:extLst>
          </p:cNvPr>
          <p:cNvSpPr txBox="1"/>
          <p:nvPr/>
        </p:nvSpPr>
        <p:spPr>
          <a:xfrm>
            <a:off x="6363923" y="4849316"/>
            <a:ext cx="325544" cy="369332"/>
          </a:xfrm>
          <a:prstGeom prst="rect">
            <a:avLst/>
          </a:prstGeom>
          <a:noFill/>
        </p:spPr>
        <p:txBody>
          <a:bodyPr wrap="square" rtlCol="0">
            <a:spAutoFit/>
          </a:bodyPr>
          <a:lstStyle/>
          <a:p>
            <a:r>
              <a:rPr lang="it-IT" dirty="0"/>
              <a:t>6</a:t>
            </a:r>
          </a:p>
        </p:txBody>
      </p:sp>
      <p:sp>
        <p:nvSpPr>
          <p:cNvPr id="49" name="CasellaDiTesto 48">
            <a:extLst>
              <a:ext uri="{FF2B5EF4-FFF2-40B4-BE49-F238E27FC236}">
                <a16:creationId xmlns:a16="http://schemas.microsoft.com/office/drawing/2014/main" id="{ED968647-2C5C-D2C5-EE31-8B6B4888659F}"/>
              </a:ext>
            </a:extLst>
          </p:cNvPr>
          <p:cNvSpPr txBox="1"/>
          <p:nvPr/>
        </p:nvSpPr>
        <p:spPr>
          <a:xfrm>
            <a:off x="6913215" y="4844824"/>
            <a:ext cx="325544" cy="369332"/>
          </a:xfrm>
          <a:prstGeom prst="rect">
            <a:avLst/>
          </a:prstGeom>
          <a:noFill/>
        </p:spPr>
        <p:txBody>
          <a:bodyPr wrap="square" rtlCol="0">
            <a:spAutoFit/>
          </a:bodyPr>
          <a:lstStyle/>
          <a:p>
            <a:r>
              <a:rPr lang="it-IT" dirty="0"/>
              <a:t>7</a:t>
            </a:r>
          </a:p>
        </p:txBody>
      </p:sp>
      <p:sp>
        <p:nvSpPr>
          <p:cNvPr id="50" name="CasellaDiTesto 49">
            <a:extLst>
              <a:ext uri="{FF2B5EF4-FFF2-40B4-BE49-F238E27FC236}">
                <a16:creationId xmlns:a16="http://schemas.microsoft.com/office/drawing/2014/main" id="{FF90235E-2B31-365F-FCC7-6FBF1650BBD9}"/>
              </a:ext>
            </a:extLst>
          </p:cNvPr>
          <p:cNvSpPr txBox="1"/>
          <p:nvPr/>
        </p:nvSpPr>
        <p:spPr>
          <a:xfrm>
            <a:off x="7509208" y="4851897"/>
            <a:ext cx="314605" cy="369332"/>
          </a:xfrm>
          <a:prstGeom prst="rect">
            <a:avLst/>
          </a:prstGeom>
          <a:noFill/>
        </p:spPr>
        <p:txBody>
          <a:bodyPr wrap="square" rtlCol="0">
            <a:spAutoFit/>
          </a:bodyPr>
          <a:lstStyle/>
          <a:p>
            <a:r>
              <a:rPr lang="it-IT" dirty="0"/>
              <a:t>8</a:t>
            </a:r>
          </a:p>
        </p:txBody>
      </p:sp>
      <p:sp>
        <p:nvSpPr>
          <p:cNvPr id="51" name="CasellaDiTesto 50">
            <a:extLst>
              <a:ext uri="{FF2B5EF4-FFF2-40B4-BE49-F238E27FC236}">
                <a16:creationId xmlns:a16="http://schemas.microsoft.com/office/drawing/2014/main" id="{81017033-2A58-EABF-1724-D1C6CB5B306B}"/>
              </a:ext>
            </a:extLst>
          </p:cNvPr>
          <p:cNvSpPr txBox="1"/>
          <p:nvPr/>
        </p:nvSpPr>
        <p:spPr>
          <a:xfrm>
            <a:off x="8090400" y="4850493"/>
            <a:ext cx="314605" cy="369332"/>
          </a:xfrm>
          <a:prstGeom prst="rect">
            <a:avLst/>
          </a:prstGeom>
          <a:noFill/>
        </p:spPr>
        <p:txBody>
          <a:bodyPr wrap="square" rtlCol="0">
            <a:spAutoFit/>
          </a:bodyPr>
          <a:lstStyle/>
          <a:p>
            <a:r>
              <a:rPr lang="it-IT" dirty="0"/>
              <a:t>9</a:t>
            </a:r>
          </a:p>
        </p:txBody>
      </p:sp>
      <p:sp>
        <p:nvSpPr>
          <p:cNvPr id="52" name="CasellaDiTesto 51">
            <a:extLst>
              <a:ext uri="{FF2B5EF4-FFF2-40B4-BE49-F238E27FC236}">
                <a16:creationId xmlns:a16="http://schemas.microsoft.com/office/drawing/2014/main" id="{A7DE74CF-0D4F-7197-86A8-59D9BBA6519B}"/>
              </a:ext>
            </a:extLst>
          </p:cNvPr>
          <p:cNvSpPr txBox="1"/>
          <p:nvPr/>
        </p:nvSpPr>
        <p:spPr>
          <a:xfrm>
            <a:off x="8599420" y="4838015"/>
            <a:ext cx="460075" cy="369332"/>
          </a:xfrm>
          <a:prstGeom prst="rect">
            <a:avLst/>
          </a:prstGeom>
          <a:noFill/>
        </p:spPr>
        <p:txBody>
          <a:bodyPr wrap="square" rtlCol="0">
            <a:spAutoFit/>
          </a:bodyPr>
          <a:lstStyle/>
          <a:p>
            <a:r>
              <a:rPr lang="it-IT" dirty="0"/>
              <a:t>10</a:t>
            </a:r>
          </a:p>
        </p:txBody>
      </p:sp>
      <p:sp>
        <p:nvSpPr>
          <p:cNvPr id="53" name="Rettangolo 52">
            <a:extLst>
              <a:ext uri="{FF2B5EF4-FFF2-40B4-BE49-F238E27FC236}">
                <a16:creationId xmlns:a16="http://schemas.microsoft.com/office/drawing/2014/main" id="{3019EC73-FE8E-9301-887F-4262B0FDBCE2}"/>
              </a:ext>
            </a:extLst>
          </p:cNvPr>
          <p:cNvSpPr/>
          <p:nvPr/>
        </p:nvSpPr>
        <p:spPr>
          <a:xfrm>
            <a:off x="3141456" y="3836435"/>
            <a:ext cx="1045232"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6AEC13A7-00BE-79F1-B28F-7F4561EB7FFB}"/>
              </a:ext>
            </a:extLst>
          </p:cNvPr>
          <p:cNvSpPr/>
          <p:nvPr/>
        </p:nvSpPr>
        <p:spPr>
          <a:xfrm>
            <a:off x="7651630" y="3856259"/>
            <a:ext cx="1155937"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a:extLst>
              <a:ext uri="{FF2B5EF4-FFF2-40B4-BE49-F238E27FC236}">
                <a16:creationId xmlns:a16="http://schemas.microsoft.com/office/drawing/2014/main" id="{DB42E1AA-5482-489A-1ECE-F2D8C1F8172B}"/>
              </a:ext>
            </a:extLst>
          </p:cNvPr>
          <p:cNvSpPr/>
          <p:nvPr/>
        </p:nvSpPr>
        <p:spPr>
          <a:xfrm>
            <a:off x="4198189" y="3310395"/>
            <a:ext cx="1178442"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AC4E10F2-A205-4D1A-D6BE-B64938527192}"/>
              </a:ext>
            </a:extLst>
          </p:cNvPr>
          <p:cNvSpPr/>
          <p:nvPr/>
        </p:nvSpPr>
        <p:spPr>
          <a:xfrm>
            <a:off x="5376631" y="2797317"/>
            <a:ext cx="580844"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diritto 58">
            <a:extLst>
              <a:ext uri="{FF2B5EF4-FFF2-40B4-BE49-F238E27FC236}">
                <a16:creationId xmlns:a16="http://schemas.microsoft.com/office/drawing/2014/main" id="{AE3A3802-D6EB-32A9-C987-AA77A75E2B1A}"/>
              </a:ext>
            </a:extLst>
          </p:cNvPr>
          <p:cNvCxnSpPr/>
          <p:nvPr/>
        </p:nvCxnSpPr>
        <p:spPr>
          <a:xfrm>
            <a:off x="9356785" y="4635260"/>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AD882BDE-9934-4C55-9222-505F26BEAE33}"/>
              </a:ext>
            </a:extLst>
          </p:cNvPr>
          <p:cNvCxnSpPr/>
          <p:nvPr/>
        </p:nvCxnSpPr>
        <p:spPr>
          <a:xfrm>
            <a:off x="9931879" y="4623758"/>
            <a:ext cx="0" cy="155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7255573A-2339-4A7B-989A-355868693BE7}"/>
              </a:ext>
            </a:extLst>
          </p:cNvPr>
          <p:cNvCxnSpPr>
            <a:cxnSpLocks/>
          </p:cNvCxnSpPr>
          <p:nvPr/>
        </p:nvCxnSpPr>
        <p:spPr>
          <a:xfrm>
            <a:off x="10441858" y="4623758"/>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95EF6EA5-AB6B-8109-00A2-AE3A43E3200B}"/>
              </a:ext>
            </a:extLst>
          </p:cNvPr>
          <p:cNvCxnSpPr>
            <a:cxnSpLocks/>
          </p:cNvCxnSpPr>
          <p:nvPr/>
        </p:nvCxnSpPr>
        <p:spPr>
          <a:xfrm>
            <a:off x="11021961" y="4635260"/>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2318BE6E-B916-3C60-2FBE-2BA28B0371D1}"/>
              </a:ext>
            </a:extLst>
          </p:cNvPr>
          <p:cNvCxnSpPr>
            <a:cxnSpLocks/>
          </p:cNvCxnSpPr>
          <p:nvPr/>
        </p:nvCxnSpPr>
        <p:spPr>
          <a:xfrm>
            <a:off x="11616813" y="4646762"/>
            <a:ext cx="0" cy="143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14745423-00B1-6D8C-15B6-A606B81D0825}"/>
              </a:ext>
            </a:extLst>
          </p:cNvPr>
          <p:cNvSpPr txBox="1"/>
          <p:nvPr/>
        </p:nvSpPr>
        <p:spPr>
          <a:xfrm>
            <a:off x="9155639" y="4823500"/>
            <a:ext cx="460075" cy="369332"/>
          </a:xfrm>
          <a:prstGeom prst="rect">
            <a:avLst/>
          </a:prstGeom>
          <a:noFill/>
        </p:spPr>
        <p:txBody>
          <a:bodyPr wrap="square" rtlCol="0">
            <a:spAutoFit/>
          </a:bodyPr>
          <a:lstStyle/>
          <a:p>
            <a:r>
              <a:rPr lang="it-IT" dirty="0"/>
              <a:t>11</a:t>
            </a:r>
          </a:p>
        </p:txBody>
      </p:sp>
      <p:sp>
        <p:nvSpPr>
          <p:cNvPr id="68" name="CasellaDiTesto 67">
            <a:extLst>
              <a:ext uri="{FF2B5EF4-FFF2-40B4-BE49-F238E27FC236}">
                <a16:creationId xmlns:a16="http://schemas.microsoft.com/office/drawing/2014/main" id="{0DF2F0AD-9042-3421-68C6-6BD1593ACECD}"/>
              </a:ext>
            </a:extLst>
          </p:cNvPr>
          <p:cNvSpPr txBox="1"/>
          <p:nvPr/>
        </p:nvSpPr>
        <p:spPr>
          <a:xfrm>
            <a:off x="9701841" y="4829113"/>
            <a:ext cx="460075" cy="369332"/>
          </a:xfrm>
          <a:prstGeom prst="rect">
            <a:avLst/>
          </a:prstGeom>
          <a:noFill/>
        </p:spPr>
        <p:txBody>
          <a:bodyPr wrap="square" rtlCol="0">
            <a:spAutoFit/>
          </a:bodyPr>
          <a:lstStyle/>
          <a:p>
            <a:r>
              <a:rPr lang="it-IT" dirty="0"/>
              <a:t>12</a:t>
            </a:r>
          </a:p>
        </p:txBody>
      </p:sp>
      <p:sp>
        <p:nvSpPr>
          <p:cNvPr id="69" name="CasellaDiTesto 68">
            <a:extLst>
              <a:ext uri="{FF2B5EF4-FFF2-40B4-BE49-F238E27FC236}">
                <a16:creationId xmlns:a16="http://schemas.microsoft.com/office/drawing/2014/main" id="{D7DD008B-330F-50E8-5494-37ABC44C3606}"/>
              </a:ext>
            </a:extLst>
          </p:cNvPr>
          <p:cNvSpPr txBox="1"/>
          <p:nvPr/>
        </p:nvSpPr>
        <p:spPr>
          <a:xfrm>
            <a:off x="10228189" y="4833668"/>
            <a:ext cx="460075" cy="369332"/>
          </a:xfrm>
          <a:prstGeom prst="rect">
            <a:avLst/>
          </a:prstGeom>
          <a:noFill/>
        </p:spPr>
        <p:txBody>
          <a:bodyPr wrap="square" rtlCol="0">
            <a:spAutoFit/>
          </a:bodyPr>
          <a:lstStyle/>
          <a:p>
            <a:r>
              <a:rPr lang="it-IT" dirty="0"/>
              <a:t>13</a:t>
            </a:r>
          </a:p>
        </p:txBody>
      </p:sp>
      <p:sp>
        <p:nvSpPr>
          <p:cNvPr id="70" name="CasellaDiTesto 69">
            <a:extLst>
              <a:ext uri="{FF2B5EF4-FFF2-40B4-BE49-F238E27FC236}">
                <a16:creationId xmlns:a16="http://schemas.microsoft.com/office/drawing/2014/main" id="{B8A55C8B-2A0F-BA3F-F64D-163C9A509738}"/>
              </a:ext>
            </a:extLst>
          </p:cNvPr>
          <p:cNvSpPr txBox="1"/>
          <p:nvPr/>
        </p:nvSpPr>
        <p:spPr>
          <a:xfrm>
            <a:off x="10791923" y="4833668"/>
            <a:ext cx="460075" cy="369332"/>
          </a:xfrm>
          <a:prstGeom prst="rect">
            <a:avLst/>
          </a:prstGeom>
          <a:noFill/>
        </p:spPr>
        <p:txBody>
          <a:bodyPr wrap="square" rtlCol="0">
            <a:spAutoFit/>
          </a:bodyPr>
          <a:lstStyle/>
          <a:p>
            <a:r>
              <a:rPr lang="it-IT" dirty="0"/>
              <a:t>14</a:t>
            </a:r>
          </a:p>
        </p:txBody>
      </p:sp>
      <p:sp>
        <p:nvSpPr>
          <p:cNvPr id="71" name="CasellaDiTesto 70">
            <a:extLst>
              <a:ext uri="{FF2B5EF4-FFF2-40B4-BE49-F238E27FC236}">
                <a16:creationId xmlns:a16="http://schemas.microsoft.com/office/drawing/2014/main" id="{D05F2A40-E9FF-AA27-A924-F04B5D4561A0}"/>
              </a:ext>
            </a:extLst>
          </p:cNvPr>
          <p:cNvSpPr txBox="1"/>
          <p:nvPr/>
        </p:nvSpPr>
        <p:spPr>
          <a:xfrm>
            <a:off x="11401885" y="4833668"/>
            <a:ext cx="460075" cy="369332"/>
          </a:xfrm>
          <a:prstGeom prst="rect">
            <a:avLst/>
          </a:prstGeom>
          <a:noFill/>
        </p:spPr>
        <p:txBody>
          <a:bodyPr wrap="square" rtlCol="0">
            <a:spAutoFit/>
          </a:bodyPr>
          <a:lstStyle/>
          <a:p>
            <a:r>
              <a:rPr lang="it-IT" dirty="0"/>
              <a:t>15</a:t>
            </a:r>
          </a:p>
        </p:txBody>
      </p:sp>
      <p:sp>
        <p:nvSpPr>
          <p:cNvPr id="72" name="Rettangolo 71">
            <a:extLst>
              <a:ext uri="{FF2B5EF4-FFF2-40B4-BE49-F238E27FC236}">
                <a16:creationId xmlns:a16="http://schemas.microsoft.com/office/drawing/2014/main" id="{EBFDF4B5-91EB-F0F6-F048-582B88385704}"/>
              </a:ext>
            </a:extLst>
          </p:cNvPr>
          <p:cNvSpPr/>
          <p:nvPr/>
        </p:nvSpPr>
        <p:spPr>
          <a:xfrm>
            <a:off x="6507193" y="2152904"/>
            <a:ext cx="1132755"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AC6D9533-2AF8-EAB9-17B3-C22EF3E5449A}"/>
              </a:ext>
            </a:extLst>
          </p:cNvPr>
          <p:cNvSpPr/>
          <p:nvPr/>
        </p:nvSpPr>
        <p:spPr>
          <a:xfrm>
            <a:off x="8725708" y="2127418"/>
            <a:ext cx="1132755" cy="5245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EB368FFA-4771-9512-0F9C-6F47FC6460E8}"/>
              </a:ext>
            </a:extLst>
          </p:cNvPr>
          <p:cNvSpPr/>
          <p:nvPr/>
        </p:nvSpPr>
        <p:spPr>
          <a:xfrm>
            <a:off x="3714875" y="946289"/>
            <a:ext cx="198878" cy="25088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96CBB0AA-55AC-2C45-2B26-01F83677195E}"/>
              </a:ext>
            </a:extLst>
          </p:cNvPr>
          <p:cNvSpPr txBox="1"/>
          <p:nvPr/>
        </p:nvSpPr>
        <p:spPr>
          <a:xfrm>
            <a:off x="4054416" y="946289"/>
            <a:ext cx="1443484" cy="261610"/>
          </a:xfrm>
          <a:prstGeom prst="rect">
            <a:avLst/>
          </a:prstGeom>
          <a:noFill/>
        </p:spPr>
        <p:txBody>
          <a:bodyPr wrap="square" rtlCol="0">
            <a:spAutoFit/>
          </a:bodyPr>
          <a:lstStyle/>
          <a:p>
            <a:r>
              <a:rPr lang="it-IT" sz="1100" dirty="0"/>
              <a:t>Tempo Utilizzo CPU</a:t>
            </a:r>
          </a:p>
        </p:txBody>
      </p:sp>
      <p:sp>
        <p:nvSpPr>
          <p:cNvPr id="8" name="CasellaDiTesto 7">
            <a:extLst>
              <a:ext uri="{FF2B5EF4-FFF2-40B4-BE49-F238E27FC236}">
                <a16:creationId xmlns:a16="http://schemas.microsoft.com/office/drawing/2014/main" id="{1C24BFA0-7D67-2E19-7F6E-F004F103285D}"/>
              </a:ext>
            </a:extLst>
          </p:cNvPr>
          <p:cNvSpPr txBox="1"/>
          <p:nvPr/>
        </p:nvSpPr>
        <p:spPr>
          <a:xfrm>
            <a:off x="10373146" y="964500"/>
            <a:ext cx="1028739" cy="261610"/>
          </a:xfrm>
          <a:prstGeom prst="rect">
            <a:avLst/>
          </a:prstGeom>
          <a:noFill/>
        </p:spPr>
        <p:txBody>
          <a:bodyPr wrap="square" rtlCol="0">
            <a:spAutoFit/>
          </a:bodyPr>
          <a:lstStyle/>
          <a:p>
            <a:r>
              <a:rPr lang="it-IT" sz="1100" dirty="0"/>
              <a:t>Time Sharing</a:t>
            </a:r>
          </a:p>
        </p:txBody>
      </p:sp>
    </p:spTree>
    <p:extLst>
      <p:ext uri="{BB962C8B-B14F-4D97-AF65-F5344CB8AC3E}">
        <p14:creationId xmlns:p14="http://schemas.microsoft.com/office/powerpoint/2010/main" val="125591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35F48D5-7229-2925-1407-8DC87E896373}"/>
              </a:ext>
            </a:extLst>
          </p:cNvPr>
          <p:cNvSpPr txBox="1"/>
          <p:nvPr/>
        </p:nvSpPr>
        <p:spPr>
          <a:xfrm>
            <a:off x="643467" y="130415"/>
            <a:ext cx="2082316" cy="369332"/>
          </a:xfrm>
          <a:prstGeom prst="rect">
            <a:avLst/>
          </a:prstGeom>
          <a:noFill/>
        </p:spPr>
        <p:txBody>
          <a:bodyPr wrap="square" rtlCol="0">
            <a:spAutoFit/>
          </a:bodyPr>
          <a:lstStyle/>
          <a:p>
            <a:r>
              <a:rPr lang="it-IT" b="1" i="1" u="sng" dirty="0">
                <a:solidFill>
                  <a:schemeClr val="bg1"/>
                </a:solidFill>
              </a:rPr>
              <a:t>ESERCIZIO S3/L1</a:t>
            </a:r>
          </a:p>
        </p:txBody>
      </p:sp>
      <p:sp>
        <p:nvSpPr>
          <p:cNvPr id="3" name="CasellaDiTesto 2">
            <a:extLst>
              <a:ext uri="{FF2B5EF4-FFF2-40B4-BE49-F238E27FC236}">
                <a16:creationId xmlns:a16="http://schemas.microsoft.com/office/drawing/2014/main" id="{2FC31247-01E7-2B0A-9C68-E8F20DCD3F98}"/>
              </a:ext>
            </a:extLst>
          </p:cNvPr>
          <p:cNvSpPr txBox="1"/>
          <p:nvPr/>
        </p:nvSpPr>
        <p:spPr>
          <a:xfrm>
            <a:off x="574274" y="1370025"/>
            <a:ext cx="11043441" cy="3970318"/>
          </a:xfrm>
          <a:prstGeom prst="rect">
            <a:avLst/>
          </a:prstGeom>
          <a:noFill/>
        </p:spPr>
        <p:txBody>
          <a:bodyPr wrap="square" rtlCol="0">
            <a:spAutoFit/>
          </a:bodyPr>
          <a:lstStyle/>
          <a:p>
            <a:pPr algn="ctr"/>
            <a:r>
              <a:rPr lang="it-IT" sz="2800" dirty="0">
                <a:solidFill>
                  <a:schemeClr val="bg1"/>
                </a:solidFill>
              </a:rPr>
              <a:t>Un’evoluzione dei sistemi multi-</a:t>
            </a:r>
            <a:r>
              <a:rPr lang="it-IT" sz="2800" dirty="0" err="1">
                <a:solidFill>
                  <a:schemeClr val="bg1"/>
                </a:solidFill>
              </a:rPr>
              <a:t>tasking</a:t>
            </a:r>
            <a:r>
              <a:rPr lang="it-IT" sz="2800" dirty="0">
                <a:solidFill>
                  <a:schemeClr val="bg1"/>
                </a:solidFill>
              </a:rPr>
              <a:t> sono i sistemi time-sharing. In un sistema time-sharing ogni processo viene eseguito in maniera ciclica per piccole porzioni di tempo che prendono il nome di «quanti». In presenza di una CPU con velocità sufficientemente elevata, il sistema time-sharing darà l’impressione di un’evoluzione parallela dei processi. Nei sistemi time-sharing i processi sono in esecuzione per un lasso di tempo standard detto «quanto». Il processo viene interrotto per passare ad eseguire un altro processo per un «quanto» e così via.</a:t>
            </a:r>
          </a:p>
        </p:txBody>
      </p:sp>
    </p:spTree>
    <p:extLst>
      <p:ext uri="{BB962C8B-B14F-4D97-AF65-F5344CB8AC3E}">
        <p14:creationId xmlns:p14="http://schemas.microsoft.com/office/powerpoint/2010/main" val="330086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cquarello liquido e inchiostro">
            <a:extLst>
              <a:ext uri="{FF2B5EF4-FFF2-40B4-BE49-F238E27FC236}">
                <a16:creationId xmlns:a16="http://schemas.microsoft.com/office/drawing/2014/main" id="{2674DB67-CB83-176B-D657-E54D3DEBDB31}"/>
              </a:ext>
            </a:extLst>
          </p:cNvPr>
          <p:cNvPicPr>
            <a:picLocks noChangeAspect="1"/>
          </p:cNvPicPr>
          <p:nvPr/>
        </p:nvPicPr>
        <p:blipFill rotWithShape="1">
          <a:blip r:embed="rId2"/>
          <a:srcRect t="1867" b="6670"/>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35F48D5-7229-2925-1407-8DC87E896373}"/>
              </a:ext>
            </a:extLst>
          </p:cNvPr>
          <p:cNvSpPr txBox="1"/>
          <p:nvPr/>
        </p:nvSpPr>
        <p:spPr>
          <a:xfrm>
            <a:off x="643467" y="130415"/>
            <a:ext cx="2082316" cy="369332"/>
          </a:xfrm>
          <a:prstGeom prst="rect">
            <a:avLst/>
          </a:prstGeom>
          <a:noFill/>
        </p:spPr>
        <p:txBody>
          <a:bodyPr wrap="square" rtlCol="0">
            <a:spAutoFit/>
          </a:bodyPr>
          <a:lstStyle/>
          <a:p>
            <a:r>
              <a:rPr lang="it-IT" b="1" i="1" u="sng" dirty="0">
                <a:solidFill>
                  <a:schemeClr val="bg1"/>
                </a:solidFill>
              </a:rPr>
              <a:t>ESERCIZIO S3/L1</a:t>
            </a:r>
          </a:p>
        </p:txBody>
      </p:sp>
      <p:sp>
        <p:nvSpPr>
          <p:cNvPr id="3" name="CasellaDiTesto 2">
            <a:extLst>
              <a:ext uri="{FF2B5EF4-FFF2-40B4-BE49-F238E27FC236}">
                <a16:creationId xmlns:a16="http://schemas.microsoft.com/office/drawing/2014/main" id="{2FC31247-01E7-2B0A-9C68-E8F20DCD3F98}"/>
              </a:ext>
            </a:extLst>
          </p:cNvPr>
          <p:cNvSpPr txBox="1"/>
          <p:nvPr/>
        </p:nvSpPr>
        <p:spPr>
          <a:xfrm>
            <a:off x="643467" y="2180489"/>
            <a:ext cx="11043441" cy="2246769"/>
          </a:xfrm>
          <a:prstGeom prst="rect">
            <a:avLst/>
          </a:prstGeom>
          <a:noFill/>
        </p:spPr>
        <p:txBody>
          <a:bodyPr wrap="square" rtlCol="0">
            <a:spAutoFit/>
          </a:bodyPr>
          <a:lstStyle/>
          <a:p>
            <a:pPr algn="ctr"/>
            <a:r>
              <a:rPr lang="it-IT" sz="2800" dirty="0">
                <a:solidFill>
                  <a:schemeClr val="bg1"/>
                </a:solidFill>
              </a:rPr>
              <a:t>In questo caso specifico, il modello di scheduling più utile e funzionale potrebbe essere il multi-</a:t>
            </a:r>
            <a:r>
              <a:rPr lang="it-IT" sz="2800" dirty="0" err="1">
                <a:solidFill>
                  <a:schemeClr val="bg1"/>
                </a:solidFill>
              </a:rPr>
              <a:t>tasking</a:t>
            </a:r>
            <a:r>
              <a:rPr lang="it-IT" sz="2800" dirty="0">
                <a:solidFill>
                  <a:schemeClr val="bg1"/>
                </a:solidFill>
              </a:rPr>
              <a:t> perché, visto l’esiguo numero di processi da tenere in considerazione, potrebbe essere il più funzionale e più completo, anche dal punto di vista delle tempistiche di scheduling.</a:t>
            </a:r>
          </a:p>
        </p:txBody>
      </p:sp>
      <p:sp>
        <p:nvSpPr>
          <p:cNvPr id="4" name="CasellaDiTesto 3">
            <a:extLst>
              <a:ext uri="{FF2B5EF4-FFF2-40B4-BE49-F238E27FC236}">
                <a16:creationId xmlns:a16="http://schemas.microsoft.com/office/drawing/2014/main" id="{1C70B761-B1B1-C963-AF71-208B6B93882D}"/>
              </a:ext>
            </a:extLst>
          </p:cNvPr>
          <p:cNvSpPr txBox="1"/>
          <p:nvPr/>
        </p:nvSpPr>
        <p:spPr>
          <a:xfrm>
            <a:off x="4393319" y="1224507"/>
            <a:ext cx="3926462" cy="646331"/>
          </a:xfrm>
          <a:prstGeom prst="rect">
            <a:avLst/>
          </a:prstGeom>
          <a:noFill/>
        </p:spPr>
        <p:txBody>
          <a:bodyPr wrap="square" rtlCol="0">
            <a:spAutoFit/>
          </a:bodyPr>
          <a:lstStyle/>
          <a:p>
            <a:r>
              <a:rPr lang="it-IT" sz="3600" b="1" i="1" u="sng" dirty="0">
                <a:solidFill>
                  <a:schemeClr val="bg1"/>
                </a:solidFill>
              </a:rPr>
              <a:t>Quale scegliere?</a:t>
            </a:r>
          </a:p>
        </p:txBody>
      </p:sp>
    </p:spTree>
    <p:extLst>
      <p:ext uri="{BB962C8B-B14F-4D97-AF65-F5344CB8AC3E}">
        <p14:creationId xmlns:p14="http://schemas.microsoft.com/office/powerpoint/2010/main" val="3542849924"/>
      </p:ext>
    </p:extLst>
  </p:cSld>
  <p:clrMapOvr>
    <a:masterClrMapping/>
  </p:clrMapOvr>
</p:sld>
</file>

<file path=ppt/theme/theme1.xml><?xml version="1.0" encoding="utf-8"?>
<a:theme xmlns:a="http://schemas.openxmlformats.org/drawingml/2006/main" name="Tribune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62</TotalTime>
  <Words>529</Words>
  <Application>Microsoft Office PowerPoint</Application>
  <PresentationFormat>Widescreen</PresentationFormat>
  <Paragraphs>87</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Amasis MT Pro Medium</vt:lpstr>
      <vt:lpstr>Arial</vt:lpstr>
      <vt:lpstr>Univers Light</vt:lpstr>
      <vt:lpstr>TribuneVTI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1</cp:revision>
  <dcterms:created xsi:type="dcterms:W3CDTF">2023-12-11T13:25:43Z</dcterms:created>
  <dcterms:modified xsi:type="dcterms:W3CDTF">2023-12-11T14:28:17Z</dcterms:modified>
</cp:coreProperties>
</file>