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4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9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20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7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7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9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4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7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91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fondo tecnologia di rete">
            <a:extLst>
              <a:ext uri="{FF2B5EF4-FFF2-40B4-BE49-F238E27FC236}">
                <a16:creationId xmlns:a16="http://schemas.microsoft.com/office/drawing/2014/main" id="{C3181059-2257-0A4D-2254-332652CAB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3434"/>
          <a:stretch/>
        </p:blipFill>
        <p:spPr>
          <a:xfrm>
            <a:off x="21" y="-1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75E330-90D9-0898-F79D-0E35A96A4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103" y="317453"/>
            <a:ext cx="4472471" cy="593580"/>
          </a:xfrm>
        </p:spPr>
        <p:txBody>
          <a:bodyPr anchor="t">
            <a:normAutofit fontScale="90000"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Pratica S5/L3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77195"/>
            <a:ext cx="12192000" cy="2180805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79ECDD-3D88-2F4D-F8D8-D017B3B3C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665" y="911034"/>
            <a:ext cx="9773728" cy="2668928"/>
          </a:xfrm>
        </p:spPr>
        <p:txBody>
          <a:bodyPr anchor="b">
            <a:noAutofit/>
          </a:bodyPr>
          <a:lstStyle/>
          <a:p>
            <a:r>
              <a:rPr lang="it-IT" sz="1400" dirty="0">
                <a:solidFill>
                  <a:srgbClr val="FFFFFF"/>
                </a:solidFill>
              </a:rPr>
              <a:t>Si richiede allo studente di effettuare le seguenti scansioni sul target </a:t>
            </a:r>
            <a:r>
              <a:rPr lang="it-IT" sz="1400" dirty="0" err="1">
                <a:solidFill>
                  <a:srgbClr val="FFFFFF"/>
                </a:solidFill>
              </a:rPr>
              <a:t>Metasploitable</a:t>
            </a:r>
            <a:r>
              <a:rPr lang="it-IT" sz="1400" dirty="0">
                <a:solidFill>
                  <a:srgbClr val="FFFFFF"/>
                </a:solidFill>
              </a:rPr>
              <a:t>: </a:t>
            </a:r>
          </a:p>
          <a:p>
            <a:r>
              <a:rPr lang="it-IT" sz="1400" dirty="0">
                <a:solidFill>
                  <a:srgbClr val="FFFFFF"/>
                </a:solidFill>
              </a:rPr>
              <a:t>● OS </a:t>
            </a:r>
            <a:r>
              <a:rPr lang="it-IT" sz="1400" dirty="0" err="1">
                <a:solidFill>
                  <a:srgbClr val="FFFFFF"/>
                </a:solidFill>
              </a:rPr>
              <a:t>fingerprint</a:t>
            </a:r>
            <a:r>
              <a:rPr lang="it-IT" sz="1400" dirty="0">
                <a:solidFill>
                  <a:srgbClr val="FFFFFF"/>
                </a:solidFill>
              </a:rPr>
              <a:t>. </a:t>
            </a:r>
          </a:p>
          <a:p>
            <a:r>
              <a:rPr lang="it-IT" sz="1400" dirty="0">
                <a:solidFill>
                  <a:srgbClr val="FFFFFF"/>
                </a:solidFill>
              </a:rPr>
              <a:t>● </a:t>
            </a:r>
            <a:r>
              <a:rPr lang="it-IT" sz="1400" dirty="0" err="1">
                <a:solidFill>
                  <a:srgbClr val="FFFFFF"/>
                </a:solidFill>
              </a:rPr>
              <a:t>Syn</a:t>
            </a:r>
            <a:r>
              <a:rPr lang="it-IT" sz="1400" dirty="0">
                <a:solidFill>
                  <a:srgbClr val="FFFFFF"/>
                </a:solidFill>
              </a:rPr>
              <a:t> </a:t>
            </a:r>
            <a:r>
              <a:rPr lang="it-IT" sz="1400" dirty="0" err="1">
                <a:solidFill>
                  <a:srgbClr val="FFFFFF"/>
                </a:solidFill>
              </a:rPr>
              <a:t>Scan</a:t>
            </a:r>
            <a:r>
              <a:rPr lang="it-IT" sz="1400" dirty="0">
                <a:solidFill>
                  <a:srgbClr val="FFFFFF"/>
                </a:solidFill>
              </a:rPr>
              <a:t>. </a:t>
            </a:r>
          </a:p>
          <a:p>
            <a:r>
              <a:rPr lang="it-IT" sz="1400" dirty="0">
                <a:solidFill>
                  <a:srgbClr val="FFFFFF"/>
                </a:solidFill>
              </a:rPr>
              <a:t>● TCP </a:t>
            </a:r>
            <a:r>
              <a:rPr lang="it-IT" sz="1400" dirty="0" err="1">
                <a:solidFill>
                  <a:srgbClr val="FFFFFF"/>
                </a:solidFill>
              </a:rPr>
              <a:t>connect</a:t>
            </a:r>
            <a:r>
              <a:rPr lang="it-IT" sz="1400" dirty="0">
                <a:solidFill>
                  <a:srgbClr val="FFFFFF"/>
                </a:solidFill>
              </a:rPr>
              <a:t> - trovate differenze tra i risultati della scansioni TCP </a:t>
            </a:r>
            <a:r>
              <a:rPr lang="it-IT" sz="1400" dirty="0" err="1">
                <a:solidFill>
                  <a:srgbClr val="FFFFFF"/>
                </a:solidFill>
              </a:rPr>
              <a:t>connect</a:t>
            </a:r>
            <a:r>
              <a:rPr lang="it-IT" sz="1400" dirty="0">
                <a:solidFill>
                  <a:srgbClr val="FFFFFF"/>
                </a:solidFill>
              </a:rPr>
              <a:t> e SYN? </a:t>
            </a:r>
          </a:p>
          <a:p>
            <a:r>
              <a:rPr lang="it-IT" sz="1400" dirty="0">
                <a:solidFill>
                  <a:srgbClr val="FFFFFF"/>
                </a:solidFill>
              </a:rPr>
              <a:t>● Version </a:t>
            </a:r>
            <a:r>
              <a:rPr lang="it-IT" sz="1400" dirty="0" err="1">
                <a:solidFill>
                  <a:srgbClr val="FFFFFF"/>
                </a:solidFill>
              </a:rPr>
              <a:t>detection</a:t>
            </a:r>
            <a:r>
              <a:rPr lang="it-IT" sz="1400" dirty="0">
                <a:solidFill>
                  <a:srgbClr val="FFFFFF"/>
                </a:solidFill>
              </a:rPr>
              <a:t>. </a:t>
            </a:r>
          </a:p>
          <a:p>
            <a:r>
              <a:rPr lang="it-IT" sz="1400" dirty="0">
                <a:solidFill>
                  <a:srgbClr val="FFFFFF"/>
                </a:solidFill>
              </a:rPr>
              <a:t>E la seguente sul target Windows 7: </a:t>
            </a:r>
          </a:p>
          <a:p>
            <a:r>
              <a:rPr lang="it-IT" sz="1400" dirty="0">
                <a:solidFill>
                  <a:srgbClr val="FFFFFF"/>
                </a:solidFill>
              </a:rPr>
              <a:t>● OS </a:t>
            </a:r>
            <a:r>
              <a:rPr lang="it-IT" sz="1400" dirty="0" err="1">
                <a:solidFill>
                  <a:srgbClr val="FFFFFF"/>
                </a:solidFill>
              </a:rPr>
              <a:t>fingerprint</a:t>
            </a:r>
            <a:r>
              <a:rPr lang="it-IT" sz="14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4D2F5BE-DB08-E03C-029A-4F7ED5DF5CA9}"/>
              </a:ext>
            </a:extLst>
          </p:cNvPr>
          <p:cNvSpPr txBox="1"/>
          <p:nvPr/>
        </p:nvSpPr>
        <p:spPr>
          <a:xfrm>
            <a:off x="946031" y="4226242"/>
            <a:ext cx="9828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FFFF"/>
                </a:solidFill>
              </a:rPr>
              <a:t>A valle delle scansioni  è prevista la produzione di un report contenente le seguenti info (dove disponibili): </a:t>
            </a:r>
          </a:p>
          <a:p>
            <a:r>
              <a:rPr lang="it-IT" sz="1400" dirty="0">
                <a:solidFill>
                  <a:srgbClr val="FFFFFF"/>
                </a:solidFill>
              </a:rPr>
              <a:t>● IP. </a:t>
            </a:r>
          </a:p>
          <a:p>
            <a:r>
              <a:rPr lang="it-IT" sz="1400" dirty="0">
                <a:solidFill>
                  <a:srgbClr val="FFFFFF"/>
                </a:solidFill>
              </a:rPr>
              <a:t>● Sistema Operativo. </a:t>
            </a:r>
          </a:p>
          <a:p>
            <a:r>
              <a:rPr lang="it-IT" sz="1400" dirty="0">
                <a:solidFill>
                  <a:srgbClr val="FFFFFF"/>
                </a:solidFill>
              </a:rPr>
              <a:t>● Porte Aperte. </a:t>
            </a:r>
          </a:p>
          <a:p>
            <a:r>
              <a:rPr lang="it-IT" sz="1400" dirty="0">
                <a:solidFill>
                  <a:srgbClr val="FFFFFF"/>
                </a:solidFill>
              </a:rPr>
              <a:t>● Servizi in ascolto con versione.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27C377-D3D9-681E-E5E4-38F533E3A030}"/>
              </a:ext>
            </a:extLst>
          </p:cNvPr>
          <p:cNvSpPr txBox="1"/>
          <p:nvPr/>
        </p:nvSpPr>
        <p:spPr>
          <a:xfrm>
            <a:off x="9566695" y="6230722"/>
            <a:ext cx="183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Mattia Chiriatti</a:t>
            </a:r>
          </a:p>
        </p:txBody>
      </p:sp>
      <p:pic>
        <p:nvPicPr>
          <p:cNvPr id="8" name="Immagine 7" descr="Immagine che contiene logo, simbolo, Elementi grafici, design&#10;&#10;Descrizione generata automaticamente">
            <a:extLst>
              <a:ext uri="{FF2B5EF4-FFF2-40B4-BE49-F238E27FC236}">
                <a16:creationId xmlns:a16="http://schemas.microsoft.com/office/drawing/2014/main" id="{784012B2-EA6A-6CCA-2148-1BF58C317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242" y="148387"/>
            <a:ext cx="1473026" cy="1926265"/>
          </a:xfrm>
          <a:prstGeom prst="rect">
            <a:avLst/>
          </a:prstGeom>
        </p:spPr>
      </p:pic>
      <p:pic>
        <p:nvPicPr>
          <p:cNvPr id="10" name="Immagine 9" descr="Immagine che contiene testo, Elementi grafici, schermata, logo&#10;&#10;Descrizione generata automaticamente">
            <a:extLst>
              <a:ext uri="{FF2B5EF4-FFF2-40B4-BE49-F238E27FC236}">
                <a16:creationId xmlns:a16="http://schemas.microsoft.com/office/drawing/2014/main" id="{A0B6D6C5-7B0F-B283-E7A4-51B18296C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366" y="2053222"/>
            <a:ext cx="2223938" cy="151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0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fondo tecnologia di rete">
            <a:extLst>
              <a:ext uri="{FF2B5EF4-FFF2-40B4-BE49-F238E27FC236}">
                <a16:creationId xmlns:a16="http://schemas.microsoft.com/office/drawing/2014/main" id="{C3181059-2257-0A4D-2254-332652CAB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77195"/>
            <a:ext cx="12192000" cy="2180805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510F6C-1864-711F-5649-79BBBE68A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44" y="652612"/>
            <a:ext cx="6026069" cy="526557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FF3284-E752-C87D-F00E-5E6061119143}"/>
              </a:ext>
            </a:extLst>
          </p:cNvPr>
          <p:cNvSpPr txBox="1"/>
          <p:nvPr/>
        </p:nvSpPr>
        <p:spPr>
          <a:xfrm>
            <a:off x="6874096" y="1612987"/>
            <a:ext cx="51338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u="sng" dirty="0">
                <a:solidFill>
                  <a:schemeClr val="bg1"/>
                </a:solidFill>
              </a:rPr>
              <a:t>OS </a:t>
            </a:r>
            <a:r>
              <a:rPr lang="it-IT" b="1" i="1" u="sng" dirty="0" err="1">
                <a:solidFill>
                  <a:schemeClr val="bg1"/>
                </a:solidFill>
              </a:rPr>
              <a:t>Fingerprint</a:t>
            </a:r>
            <a:r>
              <a:rPr lang="it-IT" b="1" i="1" u="sng" dirty="0">
                <a:solidFill>
                  <a:schemeClr val="bg1"/>
                </a:solidFill>
              </a:rPr>
              <a:t> – Meta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Con il comando «</a:t>
            </a:r>
            <a:r>
              <a:rPr lang="it-IT" dirty="0" err="1">
                <a:solidFill>
                  <a:schemeClr val="bg1"/>
                </a:solidFill>
              </a:rPr>
              <a:t>nmap</a:t>
            </a:r>
            <a:r>
              <a:rPr lang="it-IT" dirty="0">
                <a:solidFill>
                  <a:schemeClr val="bg1"/>
                </a:solidFill>
              </a:rPr>
              <a:t> –O IP-</a:t>
            </a:r>
            <a:r>
              <a:rPr lang="it-IT" dirty="0" err="1">
                <a:solidFill>
                  <a:schemeClr val="bg1"/>
                </a:solidFill>
              </a:rPr>
              <a:t>destination</a:t>
            </a:r>
            <a:r>
              <a:rPr lang="it-IT" dirty="0">
                <a:solidFill>
                  <a:schemeClr val="bg1"/>
                </a:solidFill>
              </a:rPr>
              <a:t>» possiamo capire nel dettaglio quale tipo di sistema operativo sia utilizzato </a:t>
            </a:r>
            <a:r>
              <a:rPr lang="it-IT" dirty="0" err="1">
                <a:solidFill>
                  <a:schemeClr val="bg1"/>
                </a:solidFill>
              </a:rPr>
              <a:t>dall’host</a:t>
            </a:r>
            <a:r>
              <a:rPr lang="it-IT" dirty="0">
                <a:solidFill>
                  <a:schemeClr val="bg1"/>
                </a:solidFill>
              </a:rPr>
              <a:t> che stiamo analizzando con </a:t>
            </a:r>
            <a:r>
              <a:rPr lang="it-IT" dirty="0" err="1">
                <a:solidFill>
                  <a:schemeClr val="bg1"/>
                </a:solidFill>
              </a:rPr>
              <a:t>nmap</a:t>
            </a:r>
            <a:r>
              <a:rPr lang="it-IT" dirty="0">
                <a:solidFill>
                  <a:schemeClr val="bg1"/>
                </a:solidFill>
              </a:rPr>
              <a:t>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Ma non solo: possiamo anche verificare che le porte a cui </a:t>
            </a:r>
            <a:r>
              <a:rPr lang="it-IT" dirty="0" err="1">
                <a:solidFill>
                  <a:schemeClr val="bg1"/>
                </a:solidFill>
              </a:rPr>
              <a:t>l’host</a:t>
            </a:r>
            <a:r>
              <a:rPr lang="it-IT" dirty="0">
                <a:solidFill>
                  <a:schemeClr val="bg1"/>
                </a:solidFill>
              </a:rPr>
              <a:t> è connesso siano aperte e a quali servizi siano collegate.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Possiamo anche trovare il suo MAC </a:t>
            </a:r>
            <a:r>
              <a:rPr lang="it-IT" dirty="0" err="1">
                <a:solidFill>
                  <a:schemeClr val="bg1"/>
                </a:solidFill>
              </a:rPr>
              <a:t>Address</a:t>
            </a:r>
            <a:r>
              <a:rPr lang="it-IT" dirty="0">
                <a:solidFill>
                  <a:schemeClr val="bg1"/>
                </a:solidFill>
              </a:rPr>
              <a:t> e a quanti </a:t>
            </a:r>
            <a:r>
              <a:rPr lang="it-IT" dirty="0" err="1">
                <a:solidFill>
                  <a:schemeClr val="bg1"/>
                </a:solidFill>
              </a:rPr>
              <a:t>hops</a:t>
            </a:r>
            <a:r>
              <a:rPr lang="it-IT" dirty="0">
                <a:solidFill>
                  <a:schemeClr val="bg1"/>
                </a:solidFill>
              </a:rPr>
              <a:t> di distanza è posto lo stesso </a:t>
            </a:r>
            <a:r>
              <a:rPr lang="it-IT" dirty="0" err="1">
                <a:solidFill>
                  <a:schemeClr val="bg1"/>
                </a:solidFill>
              </a:rPr>
              <a:t>host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6" name="Immagine 15" descr="Immagine che contiene logo, simbolo, Elementi grafici, design&#10;&#10;Descrizione generata automaticamente">
            <a:extLst>
              <a:ext uri="{FF2B5EF4-FFF2-40B4-BE49-F238E27FC236}">
                <a16:creationId xmlns:a16="http://schemas.microsoft.com/office/drawing/2014/main" id="{C9F6154B-BFF7-A8C0-3DB3-178E5676C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242" y="148387"/>
            <a:ext cx="1473026" cy="1926265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0D6375E3-9903-A14D-13FB-5F6A2ADEA3D3}"/>
              </a:ext>
            </a:extLst>
          </p:cNvPr>
          <p:cNvSpPr/>
          <p:nvPr/>
        </p:nvSpPr>
        <p:spPr>
          <a:xfrm>
            <a:off x="563944" y="1431985"/>
            <a:ext cx="1911837" cy="3165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78F1193-EBCA-AE0E-C184-DEB6E733B851}"/>
              </a:ext>
            </a:extLst>
          </p:cNvPr>
          <p:cNvCxnSpPr/>
          <p:nvPr/>
        </p:nvCxnSpPr>
        <p:spPr>
          <a:xfrm flipH="1" flipV="1">
            <a:off x="2889849" y="2950234"/>
            <a:ext cx="3984246" cy="9057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>
            <a:extLst>
              <a:ext uri="{FF2B5EF4-FFF2-40B4-BE49-F238E27FC236}">
                <a16:creationId xmlns:a16="http://schemas.microsoft.com/office/drawing/2014/main" id="{2258A96F-69A8-2CE9-8E56-04EC1157CAAA}"/>
              </a:ext>
            </a:extLst>
          </p:cNvPr>
          <p:cNvSpPr/>
          <p:nvPr/>
        </p:nvSpPr>
        <p:spPr>
          <a:xfrm>
            <a:off x="563943" y="4875603"/>
            <a:ext cx="2532940" cy="3748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1E8ECFA-A678-1D8D-0501-3EA5E2B77926}"/>
              </a:ext>
            </a:extLst>
          </p:cNvPr>
          <p:cNvCxnSpPr/>
          <p:nvPr/>
        </p:nvCxnSpPr>
        <p:spPr>
          <a:xfrm flipH="1">
            <a:off x="3286664" y="2760453"/>
            <a:ext cx="3510951" cy="22343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343A1295-90DB-65D2-EB54-CAA2211A072A}"/>
              </a:ext>
            </a:extLst>
          </p:cNvPr>
          <p:cNvCxnSpPr/>
          <p:nvPr/>
        </p:nvCxnSpPr>
        <p:spPr>
          <a:xfrm>
            <a:off x="563943" y="5391509"/>
            <a:ext cx="160991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586E3CDB-0153-0259-AA56-54F2F727ED67}"/>
              </a:ext>
            </a:extLst>
          </p:cNvPr>
          <p:cNvCxnSpPr/>
          <p:nvPr/>
        </p:nvCxnSpPr>
        <p:spPr>
          <a:xfrm flipH="1">
            <a:off x="2475781" y="4994847"/>
            <a:ext cx="4321834" cy="39666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27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fondo tecnologia di rete">
            <a:extLst>
              <a:ext uri="{FF2B5EF4-FFF2-40B4-BE49-F238E27FC236}">
                <a16:creationId xmlns:a16="http://schemas.microsoft.com/office/drawing/2014/main" id="{C3181059-2257-0A4D-2254-332652CAB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77195"/>
            <a:ext cx="12192000" cy="2180805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FF3284-E752-C87D-F00E-5E6061119143}"/>
              </a:ext>
            </a:extLst>
          </p:cNvPr>
          <p:cNvSpPr txBox="1"/>
          <p:nvPr/>
        </p:nvSpPr>
        <p:spPr>
          <a:xfrm>
            <a:off x="6371870" y="1828800"/>
            <a:ext cx="51632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u="sng" dirty="0" err="1">
                <a:solidFill>
                  <a:schemeClr val="bg1"/>
                </a:solidFill>
              </a:rPr>
              <a:t>Syn</a:t>
            </a:r>
            <a:r>
              <a:rPr lang="it-IT" b="1" i="1" u="sng" dirty="0">
                <a:solidFill>
                  <a:schemeClr val="bg1"/>
                </a:solidFill>
              </a:rPr>
              <a:t> </a:t>
            </a:r>
            <a:r>
              <a:rPr lang="it-IT" b="1" i="1" u="sng" dirty="0" err="1">
                <a:solidFill>
                  <a:schemeClr val="bg1"/>
                </a:solidFill>
              </a:rPr>
              <a:t>Scan</a:t>
            </a:r>
            <a:r>
              <a:rPr lang="it-IT" b="1" i="1" u="sng" dirty="0">
                <a:solidFill>
                  <a:schemeClr val="bg1"/>
                </a:solidFill>
              </a:rPr>
              <a:t> – Meta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Il comando «</a:t>
            </a:r>
            <a:r>
              <a:rPr lang="it-IT" dirty="0" err="1">
                <a:solidFill>
                  <a:schemeClr val="bg1"/>
                </a:solidFill>
              </a:rPr>
              <a:t>nmap</a:t>
            </a:r>
            <a:r>
              <a:rPr lang="it-IT" dirty="0">
                <a:solidFill>
                  <a:schemeClr val="bg1"/>
                </a:solidFill>
              </a:rPr>
              <a:t> –</a:t>
            </a:r>
            <a:r>
              <a:rPr lang="it-IT" dirty="0" err="1">
                <a:solidFill>
                  <a:schemeClr val="bg1"/>
                </a:solidFill>
              </a:rPr>
              <a:t>sS</a:t>
            </a:r>
            <a:r>
              <a:rPr lang="it-IT" dirty="0">
                <a:solidFill>
                  <a:schemeClr val="bg1"/>
                </a:solidFill>
              </a:rPr>
              <a:t> IP-</a:t>
            </a:r>
            <a:r>
              <a:rPr lang="it-IT" dirty="0" err="1">
                <a:solidFill>
                  <a:schemeClr val="bg1"/>
                </a:solidFill>
              </a:rPr>
              <a:t>destination</a:t>
            </a:r>
            <a:r>
              <a:rPr lang="it-IT" dirty="0">
                <a:solidFill>
                  <a:schemeClr val="bg1"/>
                </a:solidFill>
              </a:rPr>
              <a:t>» possiamo inviare un solo pacchetto SYN alla destinazione, verificando e recuperando informazioni sullo stato di una o più porte.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Questo comando non completa il 3-way </a:t>
            </a:r>
            <a:r>
              <a:rPr lang="it-IT" dirty="0" err="1">
                <a:solidFill>
                  <a:schemeClr val="bg1"/>
                </a:solidFill>
              </a:rPr>
              <a:t>handshake</a:t>
            </a:r>
            <a:r>
              <a:rPr lang="it-IT" dirty="0">
                <a:solidFill>
                  <a:schemeClr val="bg1"/>
                </a:solidFill>
              </a:rPr>
              <a:t>, chiudendo la comunicazione con un pacchetto RST o reset.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DA2AE26-A2E0-401E-A2EC-3DA745F1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29" y="745393"/>
            <a:ext cx="5163271" cy="5172797"/>
          </a:xfrm>
          <a:prstGeom prst="rect">
            <a:avLst/>
          </a:prstGeom>
        </p:spPr>
      </p:pic>
      <p:pic>
        <p:nvPicPr>
          <p:cNvPr id="5" name="Immagine 4" descr="Immagine che contiene logo, simbolo, Elementi grafici, design&#10;&#10;Descrizione generata automaticamente">
            <a:extLst>
              <a:ext uri="{FF2B5EF4-FFF2-40B4-BE49-F238E27FC236}">
                <a16:creationId xmlns:a16="http://schemas.microsoft.com/office/drawing/2014/main" id="{C28083F4-33EE-03D1-C4E8-2BFB34EDE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242" y="148387"/>
            <a:ext cx="1473026" cy="192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5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fondo tecnologia di rete">
            <a:extLst>
              <a:ext uri="{FF2B5EF4-FFF2-40B4-BE49-F238E27FC236}">
                <a16:creationId xmlns:a16="http://schemas.microsoft.com/office/drawing/2014/main" id="{C3181059-2257-0A4D-2254-332652CAB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77195"/>
            <a:ext cx="12192000" cy="2180805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FF3284-E752-C87D-F00E-5E6061119143}"/>
              </a:ext>
            </a:extLst>
          </p:cNvPr>
          <p:cNvSpPr txBox="1"/>
          <p:nvPr/>
        </p:nvSpPr>
        <p:spPr>
          <a:xfrm>
            <a:off x="6464843" y="1733521"/>
            <a:ext cx="53514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u="sng" dirty="0">
                <a:solidFill>
                  <a:schemeClr val="bg1"/>
                </a:solidFill>
              </a:rPr>
              <a:t>TCP </a:t>
            </a:r>
            <a:r>
              <a:rPr lang="it-IT" b="1" i="1" u="sng" dirty="0" err="1">
                <a:solidFill>
                  <a:schemeClr val="bg1"/>
                </a:solidFill>
              </a:rPr>
              <a:t>connect</a:t>
            </a:r>
            <a:r>
              <a:rPr lang="it-IT" b="1" i="1" u="sng" dirty="0">
                <a:solidFill>
                  <a:schemeClr val="bg1"/>
                </a:solidFill>
              </a:rPr>
              <a:t> – Meta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Il comando «</a:t>
            </a:r>
            <a:r>
              <a:rPr lang="it-IT" dirty="0" err="1">
                <a:solidFill>
                  <a:schemeClr val="bg1"/>
                </a:solidFill>
              </a:rPr>
              <a:t>nmap</a:t>
            </a:r>
            <a:r>
              <a:rPr lang="it-IT" dirty="0">
                <a:solidFill>
                  <a:schemeClr val="bg1"/>
                </a:solidFill>
              </a:rPr>
              <a:t> –</a:t>
            </a:r>
            <a:r>
              <a:rPr lang="it-IT" dirty="0" err="1">
                <a:solidFill>
                  <a:schemeClr val="bg1"/>
                </a:solidFill>
              </a:rPr>
              <a:t>sT</a:t>
            </a:r>
            <a:r>
              <a:rPr lang="it-IT" dirty="0">
                <a:solidFill>
                  <a:schemeClr val="bg1"/>
                </a:solidFill>
              </a:rPr>
              <a:t> IP-</a:t>
            </a:r>
            <a:r>
              <a:rPr lang="it-IT" dirty="0" err="1">
                <a:solidFill>
                  <a:schemeClr val="bg1"/>
                </a:solidFill>
              </a:rPr>
              <a:t>destination</a:t>
            </a:r>
            <a:r>
              <a:rPr lang="it-IT" dirty="0">
                <a:solidFill>
                  <a:schemeClr val="bg1"/>
                </a:solidFill>
              </a:rPr>
              <a:t>», a differenza del precedente, completa il 3-way </a:t>
            </a:r>
            <a:r>
              <a:rPr lang="it-IT" dirty="0" err="1">
                <a:solidFill>
                  <a:schemeClr val="bg1"/>
                </a:solidFill>
              </a:rPr>
              <a:t>Handshake</a:t>
            </a:r>
            <a:r>
              <a:rPr lang="it-IT" dirty="0">
                <a:solidFill>
                  <a:schemeClr val="bg1"/>
                </a:solidFill>
              </a:rPr>
              <a:t>, creando un canale di comunicazione completo.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Il comando recupera informazioni sullo stato delle porte, ma facendo più </a:t>
            </a:r>
            <a:r>
              <a:rPr lang="it-IT" i="1" dirty="0">
                <a:solidFill>
                  <a:schemeClr val="bg1"/>
                </a:solidFill>
              </a:rPr>
              <a:t>rumore</a:t>
            </a:r>
            <a:r>
              <a:rPr lang="it-IT" dirty="0">
                <a:solidFill>
                  <a:schemeClr val="bg1"/>
                </a:solidFill>
              </a:rPr>
              <a:t> e risultando anche più invasivo rispetto al precedente, quindi rende il device attaccante più individuabile in caso di presenza di un firewall.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650971D-9824-9E10-E449-EF5A39291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73" y="528117"/>
            <a:ext cx="5134692" cy="5239481"/>
          </a:xfrm>
          <a:prstGeom prst="rect">
            <a:avLst/>
          </a:prstGeom>
        </p:spPr>
      </p:pic>
      <p:pic>
        <p:nvPicPr>
          <p:cNvPr id="6" name="Immagine 5" descr="Immagine che contiene logo, simbolo, Elementi grafici, design&#10;&#10;Descrizione generata automaticamente">
            <a:extLst>
              <a:ext uri="{FF2B5EF4-FFF2-40B4-BE49-F238E27FC236}">
                <a16:creationId xmlns:a16="http://schemas.microsoft.com/office/drawing/2014/main" id="{2B7D1146-35A1-507E-A882-93998BBAD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242" y="148387"/>
            <a:ext cx="1473026" cy="192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4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fondo tecnologia di rete">
            <a:extLst>
              <a:ext uri="{FF2B5EF4-FFF2-40B4-BE49-F238E27FC236}">
                <a16:creationId xmlns:a16="http://schemas.microsoft.com/office/drawing/2014/main" id="{C3181059-2257-0A4D-2254-332652CAB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77195"/>
            <a:ext cx="12192000" cy="2180805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FF3284-E752-C87D-F00E-5E6061119143}"/>
              </a:ext>
            </a:extLst>
          </p:cNvPr>
          <p:cNvSpPr txBox="1"/>
          <p:nvPr/>
        </p:nvSpPr>
        <p:spPr>
          <a:xfrm>
            <a:off x="7284791" y="1711964"/>
            <a:ext cx="47793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u="sng" dirty="0">
                <a:solidFill>
                  <a:schemeClr val="bg1"/>
                </a:solidFill>
              </a:rPr>
              <a:t>Version </a:t>
            </a:r>
            <a:r>
              <a:rPr lang="it-IT" b="1" i="1" u="sng" dirty="0" err="1">
                <a:solidFill>
                  <a:schemeClr val="bg1"/>
                </a:solidFill>
              </a:rPr>
              <a:t>detection</a:t>
            </a:r>
            <a:r>
              <a:rPr lang="it-IT" b="1" i="1" u="sng" dirty="0">
                <a:solidFill>
                  <a:schemeClr val="bg1"/>
                </a:solidFill>
              </a:rPr>
              <a:t> – Meta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Il comando «</a:t>
            </a:r>
            <a:r>
              <a:rPr lang="it-IT" dirty="0" err="1">
                <a:solidFill>
                  <a:schemeClr val="bg1"/>
                </a:solidFill>
              </a:rPr>
              <a:t>nmap</a:t>
            </a:r>
            <a:r>
              <a:rPr lang="it-IT" dirty="0">
                <a:solidFill>
                  <a:schemeClr val="bg1"/>
                </a:solidFill>
              </a:rPr>
              <a:t> –</a:t>
            </a:r>
            <a:r>
              <a:rPr lang="it-IT" dirty="0" err="1">
                <a:solidFill>
                  <a:schemeClr val="bg1"/>
                </a:solidFill>
              </a:rPr>
              <a:t>sV</a:t>
            </a:r>
            <a:r>
              <a:rPr lang="it-IT" dirty="0">
                <a:solidFill>
                  <a:schemeClr val="bg1"/>
                </a:solidFill>
              </a:rPr>
              <a:t> IP-</a:t>
            </a:r>
            <a:r>
              <a:rPr lang="it-IT" dirty="0" err="1">
                <a:solidFill>
                  <a:schemeClr val="bg1"/>
                </a:solidFill>
              </a:rPr>
              <a:t>destination</a:t>
            </a:r>
            <a:r>
              <a:rPr lang="it-IT" dirty="0">
                <a:solidFill>
                  <a:schemeClr val="bg1"/>
                </a:solidFill>
              </a:rPr>
              <a:t>», detto anche </a:t>
            </a:r>
            <a:r>
              <a:rPr lang="it-IT" i="1" dirty="0">
                <a:solidFill>
                  <a:schemeClr val="bg1"/>
                </a:solidFill>
              </a:rPr>
              <a:t>banner grabbing</a:t>
            </a:r>
            <a:r>
              <a:rPr lang="it-IT" dirty="0">
                <a:solidFill>
                  <a:schemeClr val="bg1"/>
                </a:solidFill>
              </a:rPr>
              <a:t>, permette di recuperare informazioni esposte da un determinato software o dominio di un servizio, come la versione o il nome dello stesso software/servizio.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929E908-42C6-5B3D-322B-67D8373E3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37" y="939810"/>
            <a:ext cx="7029137" cy="4080294"/>
          </a:xfrm>
          <a:prstGeom prst="rect">
            <a:avLst/>
          </a:prstGeom>
        </p:spPr>
      </p:pic>
      <p:pic>
        <p:nvPicPr>
          <p:cNvPr id="6" name="Immagine 5" descr="Immagine che contiene logo, simbolo, Elementi grafici, design&#10;&#10;Descrizione generata automaticamente">
            <a:extLst>
              <a:ext uri="{FF2B5EF4-FFF2-40B4-BE49-F238E27FC236}">
                <a16:creationId xmlns:a16="http://schemas.microsoft.com/office/drawing/2014/main" id="{8EDF9B54-4625-544B-8285-1EF446907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242" y="148387"/>
            <a:ext cx="1473026" cy="192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0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fondo tecnologia di rete">
            <a:extLst>
              <a:ext uri="{FF2B5EF4-FFF2-40B4-BE49-F238E27FC236}">
                <a16:creationId xmlns:a16="http://schemas.microsoft.com/office/drawing/2014/main" id="{C3181059-2257-0A4D-2254-332652CAB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77195"/>
            <a:ext cx="12192000" cy="2180805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FF3284-E752-C87D-F00E-5E6061119143}"/>
              </a:ext>
            </a:extLst>
          </p:cNvPr>
          <p:cNvSpPr txBox="1"/>
          <p:nvPr/>
        </p:nvSpPr>
        <p:spPr>
          <a:xfrm>
            <a:off x="702835" y="305481"/>
            <a:ext cx="6301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u="sng" dirty="0">
                <a:solidFill>
                  <a:schemeClr val="bg1"/>
                </a:solidFill>
              </a:rPr>
              <a:t>Report - </a:t>
            </a:r>
            <a:r>
              <a:rPr lang="it-IT" b="1" i="1" u="sng" dirty="0" err="1">
                <a:solidFill>
                  <a:schemeClr val="bg1"/>
                </a:solidFill>
              </a:rPr>
              <a:t>Metasploitable</a:t>
            </a:r>
            <a:endParaRPr lang="it-IT" b="1" i="1" u="sng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Indirizzo IP della macchina: 192.168.50.101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Sistema Operativo: Linux 2.6.9 – 2.6.33</a:t>
            </a:r>
          </a:p>
        </p:txBody>
      </p:sp>
      <p:pic>
        <p:nvPicPr>
          <p:cNvPr id="6" name="Immagine 5" descr="Immagine che contiene logo, simbolo, Elementi grafici, design&#10;&#10;Descrizione generata automaticamente">
            <a:extLst>
              <a:ext uri="{FF2B5EF4-FFF2-40B4-BE49-F238E27FC236}">
                <a16:creationId xmlns:a16="http://schemas.microsoft.com/office/drawing/2014/main" id="{8EDF9B54-4625-544B-8285-1EF446907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242" y="148387"/>
            <a:ext cx="1473026" cy="192626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049397C-307A-5286-924C-F17D0E22D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252" y="4216466"/>
            <a:ext cx="3644163" cy="247828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5232C37-C385-077B-DBEB-549B1E263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627" y="1274771"/>
            <a:ext cx="1635414" cy="284355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B728F09-3EEA-C60C-5C2F-F63429358B3A}"/>
              </a:ext>
            </a:extLst>
          </p:cNvPr>
          <p:cNvSpPr txBox="1"/>
          <p:nvPr/>
        </p:nvSpPr>
        <p:spPr>
          <a:xfrm>
            <a:off x="702835" y="2156073"/>
            <a:ext cx="19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Porte Aperte: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8EA272A-5A6F-B31D-6C14-B346EAF91AAC}"/>
              </a:ext>
            </a:extLst>
          </p:cNvPr>
          <p:cNvCxnSpPr/>
          <p:nvPr/>
        </p:nvCxnSpPr>
        <p:spPr>
          <a:xfrm>
            <a:off x="2743200" y="2340739"/>
            <a:ext cx="32694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A91F8EE-CC54-9696-BC1A-CAA703571A09}"/>
              </a:ext>
            </a:extLst>
          </p:cNvPr>
          <p:cNvSpPr txBox="1"/>
          <p:nvPr/>
        </p:nvSpPr>
        <p:spPr>
          <a:xfrm>
            <a:off x="702835" y="4909887"/>
            <a:ext cx="382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Servizi in ascolto con versione: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71822D5-21B7-DD1C-0092-BF9329ED9815}"/>
              </a:ext>
            </a:extLst>
          </p:cNvPr>
          <p:cNvCxnSpPr>
            <a:cxnSpLocks/>
          </p:cNvCxnSpPr>
          <p:nvPr/>
        </p:nvCxnSpPr>
        <p:spPr>
          <a:xfrm>
            <a:off x="4528868" y="5110367"/>
            <a:ext cx="5118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91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fondo tecnologia di rete">
            <a:extLst>
              <a:ext uri="{FF2B5EF4-FFF2-40B4-BE49-F238E27FC236}">
                <a16:creationId xmlns:a16="http://schemas.microsoft.com/office/drawing/2014/main" id="{C3181059-2257-0A4D-2254-332652CAB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3434"/>
          <a:stretch/>
        </p:blipFill>
        <p:spPr>
          <a:xfrm>
            <a:off x="21" y="-1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77195"/>
            <a:ext cx="12192000" cy="2180805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FF3284-E752-C87D-F00E-5E6061119143}"/>
              </a:ext>
            </a:extLst>
          </p:cNvPr>
          <p:cNvSpPr txBox="1"/>
          <p:nvPr/>
        </p:nvSpPr>
        <p:spPr>
          <a:xfrm>
            <a:off x="1156318" y="257009"/>
            <a:ext cx="30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u="sng" dirty="0">
                <a:solidFill>
                  <a:schemeClr val="bg1"/>
                </a:solidFill>
              </a:rPr>
              <a:t>OS </a:t>
            </a:r>
            <a:r>
              <a:rPr lang="it-IT" b="1" i="1" u="sng" dirty="0" err="1">
                <a:solidFill>
                  <a:schemeClr val="bg1"/>
                </a:solidFill>
              </a:rPr>
              <a:t>Fingerprint</a:t>
            </a:r>
            <a:r>
              <a:rPr lang="it-IT" b="1" i="1" u="sng" dirty="0">
                <a:solidFill>
                  <a:schemeClr val="bg1"/>
                </a:solidFill>
              </a:rPr>
              <a:t> - Windows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6E53D86-25A2-2F7A-90EE-3A8B468CF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642" y="2349690"/>
            <a:ext cx="9063379" cy="3309224"/>
          </a:xfrm>
          <a:prstGeom prst="rect">
            <a:avLst/>
          </a:prstGeom>
        </p:spPr>
      </p:pic>
      <p:pic>
        <p:nvPicPr>
          <p:cNvPr id="16" name="Immagine 15" descr="Immagine che contiene testo, Elementi grafici, schermata, logo&#10;&#10;Descrizione generata automaticamente">
            <a:extLst>
              <a:ext uri="{FF2B5EF4-FFF2-40B4-BE49-F238E27FC236}">
                <a16:creationId xmlns:a16="http://schemas.microsoft.com/office/drawing/2014/main" id="{8D04F569-6507-2407-A74A-17694FCD9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734" y="96266"/>
            <a:ext cx="2223938" cy="1514483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4F04393F-C18A-33E1-0A5C-F8F524EE2C8E}"/>
              </a:ext>
            </a:extLst>
          </p:cNvPr>
          <p:cNvSpPr/>
          <p:nvPr/>
        </p:nvSpPr>
        <p:spPr>
          <a:xfrm>
            <a:off x="1127642" y="3155461"/>
            <a:ext cx="1839845" cy="1239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C8D94110-3601-72B0-C09C-82567D630A7D}"/>
              </a:ext>
            </a:extLst>
          </p:cNvPr>
          <p:cNvCxnSpPr/>
          <p:nvPr/>
        </p:nvCxnSpPr>
        <p:spPr>
          <a:xfrm flipH="1">
            <a:off x="3243532" y="2091913"/>
            <a:ext cx="4183811" cy="1561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>
            <a:extLst>
              <a:ext uri="{FF2B5EF4-FFF2-40B4-BE49-F238E27FC236}">
                <a16:creationId xmlns:a16="http://schemas.microsoft.com/office/drawing/2014/main" id="{41A8E753-C446-28EB-9CE6-98046D7C58CF}"/>
              </a:ext>
            </a:extLst>
          </p:cNvPr>
          <p:cNvSpPr/>
          <p:nvPr/>
        </p:nvSpPr>
        <p:spPr>
          <a:xfrm>
            <a:off x="1126314" y="4644288"/>
            <a:ext cx="9063379" cy="5068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BA80EAC-A374-31F0-83E6-FADECF48211D}"/>
              </a:ext>
            </a:extLst>
          </p:cNvPr>
          <p:cNvCxnSpPr/>
          <p:nvPr/>
        </p:nvCxnSpPr>
        <p:spPr>
          <a:xfrm flipH="1" flipV="1">
            <a:off x="7427343" y="5319858"/>
            <a:ext cx="932886" cy="10966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B82C73A-F3CC-32A1-CECC-0B7CE0F0B05A}"/>
              </a:ext>
            </a:extLst>
          </p:cNvPr>
          <p:cNvSpPr txBox="1"/>
          <p:nvPr/>
        </p:nvSpPr>
        <p:spPr>
          <a:xfrm>
            <a:off x="7427343" y="1829080"/>
            <a:ext cx="80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Porte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C895A50-DB69-7369-654A-9A7D9A04B52E}"/>
              </a:ext>
            </a:extLst>
          </p:cNvPr>
          <p:cNvSpPr txBox="1"/>
          <p:nvPr/>
        </p:nvSpPr>
        <p:spPr>
          <a:xfrm>
            <a:off x="8156573" y="6410273"/>
            <a:ext cx="377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Sistema operativo e sua versione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F17D62E-59A2-19FD-A015-DA26C1A0952B}"/>
              </a:ext>
            </a:extLst>
          </p:cNvPr>
          <p:cNvSpPr txBox="1"/>
          <p:nvPr/>
        </p:nvSpPr>
        <p:spPr>
          <a:xfrm>
            <a:off x="1262743" y="738403"/>
            <a:ext cx="719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Prima di procedere al </a:t>
            </a:r>
            <a:r>
              <a:rPr lang="it-IT" dirty="0" err="1">
                <a:solidFill>
                  <a:schemeClr val="bg1"/>
                </a:solidFill>
              </a:rPr>
              <a:t>Fingerprint</a:t>
            </a:r>
            <a:r>
              <a:rPr lang="it-IT" dirty="0">
                <a:solidFill>
                  <a:schemeClr val="bg1"/>
                </a:solidFill>
              </a:rPr>
              <a:t> di Windows, è stato necessario disattivare il firewall integrato nel sistema operativo</a:t>
            </a:r>
          </a:p>
        </p:txBody>
      </p:sp>
    </p:spTree>
    <p:extLst>
      <p:ext uri="{BB962C8B-B14F-4D97-AF65-F5344CB8AC3E}">
        <p14:creationId xmlns:p14="http://schemas.microsoft.com/office/powerpoint/2010/main" val="164200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fondo tecnologia di rete">
            <a:extLst>
              <a:ext uri="{FF2B5EF4-FFF2-40B4-BE49-F238E27FC236}">
                <a16:creationId xmlns:a16="http://schemas.microsoft.com/office/drawing/2014/main" id="{C3181059-2257-0A4D-2254-332652CAB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75E330-90D9-0898-F79D-0E35A96A4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103" y="317453"/>
            <a:ext cx="4472471" cy="593580"/>
          </a:xfrm>
        </p:spPr>
        <p:txBody>
          <a:bodyPr anchor="t">
            <a:normAutofit fontScale="90000"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Pratica S5/L3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77195"/>
            <a:ext cx="12192000" cy="2180805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4FAF1C-B30A-B76F-42EC-16BEDA42901D}"/>
              </a:ext>
            </a:extLst>
          </p:cNvPr>
          <p:cNvSpPr txBox="1"/>
          <p:nvPr/>
        </p:nvSpPr>
        <p:spPr>
          <a:xfrm>
            <a:off x="1044453" y="3547561"/>
            <a:ext cx="9575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>
                <a:solidFill>
                  <a:srgbClr val="FFFFFF"/>
                </a:solidFill>
              </a:rPr>
              <a:t>Quesito extra (al completamento dei quesiti </a:t>
            </a:r>
            <a:r>
              <a:rPr lang="it-IT" b="1" dirty="0">
                <a:solidFill>
                  <a:srgbClr val="FFFFFF"/>
                </a:solidFill>
              </a:rPr>
              <a:t>precedenti</a:t>
            </a:r>
            <a:r>
              <a:rPr lang="it-IT" sz="1800" b="1" dirty="0">
                <a:solidFill>
                  <a:srgbClr val="FFFFFF"/>
                </a:solidFill>
              </a:rPr>
              <a:t>):</a:t>
            </a:r>
          </a:p>
          <a:p>
            <a:endParaRPr lang="it-IT" sz="1800" b="1" dirty="0">
              <a:solidFill>
                <a:srgbClr val="FFFFFF"/>
              </a:solidFill>
            </a:endParaRPr>
          </a:p>
          <a:p>
            <a:r>
              <a:rPr lang="it-IT" sz="1800" dirty="0">
                <a:solidFill>
                  <a:srgbClr val="FFFFFF"/>
                </a:solidFill>
              </a:rPr>
              <a:t>Quale potrebbe essere una valida ragione per spiegare il risultato ottenuto dalla scansione sulla macchina Windows 7? </a:t>
            </a:r>
          </a:p>
          <a:p>
            <a:r>
              <a:rPr lang="it-IT" sz="1800" dirty="0">
                <a:solidFill>
                  <a:srgbClr val="FFFFFF"/>
                </a:solidFill>
              </a:rPr>
              <a:t>Che tipo di soluzione potreste proporre per continuare le scansioni?</a:t>
            </a:r>
          </a:p>
        </p:txBody>
      </p:sp>
      <p:pic>
        <p:nvPicPr>
          <p:cNvPr id="12" name="Immagine 11" descr="Immagine che contiene logo, simbolo, Elementi grafici, design&#10;&#10;Descrizione generata automaticamente">
            <a:extLst>
              <a:ext uri="{FF2B5EF4-FFF2-40B4-BE49-F238E27FC236}">
                <a16:creationId xmlns:a16="http://schemas.microsoft.com/office/drawing/2014/main" id="{5C85E801-3B9F-5D77-EB84-174BD2C65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550" y="1278000"/>
            <a:ext cx="1473026" cy="1926265"/>
          </a:xfrm>
          <a:prstGeom prst="rect">
            <a:avLst/>
          </a:prstGeom>
        </p:spPr>
      </p:pic>
      <p:pic>
        <p:nvPicPr>
          <p:cNvPr id="14" name="Immagine 13" descr="Immagine che contiene testo, Elementi grafici, schermata, logo&#10;&#10;Descrizione generata automaticamente">
            <a:extLst>
              <a:ext uri="{FF2B5EF4-FFF2-40B4-BE49-F238E27FC236}">
                <a16:creationId xmlns:a16="http://schemas.microsoft.com/office/drawing/2014/main" id="{FB11C329-267E-F027-974A-418416E1B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849" y="1385876"/>
            <a:ext cx="2223938" cy="151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7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fondo tecnologia di rete">
            <a:extLst>
              <a:ext uri="{FF2B5EF4-FFF2-40B4-BE49-F238E27FC236}">
                <a16:creationId xmlns:a16="http://schemas.microsoft.com/office/drawing/2014/main" id="{C3181059-2257-0A4D-2254-332652CAB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75E330-90D9-0898-F79D-0E35A96A4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103" y="317453"/>
            <a:ext cx="4472471" cy="593580"/>
          </a:xfrm>
        </p:spPr>
        <p:txBody>
          <a:bodyPr anchor="t">
            <a:normAutofit fontScale="90000"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Pratica S5/L3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77195"/>
            <a:ext cx="12192000" cy="2180805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B8DE058-EBF0-F0C8-6FC4-409FDF4AA4EB}"/>
              </a:ext>
            </a:extLst>
          </p:cNvPr>
          <p:cNvSpPr txBox="1"/>
          <p:nvPr/>
        </p:nvSpPr>
        <p:spPr>
          <a:xfrm>
            <a:off x="966075" y="1337564"/>
            <a:ext cx="95753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i="1" u="sng" dirty="0">
                <a:solidFill>
                  <a:srgbClr val="FFFFFF"/>
                </a:solidFill>
              </a:rPr>
              <a:t>Quesito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FFFFFF"/>
                </a:solidFill>
              </a:rPr>
              <a:t>Differenza di Kernel fra i sistemi operativi Windows e Linux;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FFFF"/>
                </a:solidFill>
              </a:rPr>
              <a:t>Differenza dei dati contenuti nei pacchetti inviati ai due sistemi operativi;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FFFFFF"/>
                </a:solidFill>
              </a:rPr>
              <a:t>Differenza sulla natura dei sistemi operativi: Windows è un sistema chiuso e a licenza, mentre Linux è un open source e </a:t>
            </a:r>
            <a:r>
              <a:rPr lang="it-IT" sz="1800" dirty="0" err="1">
                <a:solidFill>
                  <a:srgbClr val="FFFFFF"/>
                </a:solidFill>
              </a:rPr>
              <a:t>license</a:t>
            </a:r>
            <a:r>
              <a:rPr lang="it-IT" sz="1800" dirty="0">
                <a:solidFill>
                  <a:srgbClr val="FFFFFF"/>
                </a:solidFill>
              </a:rPr>
              <a:t>-free;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FFFF"/>
                </a:solidFill>
              </a:rPr>
              <a:t>Configurazione dei servizi di rete e firewall differenti fra Windows e Linux;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FFFFFF"/>
                </a:solidFill>
              </a:rPr>
              <a:t>Possibili differenze anche sulle condizioni dei permessi fra i due sistemi operativi.</a:t>
            </a:r>
            <a:endParaRPr lang="it-IT" dirty="0">
              <a:solidFill>
                <a:srgbClr val="FFFFFF"/>
              </a:solidFill>
            </a:endParaRPr>
          </a:p>
          <a:p>
            <a:endParaRPr lang="it-IT" dirty="0">
              <a:solidFill>
                <a:srgbClr val="FFFFFF"/>
              </a:solidFill>
            </a:endParaRPr>
          </a:p>
          <a:p>
            <a:r>
              <a:rPr lang="it-IT" sz="1800" b="1" i="1" u="sng" dirty="0">
                <a:solidFill>
                  <a:srgbClr val="FFFFFF"/>
                </a:solidFill>
              </a:rPr>
              <a:t>Quesito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FFFF"/>
                </a:solidFill>
              </a:rPr>
              <a:t>Una possibile soluzione, basata anche sulle risposte di cui sopra, potrebbe essere implementare il comando di OS </a:t>
            </a:r>
            <a:r>
              <a:rPr lang="it-IT" dirty="0" err="1">
                <a:solidFill>
                  <a:srgbClr val="FFFFFF"/>
                </a:solidFill>
              </a:rPr>
              <a:t>Fingerprint</a:t>
            </a:r>
            <a:r>
              <a:rPr lang="it-IT" dirty="0">
                <a:solidFill>
                  <a:srgbClr val="FFFFFF"/>
                </a:solidFill>
              </a:rPr>
              <a:t> con un tipo di dati differenti da trasmettere verso Windows;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FFFF"/>
                </a:solidFill>
              </a:rPr>
              <a:t>Cambiare le impostazioni dei servizi di rete e del firewall in Windows per permettere il traffico di pacchetti in libertà fra Windows stesso e Linux;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FFFFFF"/>
                </a:solidFill>
              </a:rPr>
              <a:t>Ca</a:t>
            </a:r>
            <a:r>
              <a:rPr lang="it-IT" dirty="0">
                <a:solidFill>
                  <a:srgbClr val="FFFFFF"/>
                </a:solidFill>
              </a:rPr>
              <a:t>mbiare le impostazioni sui permessi.</a:t>
            </a:r>
            <a:endParaRPr lang="it-IT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495687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571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Neue Haas Grotesk Text Pro</vt:lpstr>
      <vt:lpstr>BjornVTI</vt:lpstr>
      <vt:lpstr>Pratica S5/L3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Pratica S5/L3</vt:lpstr>
      <vt:lpstr>Pratica S5/L3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Pratica S5/L3</dc:title>
  <dc:creator>Mattia Chiriatti</dc:creator>
  <cp:lastModifiedBy>Mattia Chiriatti</cp:lastModifiedBy>
  <cp:revision>1</cp:revision>
  <dcterms:created xsi:type="dcterms:W3CDTF">2024-01-10T13:22:26Z</dcterms:created>
  <dcterms:modified xsi:type="dcterms:W3CDTF">2024-01-10T15:29:25Z</dcterms:modified>
</cp:coreProperties>
</file>