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3" r:id="rId6"/>
    <p:sldId id="259" r:id="rId7"/>
    <p:sldId id="264" r:id="rId8"/>
    <p:sldId id="261" r:id="rId9"/>
    <p:sldId id="265" r:id="rId10"/>
    <p:sldId id="260"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January 13, 2024</a:t>
            </a:fld>
            <a:endParaRPr lang="en-US" dirty="0"/>
          </a:p>
        </p:txBody>
      </p:sp>
    </p:spTree>
    <p:extLst>
      <p:ext uri="{BB962C8B-B14F-4D97-AF65-F5344CB8AC3E}">
        <p14:creationId xmlns:p14="http://schemas.microsoft.com/office/powerpoint/2010/main" val="235803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Saturday, January 13,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65359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Saturday, January 13,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69154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January 13, 2024</a:t>
            </a:fld>
            <a:endParaRPr lang="en-US" dirty="0"/>
          </a:p>
        </p:txBody>
      </p:sp>
    </p:spTree>
    <p:extLst>
      <p:ext uri="{BB962C8B-B14F-4D97-AF65-F5344CB8AC3E}">
        <p14:creationId xmlns:p14="http://schemas.microsoft.com/office/powerpoint/2010/main" val="261255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Saturday, January 13,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27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Saturday, January 13,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46405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Saturday, January 13,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146988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Saturday, January 13,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199345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Saturday, January 13,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80465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Saturday, January 13,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25198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Saturday, January 13,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305551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January 13, 2024</a:t>
            </a:fld>
            <a:endParaRPr lang="en-US" dirty="0"/>
          </a:p>
        </p:txBody>
      </p:sp>
    </p:spTree>
    <p:extLst>
      <p:ext uri="{BB962C8B-B14F-4D97-AF65-F5344CB8AC3E}">
        <p14:creationId xmlns:p14="http://schemas.microsoft.com/office/powerpoint/2010/main" val="3592865537"/>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F466749-37E7-F0CD-54AD-11AC32AF9FAF}"/>
              </a:ext>
            </a:extLst>
          </p:cNvPr>
          <p:cNvSpPr>
            <a:spLocks noGrp="1"/>
          </p:cNvSpPr>
          <p:nvPr>
            <p:ph type="ctrTitle"/>
          </p:nvPr>
        </p:nvSpPr>
        <p:spPr>
          <a:xfrm>
            <a:off x="448055" y="655200"/>
            <a:ext cx="5432045" cy="966565"/>
          </a:xfrm>
        </p:spPr>
        <p:txBody>
          <a:bodyPr anchor="b">
            <a:normAutofit/>
          </a:bodyPr>
          <a:lstStyle/>
          <a:p>
            <a:r>
              <a:rPr lang="it-IT" dirty="0"/>
              <a:t>Progetto S5/L5</a:t>
            </a:r>
          </a:p>
        </p:txBody>
      </p:sp>
      <p:sp>
        <p:nvSpPr>
          <p:cNvPr id="3" name="Sottotitolo 2">
            <a:extLst>
              <a:ext uri="{FF2B5EF4-FFF2-40B4-BE49-F238E27FC236}">
                <a16:creationId xmlns:a16="http://schemas.microsoft.com/office/drawing/2014/main" id="{9E157FE6-701E-4360-4BBA-3690A04AE425}"/>
              </a:ext>
            </a:extLst>
          </p:cNvPr>
          <p:cNvSpPr>
            <a:spLocks noGrp="1"/>
          </p:cNvSpPr>
          <p:nvPr>
            <p:ph type="subTitle" idx="1"/>
          </p:nvPr>
        </p:nvSpPr>
        <p:spPr>
          <a:xfrm>
            <a:off x="448055" y="2276965"/>
            <a:ext cx="5432045" cy="3034528"/>
          </a:xfrm>
        </p:spPr>
        <p:txBody>
          <a:bodyPr>
            <a:normAutofit fontScale="25000" lnSpcReduction="20000"/>
          </a:bodyPr>
          <a:lstStyle/>
          <a:p>
            <a:r>
              <a:rPr lang="it-IT" sz="6400" dirty="0">
                <a:solidFill>
                  <a:schemeClr val="tx1">
                    <a:lumMod val="95000"/>
                    <a:alpha val="55000"/>
                  </a:schemeClr>
                </a:solidFill>
              </a:rPr>
              <a:t>Effettuare una scansione completa sul target </a:t>
            </a:r>
            <a:r>
              <a:rPr lang="it-IT" sz="6400" dirty="0" err="1">
                <a:solidFill>
                  <a:schemeClr val="tx1">
                    <a:lumMod val="95000"/>
                    <a:alpha val="55000"/>
                  </a:schemeClr>
                </a:solidFill>
              </a:rPr>
              <a:t>Metasploitable</a:t>
            </a:r>
            <a:r>
              <a:rPr lang="it-IT" sz="6400" dirty="0">
                <a:solidFill>
                  <a:schemeClr val="tx1">
                    <a:lumMod val="95000"/>
                    <a:alpha val="55000"/>
                  </a:schemeClr>
                </a:solidFill>
              </a:rPr>
              <a:t>. Scegliete da un minimo di 2 fino ad un massimo di 4 vulnerabilità critiche / high e provate ad implementare delle azioni di rimedio. </a:t>
            </a:r>
          </a:p>
          <a:p>
            <a:r>
              <a:rPr lang="it-IT" sz="6400" dirty="0">
                <a:solidFill>
                  <a:schemeClr val="tx1">
                    <a:lumMod val="95000"/>
                    <a:alpha val="55000"/>
                  </a:schemeClr>
                </a:solidFill>
              </a:rPr>
              <a:t>N.B. le azioni di rimedio, in questa fase, potrebbero anche essere delle regole firewall ben configurate in modo da limitare eventualmente le esposizioni dei servizi vulnerabili. </a:t>
            </a:r>
          </a:p>
          <a:p>
            <a:r>
              <a:rPr lang="it-IT" sz="6400" dirty="0">
                <a:solidFill>
                  <a:schemeClr val="tx1">
                    <a:lumMod val="95000"/>
                    <a:alpha val="55000"/>
                  </a:schemeClr>
                </a:solidFill>
              </a:rPr>
              <a:t>Vi consigliamo tuttavia di utilizzare magari questo approccio per non più di una vulnerabilità. Per dimostrare l’efficacia delle azioni di rimedio, eseguite nuovamente la scansione sul target e confrontate i risultati con quelli precedentemente ottenuti.</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sp>
        <p:nvSpPr>
          <p:cNvPr id="5" name="Titolo 1">
            <a:extLst>
              <a:ext uri="{FF2B5EF4-FFF2-40B4-BE49-F238E27FC236}">
                <a16:creationId xmlns:a16="http://schemas.microsoft.com/office/drawing/2014/main" id="{BB4AB8C4-EB3C-939E-1AAE-43A87FCB00D8}"/>
              </a:ext>
            </a:extLst>
          </p:cNvPr>
          <p:cNvSpPr txBox="1">
            <a:spLocks/>
          </p:cNvSpPr>
          <p:nvPr/>
        </p:nvSpPr>
        <p:spPr>
          <a:xfrm>
            <a:off x="565949" y="6029864"/>
            <a:ext cx="2090987" cy="420111"/>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dirty="0"/>
              <a:t>Mattia Chiriatti</a:t>
            </a:r>
          </a:p>
        </p:txBody>
      </p:sp>
    </p:spTree>
    <p:extLst>
      <p:ext uri="{BB962C8B-B14F-4D97-AF65-F5344CB8AC3E}">
        <p14:creationId xmlns:p14="http://schemas.microsoft.com/office/powerpoint/2010/main" val="8727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Immagine 2">
            <a:extLst>
              <a:ext uri="{FF2B5EF4-FFF2-40B4-BE49-F238E27FC236}">
                <a16:creationId xmlns:a16="http://schemas.microsoft.com/office/drawing/2014/main" id="{3810D876-AB31-2B03-0692-2707703C2003}"/>
              </a:ext>
            </a:extLst>
          </p:cNvPr>
          <p:cNvPicPr>
            <a:picLocks noChangeAspect="1"/>
          </p:cNvPicPr>
          <p:nvPr/>
        </p:nvPicPr>
        <p:blipFill>
          <a:blip r:embed="rId2"/>
          <a:stretch>
            <a:fillRect/>
          </a:stretch>
        </p:blipFill>
        <p:spPr>
          <a:xfrm>
            <a:off x="915606" y="766630"/>
            <a:ext cx="10360788" cy="3020947"/>
          </a:xfrm>
          <a:prstGeom prst="rect">
            <a:avLst/>
          </a:prstGeom>
        </p:spPr>
      </p:pic>
      <p:sp>
        <p:nvSpPr>
          <p:cNvPr id="2" name="Titolo 1">
            <a:extLst>
              <a:ext uri="{FF2B5EF4-FFF2-40B4-BE49-F238E27FC236}">
                <a16:creationId xmlns:a16="http://schemas.microsoft.com/office/drawing/2014/main" id="{47636E4C-805C-CD1D-4D24-D2C275B0CD99}"/>
              </a:ext>
            </a:extLst>
          </p:cNvPr>
          <p:cNvSpPr txBox="1">
            <a:spLocks/>
          </p:cNvSpPr>
          <p:nvPr/>
        </p:nvSpPr>
        <p:spPr>
          <a:xfrm>
            <a:off x="1242203" y="4302614"/>
            <a:ext cx="9445925" cy="1117355"/>
          </a:xfrm>
          <a:prstGeom prst="rect">
            <a:avLst/>
          </a:prstGeom>
        </p:spPr>
        <p:txBody>
          <a:bodyPr vert="horz" lIns="0" tIns="0" rIns="0" bIns="0" rtlCol="0" anchor="b">
            <a:normAutofit fontScale="92500" lnSpcReduction="10000"/>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pPr algn="ctr"/>
            <a:r>
              <a:rPr lang="it-IT" sz="2400" i="0" dirty="0"/>
              <a:t>I risultati dell’ultima scansione, infine, ci confermano il buon esito della fase di </a:t>
            </a:r>
            <a:r>
              <a:rPr lang="it-IT" sz="2400" i="0" dirty="0" err="1"/>
              <a:t>remediation</a:t>
            </a:r>
            <a:r>
              <a:rPr lang="it-IT" sz="2400" i="0" dirty="0"/>
              <a:t> svolta durante il progetto, evidenziando come gli errori prima evidenziati non sono più presenti nella lista, eccezion fatta per la criticità di UNIX per i motivi già spiegati in precedenza.</a:t>
            </a:r>
          </a:p>
        </p:txBody>
      </p:sp>
    </p:spTree>
    <p:extLst>
      <p:ext uri="{BB962C8B-B14F-4D97-AF65-F5344CB8AC3E}">
        <p14:creationId xmlns:p14="http://schemas.microsoft.com/office/powerpoint/2010/main" val="166700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pic>
        <p:nvPicPr>
          <p:cNvPr id="12" name="Immagine 11">
            <a:extLst>
              <a:ext uri="{FF2B5EF4-FFF2-40B4-BE49-F238E27FC236}">
                <a16:creationId xmlns:a16="http://schemas.microsoft.com/office/drawing/2014/main" id="{5B5ACF68-9CDB-9654-335F-819D9B8797BB}"/>
              </a:ext>
            </a:extLst>
          </p:cNvPr>
          <p:cNvPicPr>
            <a:picLocks noChangeAspect="1"/>
          </p:cNvPicPr>
          <p:nvPr/>
        </p:nvPicPr>
        <p:blipFill>
          <a:blip r:embed="rId3"/>
          <a:stretch>
            <a:fillRect/>
          </a:stretch>
        </p:blipFill>
        <p:spPr>
          <a:xfrm>
            <a:off x="6473023" y="1436337"/>
            <a:ext cx="5557854" cy="3601490"/>
          </a:xfrm>
          <a:prstGeom prst="rect">
            <a:avLst/>
          </a:prstGeom>
        </p:spPr>
      </p:pic>
      <p:sp>
        <p:nvSpPr>
          <p:cNvPr id="2" name="Titolo 1">
            <a:extLst>
              <a:ext uri="{FF2B5EF4-FFF2-40B4-BE49-F238E27FC236}">
                <a16:creationId xmlns:a16="http://schemas.microsoft.com/office/drawing/2014/main" id="{4A7DD0D0-47DF-B19A-0657-A279855CF088}"/>
              </a:ext>
            </a:extLst>
          </p:cNvPr>
          <p:cNvSpPr txBox="1">
            <a:spLocks/>
          </p:cNvSpPr>
          <p:nvPr/>
        </p:nvSpPr>
        <p:spPr>
          <a:xfrm>
            <a:off x="286752" y="1328469"/>
            <a:ext cx="5738397" cy="2907102"/>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i="0" dirty="0"/>
              <a:t>La prima vulnerabilità riguarda una backdoor che risulta aperta e che potrebbe rappresentare un’occasione per un possibile attaccante. A maggior ragione se si tratta di una </a:t>
            </a:r>
            <a:r>
              <a:rPr lang="it-IT" sz="2400" i="0" dirty="0" err="1"/>
              <a:t>Bind</a:t>
            </a:r>
            <a:r>
              <a:rPr lang="it-IT" sz="2400" i="0" dirty="0"/>
              <a:t> Shell, una backdoor che mette in comunicazione unilaterale il device attaccante con </a:t>
            </a:r>
            <a:r>
              <a:rPr lang="it-IT" sz="2400" i="0" dirty="0" err="1"/>
              <a:t>l’host</a:t>
            </a:r>
            <a:r>
              <a:rPr lang="it-IT" sz="2400" i="0" dirty="0"/>
              <a:t> vittima.</a:t>
            </a:r>
          </a:p>
        </p:txBody>
      </p:sp>
    </p:spTree>
    <p:extLst>
      <p:ext uri="{BB962C8B-B14F-4D97-AF65-F5344CB8AC3E}">
        <p14:creationId xmlns:p14="http://schemas.microsoft.com/office/powerpoint/2010/main" val="171816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pic>
        <p:nvPicPr>
          <p:cNvPr id="14" name="Immagine 13">
            <a:extLst>
              <a:ext uri="{FF2B5EF4-FFF2-40B4-BE49-F238E27FC236}">
                <a16:creationId xmlns:a16="http://schemas.microsoft.com/office/drawing/2014/main" id="{4D0B0506-F618-AA5A-6D2A-EA87A78C27C5}"/>
              </a:ext>
            </a:extLst>
          </p:cNvPr>
          <p:cNvPicPr>
            <a:picLocks noChangeAspect="1"/>
          </p:cNvPicPr>
          <p:nvPr/>
        </p:nvPicPr>
        <p:blipFill>
          <a:blip r:embed="rId3"/>
          <a:stretch>
            <a:fillRect/>
          </a:stretch>
        </p:blipFill>
        <p:spPr>
          <a:xfrm>
            <a:off x="6416198" y="1380226"/>
            <a:ext cx="5671503" cy="3717985"/>
          </a:xfrm>
          <a:prstGeom prst="rect">
            <a:avLst/>
          </a:prstGeom>
        </p:spPr>
      </p:pic>
      <p:sp>
        <p:nvSpPr>
          <p:cNvPr id="2" name="Titolo 1">
            <a:extLst>
              <a:ext uri="{FF2B5EF4-FFF2-40B4-BE49-F238E27FC236}">
                <a16:creationId xmlns:a16="http://schemas.microsoft.com/office/drawing/2014/main" id="{4A7DD0D0-47DF-B19A-0657-A279855CF088}"/>
              </a:ext>
            </a:extLst>
          </p:cNvPr>
          <p:cNvSpPr txBox="1">
            <a:spLocks/>
          </p:cNvSpPr>
          <p:nvPr/>
        </p:nvSpPr>
        <p:spPr>
          <a:xfrm>
            <a:off x="141704" y="1744859"/>
            <a:ext cx="5738397" cy="2583278"/>
          </a:xfrm>
          <a:prstGeom prst="rect">
            <a:avLst/>
          </a:prstGeom>
        </p:spPr>
        <p:txBody>
          <a:bodyPr vert="horz" lIns="0" tIns="0" rIns="0" bIns="0" rtlCol="0" anchor="b">
            <a:normAutofit lnSpcReduction="10000"/>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i="0" dirty="0"/>
              <a:t>Tramite il </a:t>
            </a:r>
            <a:r>
              <a:rPr lang="it-IT" sz="2400" i="0" dirty="0" err="1"/>
              <a:t>command</a:t>
            </a:r>
            <a:r>
              <a:rPr lang="it-IT" sz="2400" i="0" dirty="0"/>
              <a:t> prompt di Meta, andiamo a modificare il testo del file /</a:t>
            </a:r>
            <a:r>
              <a:rPr lang="it-IT" sz="2400" i="0" dirty="0" err="1"/>
              <a:t>etc</a:t>
            </a:r>
            <a:r>
              <a:rPr lang="it-IT" sz="2400" i="0" dirty="0"/>
              <a:t>/</a:t>
            </a:r>
            <a:r>
              <a:rPr lang="it-IT" sz="2400" i="0" dirty="0" err="1"/>
              <a:t>inetd.conf</a:t>
            </a:r>
            <a:r>
              <a:rPr lang="it-IT" sz="2400" i="0" dirty="0"/>
              <a:t>, che rappresenta un demone o </a:t>
            </a:r>
            <a:r>
              <a:rPr lang="it-IT" sz="2400" i="0" dirty="0" err="1"/>
              <a:t>daemon</a:t>
            </a:r>
            <a:r>
              <a:rPr lang="it-IT" sz="2400" i="0" dirty="0"/>
              <a:t> di Internet Superserver con la funzione di rendere i servizi di rete disponibili a ciclo continuo, andando a cancellare o a rendere un semplice commento l’ultima riga del codice.</a:t>
            </a:r>
          </a:p>
        </p:txBody>
      </p:sp>
      <p:sp>
        <p:nvSpPr>
          <p:cNvPr id="3" name="Rettangolo 2">
            <a:extLst>
              <a:ext uri="{FF2B5EF4-FFF2-40B4-BE49-F238E27FC236}">
                <a16:creationId xmlns:a16="http://schemas.microsoft.com/office/drawing/2014/main" id="{33303F60-055E-A7CA-A429-A4A4C248D4E2}"/>
              </a:ext>
            </a:extLst>
          </p:cNvPr>
          <p:cNvSpPr/>
          <p:nvPr/>
        </p:nvSpPr>
        <p:spPr>
          <a:xfrm>
            <a:off x="6383547" y="2893325"/>
            <a:ext cx="3726612" cy="1690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5181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pic>
        <p:nvPicPr>
          <p:cNvPr id="7" name="Immagine 6">
            <a:extLst>
              <a:ext uri="{FF2B5EF4-FFF2-40B4-BE49-F238E27FC236}">
                <a16:creationId xmlns:a16="http://schemas.microsoft.com/office/drawing/2014/main" id="{9F265CD6-D6AE-F4AE-55B5-12D45CCC5E46}"/>
              </a:ext>
            </a:extLst>
          </p:cNvPr>
          <p:cNvPicPr>
            <a:picLocks noChangeAspect="1"/>
          </p:cNvPicPr>
          <p:nvPr/>
        </p:nvPicPr>
        <p:blipFill>
          <a:blip r:embed="rId3"/>
          <a:stretch>
            <a:fillRect/>
          </a:stretch>
        </p:blipFill>
        <p:spPr>
          <a:xfrm>
            <a:off x="6498615" y="1479930"/>
            <a:ext cx="5506670" cy="3342235"/>
          </a:xfrm>
          <a:prstGeom prst="rect">
            <a:avLst/>
          </a:prstGeom>
        </p:spPr>
      </p:pic>
      <p:sp>
        <p:nvSpPr>
          <p:cNvPr id="2" name="Titolo 1">
            <a:extLst>
              <a:ext uri="{FF2B5EF4-FFF2-40B4-BE49-F238E27FC236}">
                <a16:creationId xmlns:a16="http://schemas.microsoft.com/office/drawing/2014/main" id="{4636D902-7A82-64F8-9185-6B960A3FE19F}"/>
              </a:ext>
            </a:extLst>
          </p:cNvPr>
          <p:cNvSpPr txBox="1">
            <a:spLocks/>
          </p:cNvSpPr>
          <p:nvPr/>
        </p:nvSpPr>
        <p:spPr>
          <a:xfrm>
            <a:off x="286752" y="2109789"/>
            <a:ext cx="5738397" cy="2065395"/>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i="0" dirty="0"/>
              <a:t>La seconda vulnerabilità riguarda una criticità presente nel NFS, un servizio che permette la gestione da remoto degli </a:t>
            </a:r>
            <a:r>
              <a:rPr lang="it-IT" sz="2400" i="0" dirty="0" err="1"/>
              <a:t>host</a:t>
            </a:r>
            <a:r>
              <a:rPr lang="it-IT" sz="2400" i="0" dirty="0"/>
              <a:t>. Più nello specifico, si renderà opportuno andare a modificare i permessi di condivisione </a:t>
            </a:r>
            <a:r>
              <a:rPr lang="it-IT" sz="2400" i="0" dirty="0" err="1"/>
              <a:t>nell’host</a:t>
            </a:r>
            <a:r>
              <a:rPr lang="it-IT" sz="2400" i="0" dirty="0"/>
              <a:t> vittima.</a:t>
            </a:r>
          </a:p>
        </p:txBody>
      </p:sp>
    </p:spTree>
    <p:extLst>
      <p:ext uri="{BB962C8B-B14F-4D97-AF65-F5344CB8AC3E}">
        <p14:creationId xmlns:p14="http://schemas.microsoft.com/office/powerpoint/2010/main" val="23694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pic>
        <p:nvPicPr>
          <p:cNvPr id="3" name="Immagine 2">
            <a:extLst>
              <a:ext uri="{FF2B5EF4-FFF2-40B4-BE49-F238E27FC236}">
                <a16:creationId xmlns:a16="http://schemas.microsoft.com/office/drawing/2014/main" id="{8C5B2DB2-C134-2504-78B2-F87F387A4090}"/>
              </a:ext>
            </a:extLst>
          </p:cNvPr>
          <p:cNvPicPr>
            <a:picLocks noChangeAspect="1"/>
          </p:cNvPicPr>
          <p:nvPr/>
        </p:nvPicPr>
        <p:blipFill>
          <a:blip r:embed="rId3"/>
          <a:stretch>
            <a:fillRect/>
          </a:stretch>
        </p:blipFill>
        <p:spPr>
          <a:xfrm>
            <a:off x="6464898" y="1096948"/>
            <a:ext cx="5658318" cy="3675556"/>
          </a:xfrm>
          <a:prstGeom prst="rect">
            <a:avLst/>
          </a:prstGeom>
        </p:spPr>
      </p:pic>
      <p:sp>
        <p:nvSpPr>
          <p:cNvPr id="2" name="Titolo 1">
            <a:extLst>
              <a:ext uri="{FF2B5EF4-FFF2-40B4-BE49-F238E27FC236}">
                <a16:creationId xmlns:a16="http://schemas.microsoft.com/office/drawing/2014/main" id="{4636D902-7A82-64F8-9185-6B960A3FE19F}"/>
              </a:ext>
            </a:extLst>
          </p:cNvPr>
          <p:cNvSpPr txBox="1">
            <a:spLocks/>
          </p:cNvSpPr>
          <p:nvPr/>
        </p:nvSpPr>
        <p:spPr>
          <a:xfrm>
            <a:off x="297001" y="1400160"/>
            <a:ext cx="5738397" cy="2967494"/>
          </a:xfrm>
          <a:prstGeom prst="rect">
            <a:avLst/>
          </a:prstGeom>
        </p:spPr>
        <p:txBody>
          <a:bodyPr vert="horz" lIns="0" tIns="0" rIns="0" bIns="0" rtlCol="0" anchor="b">
            <a:normAutofit lnSpcReduction="10000"/>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i="0" dirty="0"/>
              <a:t>Anche in questo caso, il problema era presente nel file di testo /</a:t>
            </a:r>
            <a:r>
              <a:rPr lang="it-IT" sz="2400" i="0" dirty="0" err="1"/>
              <a:t>etc</a:t>
            </a:r>
            <a:r>
              <a:rPr lang="it-IT" sz="2400" i="0" dirty="0"/>
              <a:t>/exports che gestisce il flusso e i permessi dello stesso NFS. Anche qui, andremo a cancellare o a rendere a commento l’ultima riga del codice riguardante i permessi, annullando di fatto la possibilità alla macchina attaccante di effettuare eventuali attacchi man-in-the-middle e di prendere possesso della macchina vittima.</a:t>
            </a:r>
          </a:p>
        </p:txBody>
      </p:sp>
      <p:sp>
        <p:nvSpPr>
          <p:cNvPr id="5" name="Rettangolo 4">
            <a:extLst>
              <a:ext uri="{FF2B5EF4-FFF2-40B4-BE49-F238E27FC236}">
                <a16:creationId xmlns:a16="http://schemas.microsoft.com/office/drawing/2014/main" id="{A5DBF12B-BFFA-F565-851D-D1D9FFB1EA93}"/>
              </a:ext>
            </a:extLst>
          </p:cNvPr>
          <p:cNvSpPr/>
          <p:nvPr/>
        </p:nvSpPr>
        <p:spPr>
          <a:xfrm>
            <a:off x="6464898" y="3071004"/>
            <a:ext cx="3662514" cy="2156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7657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pic>
        <p:nvPicPr>
          <p:cNvPr id="8" name="Immagine 7">
            <a:extLst>
              <a:ext uri="{FF2B5EF4-FFF2-40B4-BE49-F238E27FC236}">
                <a16:creationId xmlns:a16="http://schemas.microsoft.com/office/drawing/2014/main" id="{569E90FA-475B-BDAE-CE0A-0229F137D61C}"/>
              </a:ext>
            </a:extLst>
          </p:cNvPr>
          <p:cNvPicPr>
            <a:picLocks noChangeAspect="1"/>
          </p:cNvPicPr>
          <p:nvPr/>
        </p:nvPicPr>
        <p:blipFill>
          <a:blip r:embed="rId3"/>
          <a:stretch>
            <a:fillRect/>
          </a:stretch>
        </p:blipFill>
        <p:spPr>
          <a:xfrm>
            <a:off x="6454649" y="1992703"/>
            <a:ext cx="5663018" cy="2615598"/>
          </a:xfrm>
          <a:prstGeom prst="rect">
            <a:avLst/>
          </a:prstGeom>
        </p:spPr>
      </p:pic>
      <p:sp>
        <p:nvSpPr>
          <p:cNvPr id="2" name="Titolo 1">
            <a:extLst>
              <a:ext uri="{FF2B5EF4-FFF2-40B4-BE49-F238E27FC236}">
                <a16:creationId xmlns:a16="http://schemas.microsoft.com/office/drawing/2014/main" id="{14E58277-4D95-0F58-93D4-F70C24DC330B}"/>
              </a:ext>
            </a:extLst>
          </p:cNvPr>
          <p:cNvSpPr txBox="1">
            <a:spLocks/>
          </p:cNvSpPr>
          <p:nvPr/>
        </p:nvSpPr>
        <p:spPr>
          <a:xfrm>
            <a:off x="297001" y="2363639"/>
            <a:ext cx="5738397" cy="1482122"/>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i="0" dirty="0"/>
              <a:t>La terza vulnerabilità riguarda la presenza di una password molto debole per il server VNC. Correlato al NFS, anche il server VNC si occupa della gestione da remoto di un </a:t>
            </a:r>
            <a:r>
              <a:rPr lang="it-IT" sz="2400" i="0" dirty="0" err="1"/>
              <a:t>host</a:t>
            </a:r>
            <a:r>
              <a:rPr lang="it-IT" sz="2400" i="0" dirty="0"/>
              <a:t>.</a:t>
            </a:r>
          </a:p>
        </p:txBody>
      </p:sp>
    </p:spTree>
    <p:extLst>
      <p:ext uri="{BB962C8B-B14F-4D97-AF65-F5344CB8AC3E}">
        <p14:creationId xmlns:p14="http://schemas.microsoft.com/office/powerpoint/2010/main" val="403865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pic>
        <p:nvPicPr>
          <p:cNvPr id="12" name="Immagine 11">
            <a:extLst>
              <a:ext uri="{FF2B5EF4-FFF2-40B4-BE49-F238E27FC236}">
                <a16:creationId xmlns:a16="http://schemas.microsoft.com/office/drawing/2014/main" id="{440A85E2-B2AE-BAA2-8512-B8A5E819DF36}"/>
              </a:ext>
            </a:extLst>
          </p:cNvPr>
          <p:cNvPicPr>
            <a:picLocks noChangeAspect="1"/>
          </p:cNvPicPr>
          <p:nvPr/>
        </p:nvPicPr>
        <p:blipFill>
          <a:blip r:embed="rId3"/>
          <a:stretch>
            <a:fillRect/>
          </a:stretch>
        </p:blipFill>
        <p:spPr>
          <a:xfrm>
            <a:off x="7138330" y="3551483"/>
            <a:ext cx="4403811" cy="3276510"/>
          </a:xfrm>
          <a:prstGeom prst="rect">
            <a:avLst/>
          </a:prstGeom>
        </p:spPr>
      </p:pic>
      <p:pic>
        <p:nvPicPr>
          <p:cNvPr id="14" name="Immagine 13">
            <a:extLst>
              <a:ext uri="{FF2B5EF4-FFF2-40B4-BE49-F238E27FC236}">
                <a16:creationId xmlns:a16="http://schemas.microsoft.com/office/drawing/2014/main" id="{34F9D8E1-E121-6CBC-E5E5-C2313E029C40}"/>
              </a:ext>
            </a:extLst>
          </p:cNvPr>
          <p:cNvPicPr>
            <a:picLocks noChangeAspect="1"/>
          </p:cNvPicPr>
          <p:nvPr/>
        </p:nvPicPr>
        <p:blipFill>
          <a:blip r:embed="rId4"/>
          <a:stretch>
            <a:fillRect/>
          </a:stretch>
        </p:blipFill>
        <p:spPr>
          <a:xfrm>
            <a:off x="7138330" y="30007"/>
            <a:ext cx="4403811" cy="3501612"/>
          </a:xfrm>
          <a:prstGeom prst="rect">
            <a:avLst/>
          </a:prstGeom>
        </p:spPr>
      </p:pic>
      <p:sp>
        <p:nvSpPr>
          <p:cNvPr id="2" name="Titolo 1">
            <a:extLst>
              <a:ext uri="{FF2B5EF4-FFF2-40B4-BE49-F238E27FC236}">
                <a16:creationId xmlns:a16="http://schemas.microsoft.com/office/drawing/2014/main" id="{14E58277-4D95-0F58-93D4-F70C24DC330B}"/>
              </a:ext>
            </a:extLst>
          </p:cNvPr>
          <p:cNvSpPr txBox="1">
            <a:spLocks/>
          </p:cNvSpPr>
          <p:nvPr/>
        </p:nvSpPr>
        <p:spPr>
          <a:xfrm>
            <a:off x="239164" y="1775251"/>
            <a:ext cx="5738397" cy="2513887"/>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i="0" dirty="0"/>
              <a:t>Dopo diversi tentativi a vuoto per cambiare la password in maniera diretta tramite il </a:t>
            </a:r>
            <a:r>
              <a:rPr lang="it-IT" sz="2400" i="0" dirty="0" err="1"/>
              <a:t>cmd</a:t>
            </a:r>
            <a:r>
              <a:rPr lang="it-IT" sz="2400" i="0" dirty="0"/>
              <a:t> di Meta, si è reso necessario accedere al desktop dello stesso Meta per poter interagire col codice e cambiare la password col comando </a:t>
            </a:r>
            <a:r>
              <a:rPr lang="it-IT" sz="2400" i="0" dirty="0" err="1"/>
              <a:t>vncviewer</a:t>
            </a:r>
            <a:r>
              <a:rPr lang="it-IT" sz="2400" i="0" dirty="0"/>
              <a:t> 192.168.1.24:5900, corrispondenti all’IP di Meta e alla porta del servizio VNC.</a:t>
            </a:r>
          </a:p>
        </p:txBody>
      </p:sp>
      <p:sp>
        <p:nvSpPr>
          <p:cNvPr id="3" name="Rettangolo 2">
            <a:extLst>
              <a:ext uri="{FF2B5EF4-FFF2-40B4-BE49-F238E27FC236}">
                <a16:creationId xmlns:a16="http://schemas.microsoft.com/office/drawing/2014/main" id="{C29C4845-012E-1482-18B8-315E76F850E0}"/>
              </a:ext>
            </a:extLst>
          </p:cNvPr>
          <p:cNvSpPr/>
          <p:nvPr/>
        </p:nvSpPr>
        <p:spPr>
          <a:xfrm>
            <a:off x="7395627" y="521532"/>
            <a:ext cx="1580381" cy="967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 name="Connettore 2 4">
            <a:extLst>
              <a:ext uri="{FF2B5EF4-FFF2-40B4-BE49-F238E27FC236}">
                <a16:creationId xmlns:a16="http://schemas.microsoft.com/office/drawing/2014/main" id="{A0528BE7-2CB8-149A-11A4-4086B7F8D6E8}"/>
              </a:ext>
            </a:extLst>
          </p:cNvPr>
          <p:cNvCxnSpPr>
            <a:cxnSpLocks/>
          </p:cNvCxnSpPr>
          <p:nvPr/>
        </p:nvCxnSpPr>
        <p:spPr>
          <a:xfrm flipV="1">
            <a:off x="5730917" y="681488"/>
            <a:ext cx="1407415" cy="10937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15">
            <a:extLst>
              <a:ext uri="{FF2B5EF4-FFF2-40B4-BE49-F238E27FC236}">
                <a16:creationId xmlns:a16="http://schemas.microsoft.com/office/drawing/2014/main" id="{C511C1CF-4FF6-DC96-3A39-AAB9E21FA596}"/>
              </a:ext>
            </a:extLst>
          </p:cNvPr>
          <p:cNvSpPr/>
          <p:nvPr/>
        </p:nvSpPr>
        <p:spPr>
          <a:xfrm>
            <a:off x="7163736" y="3840564"/>
            <a:ext cx="2803585" cy="89714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Connettore 2 16">
            <a:extLst>
              <a:ext uri="{FF2B5EF4-FFF2-40B4-BE49-F238E27FC236}">
                <a16:creationId xmlns:a16="http://schemas.microsoft.com/office/drawing/2014/main" id="{08970E74-7AC5-5452-7DA6-3D6C43221A63}"/>
              </a:ext>
            </a:extLst>
          </p:cNvPr>
          <p:cNvCxnSpPr>
            <a:cxnSpLocks/>
          </p:cNvCxnSpPr>
          <p:nvPr/>
        </p:nvCxnSpPr>
        <p:spPr>
          <a:xfrm>
            <a:off x="5882400" y="4190226"/>
            <a:ext cx="1128000" cy="338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03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pic>
        <p:nvPicPr>
          <p:cNvPr id="6" name="Immagine 5">
            <a:extLst>
              <a:ext uri="{FF2B5EF4-FFF2-40B4-BE49-F238E27FC236}">
                <a16:creationId xmlns:a16="http://schemas.microsoft.com/office/drawing/2014/main" id="{052B7EDE-76C4-7E54-DA6D-CFF20A59A716}"/>
              </a:ext>
            </a:extLst>
          </p:cNvPr>
          <p:cNvPicPr>
            <a:picLocks noChangeAspect="1"/>
          </p:cNvPicPr>
          <p:nvPr/>
        </p:nvPicPr>
        <p:blipFill>
          <a:blip r:embed="rId3"/>
          <a:stretch>
            <a:fillRect/>
          </a:stretch>
        </p:blipFill>
        <p:spPr>
          <a:xfrm>
            <a:off x="6409706" y="1466491"/>
            <a:ext cx="5684488" cy="3372926"/>
          </a:xfrm>
          <a:prstGeom prst="rect">
            <a:avLst/>
          </a:prstGeom>
        </p:spPr>
      </p:pic>
      <p:sp>
        <p:nvSpPr>
          <p:cNvPr id="7" name="Titolo 1">
            <a:extLst>
              <a:ext uri="{FF2B5EF4-FFF2-40B4-BE49-F238E27FC236}">
                <a16:creationId xmlns:a16="http://schemas.microsoft.com/office/drawing/2014/main" id="{FCAD16EF-369D-2CC6-EF8B-01E45A567458}"/>
              </a:ext>
            </a:extLst>
          </p:cNvPr>
          <p:cNvSpPr txBox="1">
            <a:spLocks/>
          </p:cNvSpPr>
          <p:nvPr/>
        </p:nvSpPr>
        <p:spPr>
          <a:xfrm>
            <a:off x="297001" y="1940943"/>
            <a:ext cx="5738397" cy="2034639"/>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i="0" dirty="0"/>
              <a:t>La quarta vulnerabilità, invece, riguarda un problema di mancato supporto da parte di Ubuntu della vecchia versione di UNIX.</a:t>
            </a:r>
          </a:p>
          <a:p>
            <a:r>
              <a:rPr lang="it-IT" sz="2400" i="0" dirty="0"/>
              <a:t>Solitamente, la presenza di questa criticità suggerirebbe l’aggiornamento del sistema nella sua totalità.</a:t>
            </a:r>
          </a:p>
        </p:txBody>
      </p:sp>
    </p:spTree>
    <p:extLst>
      <p:ext uri="{BB962C8B-B14F-4D97-AF65-F5344CB8AC3E}">
        <p14:creationId xmlns:p14="http://schemas.microsoft.com/office/powerpoint/2010/main" val="318285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a rete di punti collegati">
            <a:extLst>
              <a:ext uri="{FF2B5EF4-FFF2-40B4-BE49-F238E27FC236}">
                <a16:creationId xmlns:a16="http://schemas.microsoft.com/office/drawing/2014/main" id="{63775561-50A8-3C1A-06EF-826A3107BB0C}"/>
              </a:ext>
            </a:extLst>
          </p:cNvPr>
          <p:cNvPicPr>
            <a:picLocks noChangeAspect="1"/>
          </p:cNvPicPr>
          <p:nvPr/>
        </p:nvPicPr>
        <p:blipFill rotWithShape="1">
          <a:blip r:embed="rId2"/>
          <a:srcRect l="41235" r="20397" b="1"/>
          <a:stretch/>
        </p:blipFill>
        <p:spPr>
          <a:xfrm>
            <a:off x="6311900" y="10"/>
            <a:ext cx="5880100" cy="6857990"/>
          </a:xfrm>
          <a:prstGeom prst="rect">
            <a:avLst/>
          </a:prstGeom>
        </p:spPr>
      </p:pic>
      <p:pic>
        <p:nvPicPr>
          <p:cNvPr id="3" name="Immagine 2">
            <a:extLst>
              <a:ext uri="{FF2B5EF4-FFF2-40B4-BE49-F238E27FC236}">
                <a16:creationId xmlns:a16="http://schemas.microsoft.com/office/drawing/2014/main" id="{5A55E2FC-EE3D-97F8-DBE4-5AE142C55BC9}"/>
              </a:ext>
            </a:extLst>
          </p:cNvPr>
          <p:cNvPicPr>
            <a:picLocks noChangeAspect="1"/>
          </p:cNvPicPr>
          <p:nvPr/>
        </p:nvPicPr>
        <p:blipFill>
          <a:blip r:embed="rId3"/>
          <a:stretch>
            <a:fillRect/>
          </a:stretch>
        </p:blipFill>
        <p:spPr>
          <a:xfrm>
            <a:off x="6407358" y="1128489"/>
            <a:ext cx="5653894" cy="3669934"/>
          </a:xfrm>
          <a:prstGeom prst="rect">
            <a:avLst/>
          </a:prstGeom>
        </p:spPr>
      </p:pic>
      <p:sp>
        <p:nvSpPr>
          <p:cNvPr id="7" name="Titolo 1">
            <a:extLst>
              <a:ext uri="{FF2B5EF4-FFF2-40B4-BE49-F238E27FC236}">
                <a16:creationId xmlns:a16="http://schemas.microsoft.com/office/drawing/2014/main" id="{FCAD16EF-369D-2CC6-EF8B-01E45A567458}"/>
              </a:ext>
            </a:extLst>
          </p:cNvPr>
          <p:cNvSpPr txBox="1">
            <a:spLocks/>
          </p:cNvSpPr>
          <p:nvPr/>
        </p:nvSpPr>
        <p:spPr>
          <a:xfrm>
            <a:off x="241239" y="1128489"/>
            <a:ext cx="5738397" cy="3838753"/>
          </a:xfrm>
          <a:prstGeom prst="rect">
            <a:avLst/>
          </a:prstGeom>
        </p:spPr>
        <p:txBody>
          <a:bodyPr vert="horz" lIns="0" tIns="0" rIns="0" bIns="0" rtlCol="0" anchor="b">
            <a:normAutofit fontScale="85000" lnSpcReduction="20000"/>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r>
              <a:rPr lang="it-IT" sz="2400" i="0" dirty="0"/>
              <a:t>Data la natura debole, in termini di sicurezza, della macchina </a:t>
            </a:r>
            <a:r>
              <a:rPr lang="it-IT" sz="2400" i="0" dirty="0" err="1"/>
              <a:t>Metasploitable</a:t>
            </a:r>
            <a:r>
              <a:rPr lang="it-IT" sz="2400" i="0" dirty="0"/>
              <a:t> e data anche la sua limitatezza in termini tecnologici, non è stato possibile aggiornare il sistema UNIX tramite il comando «sudo </a:t>
            </a:r>
            <a:r>
              <a:rPr lang="it-IT" sz="2400" i="0" dirty="0" err="1"/>
              <a:t>apt-get</a:t>
            </a:r>
            <a:r>
              <a:rPr lang="it-IT" sz="2400" i="0" dirty="0"/>
              <a:t> update».</a:t>
            </a:r>
          </a:p>
          <a:p>
            <a:r>
              <a:rPr lang="it-IT" sz="2400" i="0" dirty="0"/>
              <a:t>Si è deciso, quindi, di cercare un file di testo dove si potesse riscontrare qualcosa in tal merito. </a:t>
            </a:r>
          </a:p>
          <a:p>
            <a:r>
              <a:rPr lang="it-IT" sz="2400" i="0" dirty="0"/>
              <a:t>Il file in questione è appunto </a:t>
            </a:r>
            <a:r>
              <a:rPr lang="it-IT" sz="2400" i="0" dirty="0" err="1"/>
              <a:t>sources.list</a:t>
            </a:r>
            <a:r>
              <a:rPr lang="it-IT" sz="2400" i="0" dirty="0"/>
              <a:t> presente nella directory </a:t>
            </a:r>
            <a:r>
              <a:rPr lang="it-IT" sz="2400" i="0" dirty="0" err="1"/>
              <a:t>apt</a:t>
            </a:r>
            <a:r>
              <a:rPr lang="it-IT" sz="2400" i="0" dirty="0"/>
              <a:t>, che al suo interno contiene una serie di link obsoleti e vuoti che andrebbero rimpiazzati a loro volta con dei link più recenti.</a:t>
            </a:r>
          </a:p>
          <a:p>
            <a:r>
              <a:rPr lang="it-IT" sz="2400" i="0" dirty="0"/>
              <a:t>Dopo aver fatto la sostituzione, però, Meta diventerà un sistema privo di vulnerabilità, in quanto il sistema operativo sarà aggiornato all’ultima versione disponibile. Al fine di questo progetto, quindi, la criticità non verrà risolta effettivamente.</a:t>
            </a:r>
          </a:p>
        </p:txBody>
      </p:sp>
      <p:sp>
        <p:nvSpPr>
          <p:cNvPr id="13" name="Rettangolo 12">
            <a:extLst>
              <a:ext uri="{FF2B5EF4-FFF2-40B4-BE49-F238E27FC236}">
                <a16:creationId xmlns:a16="http://schemas.microsoft.com/office/drawing/2014/main" id="{160080BB-3547-FCDF-F20E-87A8B385C093}"/>
              </a:ext>
            </a:extLst>
          </p:cNvPr>
          <p:cNvSpPr/>
          <p:nvPr/>
        </p:nvSpPr>
        <p:spPr>
          <a:xfrm>
            <a:off x="6407358" y="2504863"/>
            <a:ext cx="4720717" cy="2821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313B8BD1-711B-A1E4-1558-712D1C0E1B8E}"/>
              </a:ext>
            </a:extLst>
          </p:cNvPr>
          <p:cNvSpPr/>
          <p:nvPr/>
        </p:nvSpPr>
        <p:spPr>
          <a:xfrm>
            <a:off x="6407358" y="3088634"/>
            <a:ext cx="5238302" cy="2821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3524C858-6728-4CE2-4EA9-7B3A1D0AC0AA}"/>
              </a:ext>
            </a:extLst>
          </p:cNvPr>
          <p:cNvSpPr/>
          <p:nvPr/>
        </p:nvSpPr>
        <p:spPr>
          <a:xfrm>
            <a:off x="6407358" y="4095946"/>
            <a:ext cx="3927006" cy="1799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17879250"/>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272</TotalTime>
  <Words>630</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Bell MT</vt:lpstr>
      <vt:lpstr>Calibri Light</vt:lpstr>
      <vt:lpstr>ThinLineVTI</vt:lpstr>
      <vt:lpstr>Progetto S5/L5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Chiriatti</dc:creator>
  <cp:lastModifiedBy>Mattia Chiriatti</cp:lastModifiedBy>
  <cp:revision>7</cp:revision>
  <dcterms:created xsi:type="dcterms:W3CDTF">2024-01-12T10:41:44Z</dcterms:created>
  <dcterms:modified xsi:type="dcterms:W3CDTF">2024-01-13T14:19:22Z</dcterms:modified>
</cp:coreProperties>
</file>