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aret" charset="1" panose="00000000000000000000"/>
      <p:regular r:id="rId10"/>
    </p:embeddedFont>
    <p:embeddedFont>
      <p:font typeface="Garet Bold" charset="1" panose="00000000000000000000"/>
      <p:regular r:id="rId11"/>
    </p:embeddedFont>
    <p:embeddedFont>
      <p:font typeface="Garet Italics" charset="1" panose="00000000000000000000"/>
      <p:regular r:id="rId12"/>
    </p:embeddedFont>
    <p:embeddedFont>
      <p:font typeface="Garet Bold Italics" charset="1" panose="00000000000000000000"/>
      <p:regular r:id="rId13"/>
    </p:embeddedFont>
    <p:embeddedFont>
      <p:font typeface="Garet Light" charset="1" panose="00000000000000000000"/>
      <p:regular r:id="rId14"/>
    </p:embeddedFont>
    <p:embeddedFont>
      <p:font typeface="Garet Ultra-Bold" charset="1" panose="00000000000000000000"/>
      <p:regular r:id="rId15"/>
    </p:embeddedFont>
    <p:embeddedFont>
      <p:font typeface="Garet Ultra-Bold Italics" charset="1" panose="00000000000000000000"/>
      <p:regular r:id="rId16"/>
    </p:embeddedFont>
    <p:embeddedFont>
      <p:font typeface="Garet Heavy" charset="1" panose="00000000000000000000"/>
      <p:regular r:id="rId17"/>
    </p:embeddedFont>
    <p:embeddedFont>
      <p:font typeface="Garet Heavy Italics" charset="1" panose="000000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Canva Sans Italics" charset="1" panose="020B0503030501040103"/>
      <p:regular r:id="rId21"/>
    </p:embeddedFont>
    <p:embeddedFont>
      <p:font typeface="Canva Sans Bold Italics" charset="1" panose="020B0803030501040103"/>
      <p:regular r:id="rId22"/>
    </p:embeddedFont>
    <p:embeddedFont>
      <p:font typeface="Canva Sans Medium" charset="1" panose="020B0603030501040103"/>
      <p:regular r:id="rId23"/>
    </p:embeddedFont>
    <p:embeddedFont>
      <p:font typeface="Canva Sans Medium Italics" charset="1" panose="020B06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1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24508" y="2827159"/>
            <a:ext cx="9038984" cy="3069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7"/>
              </a:lnSpc>
            </a:pPr>
            <a:r>
              <a:rPr lang="en-US" sz="7607">
                <a:solidFill>
                  <a:srgbClr val="FFFFFF"/>
                </a:solidFill>
                <a:latin typeface="Garet Ultra-Bold"/>
              </a:rPr>
              <a:t>THREAT INTELLIGENCE &amp; IOC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53900">
            <a:off x="-1103269" y="6104991"/>
            <a:ext cx="23018043" cy="7826135"/>
          </a:xfrm>
          <a:custGeom>
            <a:avLst/>
            <a:gdLst/>
            <a:ahLst/>
            <a:cxnLst/>
            <a:rect r="r" b="b" t="t" l="l"/>
            <a:pathLst>
              <a:path h="7826135" w="23018043">
                <a:moveTo>
                  <a:pt x="0" y="0"/>
                </a:moveTo>
                <a:lnTo>
                  <a:pt x="23018043" y="0"/>
                </a:lnTo>
                <a:lnTo>
                  <a:pt x="23018043" y="7826135"/>
                </a:lnTo>
                <a:lnTo>
                  <a:pt x="0" y="782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46629"/>
            <a:ext cx="3450963" cy="382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2"/>
              </a:lnSpc>
            </a:pPr>
            <a:r>
              <a:rPr lang="en-US" sz="3033">
                <a:solidFill>
                  <a:srgbClr val="FFFFFF"/>
                </a:solidFill>
                <a:latin typeface="Garet Ultra-Bold"/>
              </a:rPr>
              <a:t>PRATICA S9/L3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63492" y="8372696"/>
            <a:ext cx="3983352" cy="382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2"/>
              </a:lnSpc>
            </a:pPr>
            <a:r>
              <a:rPr lang="en-US" sz="3033">
                <a:solidFill>
                  <a:srgbClr val="FFFFFF"/>
                </a:solidFill>
                <a:latin typeface="Garet Ultra-Bold"/>
              </a:rPr>
              <a:t>MATTIA CHIRIATTI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1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01973">
            <a:off x="5967515" y="29093"/>
            <a:ext cx="17096118" cy="3681512"/>
          </a:xfrm>
          <a:custGeom>
            <a:avLst/>
            <a:gdLst/>
            <a:ahLst/>
            <a:cxnLst/>
            <a:rect r="r" b="b" t="t" l="l"/>
            <a:pathLst>
              <a:path h="3681512" w="17096118">
                <a:moveTo>
                  <a:pt x="0" y="0"/>
                </a:moveTo>
                <a:lnTo>
                  <a:pt x="17096118" y="0"/>
                </a:lnTo>
                <a:lnTo>
                  <a:pt x="17096118" y="3681512"/>
                </a:lnTo>
                <a:lnTo>
                  <a:pt x="0" y="3681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98523" y="2983341"/>
            <a:ext cx="13090955" cy="378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55"/>
              </a:lnSpc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PER L’ESERCIZIO PRATICO DI OGGI, TROVATE IN ALLEGATO UNA CATTURA DI RETE EFFETTUATA CON WIRESHARK. ANALIZZATE LA CATTURA ATTENTAMENTE E RISPONDERE AI SEGUENTI QUESITI: </a:t>
            </a:r>
          </a:p>
          <a:p>
            <a:pPr>
              <a:lnSpc>
                <a:spcPts val="2755"/>
              </a:lnSpc>
            </a:pPr>
          </a:p>
          <a:p>
            <a:pPr>
              <a:lnSpc>
                <a:spcPts val="2755"/>
              </a:lnSpc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IDENTIFICARE EVENTUALI IOC, OVVERO EVIDENZE DI ATTACCHI IN CORSO </a:t>
            </a:r>
          </a:p>
          <a:p>
            <a:pPr>
              <a:lnSpc>
                <a:spcPts val="2755"/>
              </a:lnSpc>
            </a:pPr>
          </a:p>
          <a:p>
            <a:pPr>
              <a:lnSpc>
                <a:spcPts val="2755"/>
              </a:lnSpc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IN BASE AGLI IOC TROVATI, FATE DELLE IPOTESI SUI POTENZIALI VETTORI DI ATTACCO UTILIZZATI </a:t>
            </a:r>
          </a:p>
          <a:p>
            <a:pPr>
              <a:lnSpc>
                <a:spcPts val="2755"/>
              </a:lnSpc>
            </a:pPr>
          </a:p>
          <a:p>
            <a:pPr algn="l" marL="0" indent="0" lvl="0">
              <a:lnSpc>
                <a:spcPts val="2755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CONSIGLIATE UN’AZIONE PER RIDURRE GLI IMPATTI DELL’ATTACCO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1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01973">
            <a:off x="5967515" y="29093"/>
            <a:ext cx="17096118" cy="3681512"/>
          </a:xfrm>
          <a:custGeom>
            <a:avLst/>
            <a:gdLst/>
            <a:ahLst/>
            <a:cxnLst/>
            <a:rect r="r" b="b" t="t" l="l"/>
            <a:pathLst>
              <a:path h="3681512" w="17096118">
                <a:moveTo>
                  <a:pt x="0" y="0"/>
                </a:moveTo>
                <a:lnTo>
                  <a:pt x="17096118" y="0"/>
                </a:lnTo>
                <a:lnTo>
                  <a:pt x="17096118" y="3681512"/>
                </a:lnTo>
                <a:lnTo>
                  <a:pt x="0" y="3681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1414" y="1028700"/>
            <a:ext cx="17045171" cy="3367172"/>
          </a:xfrm>
          <a:custGeom>
            <a:avLst/>
            <a:gdLst/>
            <a:ahLst/>
            <a:cxnLst/>
            <a:rect r="r" b="b" t="t" l="l"/>
            <a:pathLst>
              <a:path h="3367172" w="17045171">
                <a:moveTo>
                  <a:pt x="0" y="0"/>
                </a:moveTo>
                <a:lnTo>
                  <a:pt x="17045172" y="0"/>
                </a:lnTo>
                <a:lnTo>
                  <a:pt x="17045172" y="3367172"/>
                </a:lnTo>
                <a:lnTo>
                  <a:pt x="0" y="3367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759432" y="925657"/>
            <a:ext cx="1351541" cy="3583772"/>
            <a:chOff x="0" y="0"/>
            <a:chExt cx="355962" cy="9438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5962" cy="943874"/>
            </a:xfrm>
            <a:custGeom>
              <a:avLst/>
              <a:gdLst/>
              <a:ahLst/>
              <a:cxnLst/>
              <a:rect r="r" b="b" t="t" l="l"/>
              <a:pathLst>
                <a:path h="943874" w="355962">
                  <a:moveTo>
                    <a:pt x="0" y="0"/>
                  </a:moveTo>
                  <a:lnTo>
                    <a:pt x="355962" y="0"/>
                  </a:lnTo>
                  <a:lnTo>
                    <a:pt x="355962" y="943874"/>
                  </a:lnTo>
                  <a:lnTo>
                    <a:pt x="0" y="9438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7ED957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55962" cy="981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55046" y="5112609"/>
            <a:ext cx="13777909" cy="344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55"/>
              </a:lnSpc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IN QUESTO ESEMPIO DI MONITORAGGIO CON WIRESHARK, POSSIAMO ACCORGERCI DI ESSERE COINVOLTI IN UN ATTACCO IN CORSO.</a:t>
            </a:r>
          </a:p>
          <a:p>
            <a:pPr>
              <a:lnSpc>
                <a:spcPts val="2755"/>
              </a:lnSpc>
            </a:pPr>
          </a:p>
          <a:p>
            <a:pPr>
              <a:lnSpc>
                <a:spcPts val="2755"/>
              </a:lnSpc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BASTA OSSERVARE IL NUMERO DI CONNESSIONI ALLE DIVERSE PORTE CHE VENGONO TENTATE IN CONTINUAZIONE DA UNA PORTA X A UNA PORTA Y: UN ATTACCANTE INVIA RICHIESTE TCP A SERVIZI ATTIVI (SYN, SYN/ACK) E NON ATTIVI (RST/ACK). </a:t>
            </a:r>
          </a:p>
          <a:p>
            <a:pPr>
              <a:lnSpc>
                <a:spcPts val="2755"/>
              </a:lnSpc>
            </a:pPr>
          </a:p>
          <a:p>
            <a:pPr algn="l">
              <a:lnSpc>
                <a:spcPts val="2755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SI TRATTA PRINCIPALMENTE DI UNA SCANSIONE ED ENUMERAZIONE DI RETE IN CORSO.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1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01973">
            <a:off x="5967515" y="29093"/>
            <a:ext cx="17096118" cy="3681512"/>
          </a:xfrm>
          <a:custGeom>
            <a:avLst/>
            <a:gdLst/>
            <a:ahLst/>
            <a:cxnLst/>
            <a:rect r="r" b="b" t="t" l="l"/>
            <a:pathLst>
              <a:path h="3681512" w="17096118">
                <a:moveTo>
                  <a:pt x="0" y="0"/>
                </a:moveTo>
                <a:lnTo>
                  <a:pt x="17096118" y="0"/>
                </a:lnTo>
                <a:lnTo>
                  <a:pt x="17096118" y="3681512"/>
                </a:lnTo>
                <a:lnTo>
                  <a:pt x="0" y="3681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1414" y="1028700"/>
            <a:ext cx="17045171" cy="3367172"/>
          </a:xfrm>
          <a:custGeom>
            <a:avLst/>
            <a:gdLst/>
            <a:ahLst/>
            <a:cxnLst/>
            <a:rect r="r" b="b" t="t" l="l"/>
            <a:pathLst>
              <a:path h="3367172" w="17045171">
                <a:moveTo>
                  <a:pt x="0" y="0"/>
                </a:moveTo>
                <a:lnTo>
                  <a:pt x="17045172" y="0"/>
                </a:lnTo>
                <a:lnTo>
                  <a:pt x="17045172" y="3367172"/>
                </a:lnTo>
                <a:lnTo>
                  <a:pt x="0" y="3367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98523" y="5048250"/>
            <a:ext cx="13090955" cy="378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55"/>
              </a:lnSpc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POSSIBILI SOLUZIONI:</a:t>
            </a:r>
          </a:p>
          <a:p>
            <a:pPr>
              <a:lnSpc>
                <a:spcPts val="2755"/>
              </a:lnSpc>
            </a:pPr>
          </a:p>
          <a:p>
            <a:pPr marL="626297" indent="-313148" lvl="1">
              <a:lnSpc>
                <a:spcPts val="2755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CHIUDERE LE RICHIESTE DI PING DEL PROTOCOLLO ICMP</a:t>
            </a:r>
          </a:p>
          <a:p>
            <a:pPr marL="626297" indent="-313148" lvl="1">
              <a:lnSpc>
                <a:spcPts val="2755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ATTIVARE IL FIREWALL PER FILTRARE LE RICHIESTE</a:t>
            </a:r>
          </a:p>
          <a:p>
            <a:pPr marL="626297" indent="-313148" lvl="1">
              <a:lnSpc>
                <a:spcPts val="2755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IMPOSTARE UN NUMERO MASSIMO DI RICHIESTE CHE IL SERVER PUÒ GESTIRE E A CUI DEBBA RISPONDERE</a:t>
            </a:r>
          </a:p>
          <a:p>
            <a:pPr marL="626297" indent="-313148" lvl="1">
              <a:lnSpc>
                <a:spcPts val="2755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CREARE UNA ACL CHE VADA A BLOCCARE GLI IP SOSPETTI</a:t>
            </a:r>
          </a:p>
          <a:p>
            <a:pPr marL="626297" indent="-313148" lvl="1">
              <a:lnSpc>
                <a:spcPts val="2755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UTILIZZARE SERVIZI IN STILE CLOUDFLARE, CHE POSSONO FUNGERE DA PROXY, O DEI VERI PROXY</a:t>
            </a:r>
          </a:p>
          <a:p>
            <a:pPr marL="626297" indent="-313148" lvl="1">
              <a:lnSpc>
                <a:spcPts val="2755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CREARE UN HONEYPOT</a:t>
            </a:r>
          </a:p>
          <a:p>
            <a:pPr algn="l" marL="626297" indent="-313148" lvl="1">
              <a:lnSpc>
                <a:spcPts val="2755"/>
              </a:lnSpc>
              <a:spcBef>
                <a:spcPct val="0"/>
              </a:spcBef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Garet Ultra-Bold"/>
              </a:rPr>
              <a:t>UTILIZZARE UNA VPN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DAF8HUgWIsc</dc:identifier>
  <dcterms:modified xsi:type="dcterms:W3CDTF">2011-08-01T06:04:30Z</dcterms:modified>
  <cp:revision>1</cp:revision>
  <dc:title>THREAT INTELLIGENCE &amp; IOC</dc:title>
</cp:coreProperties>
</file>